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7559675" cy="10691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13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1B72C89-DBB0-4116-8DA3-52EFD73B57E5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64608CD-2B72-40D8-B036-E6BDFB852C3B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65865B9-00D8-4D2F-98D4-CF7A1191F32F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171961E-6E23-4E70-A4E0-65AE04F8F2D5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48B1C1C9-3CBD-4AF6-8FF4-AB1AEC333F98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08AE9378-F3CA-405A-AA7A-EAB9BCC2A83C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A00D93A2-F454-480F-9DA0-995B2A748E1F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DE2FAE12-385B-4B5E-A4F2-141F9B554107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5184A9F4-59DD-4557-9E61-FC145561BC73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35B7BDDC-80C5-4D92-B918-93243B198907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85713721-3CBB-41E4-8CF4-A9944F13D2D1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C5C3785-2AC3-4EF8-B8D6-C1A13FEB9C5D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7B295FE4-CCFB-43DF-92EB-E0939890D62F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B47D9ED1-8B10-4CAB-B994-B751A33B0D74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7190A86F-A019-454C-B086-3E795237D54F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DB0C2A1B-555B-4B08-8104-EEB9435DEDE0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A47A61F8-FE18-4066-8B52-4DCF733B277A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8A9F72EA-70BF-4CD8-AA33-74661824203F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454BF41A-D3AD-4F4A-A017-948ECC318916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4AF1352C-794C-410F-8FB6-CEA59C27C2AD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354DACD8-04EF-4D9B-8367-E2079764ECF2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F43012E8-54DE-4DFA-B057-477390F89FB3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EFDCABB-6F59-42DD-9BCE-CA2E7637F37F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05DFC4E1-B8D2-4735-A90C-7A9860F46213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721E6E04-8419-4120-A81C-4DF1A74712DB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DD459869-C543-4D5C-B9D2-0E76686F0101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C8EE9393-1C77-4627-8BEF-D8EF4E8B3B16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543F2C59-3F60-4BC0-ACAD-B60AE11553A1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4041BEA5-30CD-4162-B507-55A11988FE93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D1330AFD-F0C0-4527-9770-A101396E397E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ECB1319-C3EA-4790-B1A8-0AC285A30A7B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BE80A87-07C8-47A9-A21F-F2C589CA796E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8B5CAEA-19C4-47B3-8100-AE242D487CB1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801A3A6-48E6-4F97-9285-97C384808974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9225863-8F33-4829-8ED5-752F31B28B91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28BDC98-F744-4B44-927D-B1EE0D7A97EC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CECEC"/>
            </a:gs>
            <a:gs pos="50000">
              <a:srgbClr val="F2F2F2"/>
            </a:gs>
            <a:gs pos="100000">
              <a:srgbClr val="F2F2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6"/>
          <p:cNvGrpSpPr/>
          <p:nvPr/>
        </p:nvGrpSpPr>
        <p:grpSpPr>
          <a:xfrm>
            <a:off x="6605640" y="0"/>
            <a:ext cx="2535480" cy="1651320"/>
            <a:chOff x="6605640" y="0"/>
            <a:chExt cx="2535480" cy="1651320"/>
          </a:xfrm>
        </p:grpSpPr>
        <p:sp>
          <p:nvSpPr>
            <p:cNvPr id="15" name="Freeform: Shape 7"/>
            <p:cNvSpPr/>
            <p:nvPr/>
          </p:nvSpPr>
          <p:spPr>
            <a:xfrm>
              <a:off x="6605640" y="0"/>
              <a:ext cx="2535480" cy="682920"/>
            </a:xfrm>
            <a:custGeom>
              <a:avLst/>
              <a:gdLst>
                <a:gd name="textAreaLeft" fmla="*/ 0 w 2535480"/>
                <a:gd name="textAreaRight" fmla="*/ 2538360 w 2535480"/>
                <a:gd name="textAreaTop" fmla="*/ 0 h 682920"/>
                <a:gd name="textAreaBottom" fmla="*/ 685800 h 682920"/>
              </a:gdLst>
              <a:ahLst/>
              <a:cxnLst/>
              <a:rect l="textAreaLeft" t="textAreaTop" r="textAreaRight" b="textAreaBottom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457200">
                <a:lnSpc>
                  <a:spcPct val="100000"/>
                </a:lnSpc>
              </a:pPr>
              <a:endParaRPr lang="hu-HU" sz="1350" b="0" strike="noStrike" spc="-1">
                <a:solidFill>
                  <a:schemeClr val="lt1"/>
                </a:solidFill>
                <a:latin typeface="Arial"/>
              </a:endParaRPr>
            </a:p>
          </p:txBody>
        </p:sp>
        <p:sp>
          <p:nvSpPr>
            <p:cNvPr id="2" name="Freeform: Shape 8"/>
            <p:cNvSpPr/>
            <p:nvPr/>
          </p:nvSpPr>
          <p:spPr>
            <a:xfrm>
              <a:off x="7686000" y="0"/>
              <a:ext cx="1455120" cy="1651320"/>
            </a:xfrm>
            <a:custGeom>
              <a:avLst/>
              <a:gdLst>
                <a:gd name="textAreaLeft" fmla="*/ 0 w 1455120"/>
                <a:gd name="textAreaRight" fmla="*/ 1458000 w 1455120"/>
                <a:gd name="textAreaTop" fmla="*/ 0 h 1651320"/>
                <a:gd name="textAreaBottom" fmla="*/ 1654200 h 1651320"/>
              </a:gdLst>
              <a:ahLst/>
              <a:cxnLst/>
              <a:rect l="textAreaLeft" t="textAreaTop" r="textAreaRight" b="textAreaBottom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457200">
                <a:lnSpc>
                  <a:spcPct val="100000"/>
                </a:lnSpc>
              </a:pPr>
              <a:endParaRPr lang="hu-HU" sz="1350" b="0" strike="noStrike" spc="-1">
                <a:solidFill>
                  <a:schemeClr val="lt1"/>
                </a:solidFill>
                <a:latin typeface="Arial"/>
              </a:endParaRPr>
            </a:p>
          </p:txBody>
        </p:sp>
      </p:grpSp>
      <p:pic>
        <p:nvPicPr>
          <p:cNvPr id="3" name="Graphic 9"/>
          <p:cNvPicPr/>
          <p:nvPr/>
        </p:nvPicPr>
        <p:blipFill>
          <a:blip r:embed="rId14"/>
          <a:stretch/>
        </p:blipFill>
        <p:spPr>
          <a:xfrm>
            <a:off x="7255800" y="6617520"/>
            <a:ext cx="1561320" cy="113760"/>
          </a:xfrm>
          <a:prstGeom prst="rect">
            <a:avLst/>
          </a:prstGeom>
          <a:ln w="0">
            <a:noFill/>
          </a:ln>
        </p:spPr>
      </p:pic>
      <p:sp>
        <p:nvSpPr>
          <p:cNvPr id="4" name="Rectangle 6"/>
          <p:cNvSpPr/>
          <p:nvPr/>
        </p:nvSpPr>
        <p:spPr>
          <a:xfrm>
            <a:off x="0" y="0"/>
            <a:ext cx="9141120" cy="6855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457200">
              <a:lnSpc>
                <a:spcPct val="100000"/>
              </a:lnSpc>
            </a:pPr>
            <a:endParaRPr lang="en-GB" sz="1800" b="0" strike="noStrike" spc="-1">
              <a:solidFill>
                <a:schemeClr val="lt1"/>
              </a:solidFill>
              <a:latin typeface="Arial"/>
            </a:endParaRPr>
          </a:p>
        </p:txBody>
      </p:sp>
      <p:grpSp>
        <p:nvGrpSpPr>
          <p:cNvPr id="5" name="Group 7"/>
          <p:cNvGrpSpPr/>
          <p:nvPr/>
        </p:nvGrpSpPr>
        <p:grpSpPr>
          <a:xfrm>
            <a:off x="6605640" y="0"/>
            <a:ext cx="2535480" cy="1651320"/>
            <a:chOff x="6605640" y="0"/>
            <a:chExt cx="2535480" cy="1651320"/>
          </a:xfrm>
        </p:grpSpPr>
        <p:sp>
          <p:nvSpPr>
            <p:cNvPr id="6" name="Freeform: Shape 8"/>
            <p:cNvSpPr/>
            <p:nvPr/>
          </p:nvSpPr>
          <p:spPr>
            <a:xfrm>
              <a:off x="6605640" y="0"/>
              <a:ext cx="2535480" cy="682920"/>
            </a:xfrm>
            <a:custGeom>
              <a:avLst/>
              <a:gdLst>
                <a:gd name="textAreaLeft" fmla="*/ 0 w 2535480"/>
                <a:gd name="textAreaRight" fmla="*/ 2538360 w 2535480"/>
                <a:gd name="textAreaTop" fmla="*/ 0 h 682920"/>
                <a:gd name="textAreaBottom" fmla="*/ 685800 h 682920"/>
              </a:gdLst>
              <a:ahLst/>
              <a:cxnLst/>
              <a:rect l="textAreaLeft" t="textAreaTop" r="textAreaRight" b="textAreaBottom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457200">
                <a:lnSpc>
                  <a:spcPct val="100000"/>
                </a:lnSpc>
              </a:pPr>
              <a:endParaRPr lang="hu-HU" sz="1350" b="0" strike="noStrike" spc="-1">
                <a:solidFill>
                  <a:schemeClr val="lt1"/>
                </a:solidFill>
                <a:latin typeface="Arial"/>
              </a:endParaRPr>
            </a:p>
          </p:txBody>
        </p:sp>
        <p:sp>
          <p:nvSpPr>
            <p:cNvPr id="7" name="Freeform: Shape 9"/>
            <p:cNvSpPr/>
            <p:nvPr/>
          </p:nvSpPr>
          <p:spPr>
            <a:xfrm>
              <a:off x="7686000" y="0"/>
              <a:ext cx="1455120" cy="1651320"/>
            </a:xfrm>
            <a:custGeom>
              <a:avLst/>
              <a:gdLst>
                <a:gd name="textAreaLeft" fmla="*/ 0 w 1455120"/>
                <a:gd name="textAreaRight" fmla="*/ 1458000 w 1455120"/>
                <a:gd name="textAreaTop" fmla="*/ 0 h 1651320"/>
                <a:gd name="textAreaBottom" fmla="*/ 1654200 h 1651320"/>
              </a:gdLst>
              <a:ahLst/>
              <a:cxnLst/>
              <a:rect l="textAreaLeft" t="textAreaTop" r="textAreaRight" b="textAreaBottom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457200">
                <a:lnSpc>
                  <a:spcPct val="100000"/>
                </a:lnSpc>
              </a:pPr>
              <a:endParaRPr lang="hu-HU" sz="1350" b="0" strike="noStrike" spc="-1">
                <a:solidFill>
                  <a:schemeClr val="lt1"/>
                </a:solidFill>
                <a:latin typeface="Arial"/>
              </a:endParaRPr>
            </a:p>
          </p:txBody>
        </p:sp>
      </p:grpSp>
      <p:pic>
        <p:nvPicPr>
          <p:cNvPr id="8" name="Graphic 10"/>
          <p:cNvPicPr/>
          <p:nvPr/>
        </p:nvPicPr>
        <p:blipFill>
          <a:blip r:embed="rId14"/>
          <a:stretch/>
        </p:blipFill>
        <p:spPr>
          <a:xfrm>
            <a:off x="7255800" y="6617520"/>
            <a:ext cx="1561320" cy="113760"/>
          </a:xfrm>
          <a:prstGeom prst="rect">
            <a:avLst/>
          </a:prstGeom>
          <a:ln w="0">
            <a:noFill/>
          </a:ln>
        </p:spPr>
      </p:pic>
      <p:sp>
        <p:nvSpPr>
          <p:cNvPr id="9" name="PlaceHolder 1"/>
          <p:cNvSpPr>
            <a:spLocks noGrp="1"/>
          </p:cNvSpPr>
          <p:nvPr>
            <p:ph type="ftr" idx="1"/>
          </p:nvPr>
        </p:nvSpPr>
        <p:spPr>
          <a:xfrm>
            <a:off x="3238920" y="6345000"/>
            <a:ext cx="3083400" cy="362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hu-H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hu-HU" sz="1400" b="0" strike="noStrike" spc="-1">
                <a:solidFill>
                  <a:srgbClr val="000000"/>
                </a:solidFill>
                <a:latin typeface="Times New Roman"/>
              </a:rPr>
              <a:t>&lt;élőláb&gt;</a:t>
            </a:r>
          </a:p>
        </p:txBody>
      </p:sp>
      <p:sp>
        <p:nvSpPr>
          <p:cNvPr id="10" name="PlaceHolder 2"/>
          <p:cNvSpPr>
            <a:spLocks noGrp="1"/>
          </p:cNvSpPr>
          <p:nvPr>
            <p:ph type="sldNum" idx="2"/>
          </p:nvPr>
        </p:nvSpPr>
        <p:spPr>
          <a:xfrm>
            <a:off x="6762600" y="6158160"/>
            <a:ext cx="2054520" cy="362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pos="0" algn="l"/>
              </a:tabLst>
              <a:defRPr lang="en-GB" sz="1200" b="0" strike="noStrike" spc="-1">
                <a:solidFill>
                  <a:srgbClr val="101827"/>
                </a:solidFill>
                <a:latin typeface="Arial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pos="0" algn="l"/>
              </a:tabLst>
            </a:pPr>
            <a:fld id="{9571E73C-3BB8-4DF7-962F-F80A5D887C08}" type="slidenum">
              <a:rPr lang="en-GB" sz="1200" b="0" strike="noStrike" spc="-1">
                <a:solidFill>
                  <a:srgbClr val="101827"/>
                </a:solidFill>
                <a:latin typeface="Arial"/>
              </a:rPr>
              <a:t>‹#›</a:t>
            </a:fld>
            <a:endParaRPr lang="hu-H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dt" idx="3"/>
          </p:nvPr>
        </p:nvSpPr>
        <p:spPr>
          <a:xfrm>
            <a:off x="628560" y="6356520"/>
            <a:ext cx="2054520" cy="362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hu-H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hu-HU" sz="1400" b="0" strike="noStrike" spc="-1">
                <a:solidFill>
                  <a:srgbClr val="000000"/>
                </a:solidFill>
                <a:latin typeface="Times New Roman"/>
              </a:rPr>
              <a:t>&lt;dátum/idő&gt;</a:t>
            </a:r>
          </a:p>
        </p:txBody>
      </p:sp>
      <p:sp>
        <p:nvSpPr>
          <p:cNvPr id="12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hu-HU" sz="4400" b="0" strike="noStrike" spc="-1">
                <a:solidFill>
                  <a:srgbClr val="000000"/>
                </a:solidFill>
                <a:latin typeface="Arial"/>
              </a:rPr>
              <a:t>Címszöveg formátumának szerkesztése</a:t>
            </a:r>
          </a:p>
        </p:txBody>
      </p:sp>
      <p:sp>
        <p:nvSpPr>
          <p:cNvPr id="13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solidFill>
                  <a:srgbClr val="000000"/>
                </a:solidFill>
                <a:latin typeface="Arial"/>
              </a:rPr>
              <a:t>Vázlatszöveg formátumának szerkesztése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2800" b="0" strike="noStrike" spc="-1">
                <a:solidFill>
                  <a:srgbClr val="000000"/>
                </a:solidFill>
                <a:latin typeface="Arial"/>
              </a:rPr>
              <a:t>Második vázlatszint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400" b="0" strike="noStrike" spc="-1">
                <a:solidFill>
                  <a:srgbClr val="000000"/>
                </a:solidFill>
                <a:latin typeface="Arial"/>
              </a:rPr>
              <a:t>Harmadik vázlatszint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2000" b="0" strike="noStrike" spc="-1">
                <a:solidFill>
                  <a:srgbClr val="000000"/>
                </a:solidFill>
                <a:latin typeface="Arial"/>
              </a:rPr>
              <a:t>Negyedik vázlatszint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solidFill>
                  <a:srgbClr val="000000"/>
                </a:solidFill>
                <a:latin typeface="Arial"/>
              </a:rPr>
              <a:t>Ötödik vázlatszint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solidFill>
                  <a:srgbClr val="000000"/>
                </a:solidFill>
                <a:latin typeface="Arial"/>
              </a:rPr>
              <a:t>Hatodik vázlatszint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solidFill>
                  <a:srgbClr val="000000"/>
                </a:solidFill>
                <a:latin typeface="Arial"/>
              </a:rPr>
              <a:t>Hetedik vázlatszint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CECEC"/>
            </a:gs>
            <a:gs pos="50000">
              <a:srgbClr val="F2F2F2"/>
            </a:gs>
            <a:gs pos="100000">
              <a:srgbClr val="F2F2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6"/>
          <p:cNvGrpSpPr/>
          <p:nvPr/>
        </p:nvGrpSpPr>
        <p:grpSpPr>
          <a:xfrm>
            <a:off x="6605640" y="0"/>
            <a:ext cx="2535480" cy="1651320"/>
            <a:chOff x="6605640" y="0"/>
            <a:chExt cx="2535480" cy="1651320"/>
          </a:xfrm>
        </p:grpSpPr>
        <p:sp>
          <p:nvSpPr>
            <p:cNvPr id="51" name="Freeform: Shape 7"/>
            <p:cNvSpPr/>
            <p:nvPr/>
          </p:nvSpPr>
          <p:spPr>
            <a:xfrm>
              <a:off x="6605640" y="0"/>
              <a:ext cx="2535480" cy="682920"/>
            </a:xfrm>
            <a:custGeom>
              <a:avLst/>
              <a:gdLst>
                <a:gd name="textAreaLeft" fmla="*/ 0 w 2535480"/>
                <a:gd name="textAreaRight" fmla="*/ 2538360 w 2535480"/>
                <a:gd name="textAreaTop" fmla="*/ 0 h 682920"/>
                <a:gd name="textAreaBottom" fmla="*/ 685800 h 682920"/>
              </a:gdLst>
              <a:ahLst/>
              <a:cxnLst/>
              <a:rect l="textAreaLeft" t="textAreaTop" r="textAreaRight" b="textAreaBottom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457200">
                <a:lnSpc>
                  <a:spcPct val="100000"/>
                </a:lnSpc>
              </a:pPr>
              <a:endParaRPr lang="hu-HU" sz="1350" b="0" strike="noStrike" spc="-1">
                <a:solidFill>
                  <a:schemeClr val="lt1"/>
                </a:solidFill>
                <a:latin typeface="Arial"/>
              </a:endParaRPr>
            </a:p>
          </p:txBody>
        </p:sp>
        <p:sp>
          <p:nvSpPr>
            <p:cNvPr id="52" name="Freeform: Shape 8"/>
            <p:cNvSpPr/>
            <p:nvPr/>
          </p:nvSpPr>
          <p:spPr>
            <a:xfrm>
              <a:off x="7686000" y="0"/>
              <a:ext cx="1455120" cy="1651320"/>
            </a:xfrm>
            <a:custGeom>
              <a:avLst/>
              <a:gdLst>
                <a:gd name="textAreaLeft" fmla="*/ 0 w 1455120"/>
                <a:gd name="textAreaRight" fmla="*/ 1458000 w 1455120"/>
                <a:gd name="textAreaTop" fmla="*/ 0 h 1651320"/>
                <a:gd name="textAreaBottom" fmla="*/ 1654200 h 1651320"/>
              </a:gdLst>
              <a:ahLst/>
              <a:cxnLst/>
              <a:rect l="textAreaLeft" t="textAreaTop" r="textAreaRight" b="textAreaBottom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457200">
                <a:lnSpc>
                  <a:spcPct val="100000"/>
                </a:lnSpc>
              </a:pPr>
              <a:endParaRPr lang="hu-HU" sz="1350" b="0" strike="noStrike" spc="-1">
                <a:solidFill>
                  <a:schemeClr val="lt1"/>
                </a:solidFill>
                <a:latin typeface="Arial"/>
              </a:endParaRPr>
            </a:p>
          </p:txBody>
        </p:sp>
      </p:grpSp>
      <p:pic>
        <p:nvPicPr>
          <p:cNvPr id="53" name="Graphic 9"/>
          <p:cNvPicPr/>
          <p:nvPr/>
        </p:nvPicPr>
        <p:blipFill>
          <a:blip r:embed="rId14"/>
          <a:stretch/>
        </p:blipFill>
        <p:spPr>
          <a:xfrm>
            <a:off x="7255800" y="6617520"/>
            <a:ext cx="1561320" cy="113760"/>
          </a:xfrm>
          <a:prstGeom prst="rect">
            <a:avLst/>
          </a:prstGeom>
          <a:ln w="0">
            <a:noFill/>
          </a:ln>
        </p:spPr>
      </p:pic>
      <p:sp>
        <p:nvSpPr>
          <p:cNvPr id="54" name="Rectangle 4"/>
          <p:cNvSpPr/>
          <p:nvPr/>
        </p:nvSpPr>
        <p:spPr>
          <a:xfrm>
            <a:off x="0" y="0"/>
            <a:ext cx="9141120" cy="6855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457200">
              <a:lnSpc>
                <a:spcPct val="100000"/>
              </a:lnSpc>
            </a:pPr>
            <a:endParaRPr lang="en-GB" sz="1800" b="0" strike="noStrike" spc="-1">
              <a:solidFill>
                <a:schemeClr val="lt1"/>
              </a:solidFill>
              <a:latin typeface="Arial"/>
            </a:endParaRPr>
          </a:p>
        </p:txBody>
      </p:sp>
      <p:grpSp>
        <p:nvGrpSpPr>
          <p:cNvPr id="55" name="Group 5"/>
          <p:cNvGrpSpPr/>
          <p:nvPr/>
        </p:nvGrpSpPr>
        <p:grpSpPr>
          <a:xfrm>
            <a:off x="6605640" y="0"/>
            <a:ext cx="2535480" cy="1651320"/>
            <a:chOff x="6605640" y="0"/>
            <a:chExt cx="2535480" cy="1651320"/>
          </a:xfrm>
        </p:grpSpPr>
        <p:sp>
          <p:nvSpPr>
            <p:cNvPr id="56" name="Freeform: Shape 6"/>
            <p:cNvSpPr/>
            <p:nvPr/>
          </p:nvSpPr>
          <p:spPr>
            <a:xfrm>
              <a:off x="6605640" y="0"/>
              <a:ext cx="2535480" cy="682920"/>
            </a:xfrm>
            <a:custGeom>
              <a:avLst/>
              <a:gdLst>
                <a:gd name="textAreaLeft" fmla="*/ 0 w 2535480"/>
                <a:gd name="textAreaRight" fmla="*/ 2538360 w 2535480"/>
                <a:gd name="textAreaTop" fmla="*/ 0 h 682920"/>
                <a:gd name="textAreaBottom" fmla="*/ 685800 h 682920"/>
              </a:gdLst>
              <a:ahLst/>
              <a:cxnLst/>
              <a:rect l="textAreaLeft" t="textAreaTop" r="textAreaRight" b="textAreaBottom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457200">
                <a:lnSpc>
                  <a:spcPct val="100000"/>
                </a:lnSpc>
              </a:pPr>
              <a:endParaRPr lang="hu-HU" sz="1350" b="0" strike="noStrike" spc="-1">
                <a:solidFill>
                  <a:schemeClr val="lt1"/>
                </a:solidFill>
                <a:latin typeface="Arial"/>
              </a:endParaRPr>
            </a:p>
          </p:txBody>
        </p:sp>
        <p:sp>
          <p:nvSpPr>
            <p:cNvPr id="57" name="Freeform: Shape 7"/>
            <p:cNvSpPr/>
            <p:nvPr/>
          </p:nvSpPr>
          <p:spPr>
            <a:xfrm>
              <a:off x="7686000" y="0"/>
              <a:ext cx="1455120" cy="1651320"/>
            </a:xfrm>
            <a:custGeom>
              <a:avLst/>
              <a:gdLst>
                <a:gd name="textAreaLeft" fmla="*/ 0 w 1455120"/>
                <a:gd name="textAreaRight" fmla="*/ 1458000 w 1455120"/>
                <a:gd name="textAreaTop" fmla="*/ 0 h 1651320"/>
                <a:gd name="textAreaBottom" fmla="*/ 1654200 h 1651320"/>
              </a:gdLst>
              <a:ahLst/>
              <a:cxnLst/>
              <a:rect l="textAreaLeft" t="textAreaTop" r="textAreaRight" b="textAreaBottom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457200">
                <a:lnSpc>
                  <a:spcPct val="100000"/>
                </a:lnSpc>
              </a:pPr>
              <a:endParaRPr lang="hu-HU" sz="1350" b="0" strike="noStrike" spc="-1">
                <a:solidFill>
                  <a:schemeClr val="lt1"/>
                </a:solidFill>
                <a:latin typeface="Arial"/>
              </a:endParaRPr>
            </a:p>
          </p:txBody>
        </p:sp>
      </p:grpSp>
      <p:pic>
        <p:nvPicPr>
          <p:cNvPr id="58" name="Graphic 8"/>
          <p:cNvPicPr/>
          <p:nvPr/>
        </p:nvPicPr>
        <p:blipFill>
          <a:blip r:embed="rId14"/>
          <a:stretch/>
        </p:blipFill>
        <p:spPr>
          <a:xfrm>
            <a:off x="7255800" y="6617520"/>
            <a:ext cx="1561320" cy="113760"/>
          </a:xfrm>
          <a:prstGeom prst="rect">
            <a:avLst/>
          </a:prstGeom>
          <a:ln w="0">
            <a:noFill/>
          </a:ln>
        </p:spPr>
      </p:pic>
      <p:sp>
        <p:nvSpPr>
          <p:cNvPr id="59" name="PlaceHolder 1"/>
          <p:cNvSpPr>
            <a:spLocks noGrp="1"/>
          </p:cNvSpPr>
          <p:nvPr>
            <p:ph type="ftr" idx="4"/>
          </p:nvPr>
        </p:nvSpPr>
        <p:spPr>
          <a:xfrm>
            <a:off x="3238920" y="6345000"/>
            <a:ext cx="3083400" cy="362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hu-H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hu-HU" sz="1400" b="0" strike="noStrike" spc="-1">
                <a:solidFill>
                  <a:srgbClr val="000000"/>
                </a:solidFill>
                <a:latin typeface="Times New Roman"/>
              </a:rPr>
              <a:t>&lt;élőláb&gt;</a:t>
            </a:r>
          </a:p>
        </p:txBody>
      </p:sp>
      <p:sp>
        <p:nvSpPr>
          <p:cNvPr id="60" name="PlaceHolder 2"/>
          <p:cNvSpPr>
            <a:spLocks noGrp="1"/>
          </p:cNvSpPr>
          <p:nvPr>
            <p:ph type="sldNum" idx="5"/>
          </p:nvPr>
        </p:nvSpPr>
        <p:spPr>
          <a:xfrm>
            <a:off x="6762600" y="6158160"/>
            <a:ext cx="2054520" cy="362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pos="0" algn="l"/>
              </a:tabLst>
              <a:defRPr lang="en-GB" sz="1200" b="0" strike="noStrike" spc="-1">
                <a:solidFill>
                  <a:srgbClr val="101827"/>
                </a:solidFill>
                <a:latin typeface="Arial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pos="0" algn="l"/>
              </a:tabLst>
            </a:pPr>
            <a:fld id="{0466ABC1-F30E-48C5-A5F5-A280918BC43D}" type="slidenum">
              <a:rPr lang="en-GB" sz="1200" b="0" strike="noStrike" spc="-1">
                <a:solidFill>
                  <a:srgbClr val="101827"/>
                </a:solidFill>
                <a:latin typeface="Arial"/>
              </a:rPr>
              <a:t>‹#›</a:t>
            </a:fld>
            <a:endParaRPr lang="hu-H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dt" idx="6"/>
          </p:nvPr>
        </p:nvSpPr>
        <p:spPr>
          <a:xfrm>
            <a:off x="628560" y="6356520"/>
            <a:ext cx="2054520" cy="362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hu-H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hu-HU" sz="1400" b="0" strike="noStrike" spc="-1">
                <a:solidFill>
                  <a:srgbClr val="000000"/>
                </a:solidFill>
                <a:latin typeface="Times New Roman"/>
              </a:rPr>
              <a:t>&lt;dátum/idő&gt;</a:t>
            </a:r>
          </a:p>
        </p:txBody>
      </p:sp>
      <p:sp>
        <p:nvSpPr>
          <p:cNvPr id="62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hu-HU" sz="4400" b="0" strike="noStrike" spc="-1">
                <a:solidFill>
                  <a:srgbClr val="000000"/>
                </a:solidFill>
                <a:latin typeface="Arial"/>
              </a:rPr>
              <a:t>Címszöveg formátumának szerkesztése</a:t>
            </a:r>
          </a:p>
        </p:txBody>
      </p:sp>
      <p:sp>
        <p:nvSpPr>
          <p:cNvPr id="63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solidFill>
                  <a:srgbClr val="000000"/>
                </a:solidFill>
                <a:latin typeface="Arial"/>
              </a:rPr>
              <a:t>Vázlatszöveg formátumának szerkesztése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2800" b="0" strike="noStrike" spc="-1">
                <a:solidFill>
                  <a:srgbClr val="000000"/>
                </a:solidFill>
                <a:latin typeface="Arial"/>
              </a:rPr>
              <a:t>Második vázlatszint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400" b="0" strike="noStrike" spc="-1">
                <a:solidFill>
                  <a:srgbClr val="000000"/>
                </a:solidFill>
                <a:latin typeface="Arial"/>
              </a:rPr>
              <a:t>Harmadik vázlatszint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2000" b="0" strike="noStrike" spc="-1">
                <a:solidFill>
                  <a:srgbClr val="000000"/>
                </a:solidFill>
                <a:latin typeface="Arial"/>
              </a:rPr>
              <a:t>Negyedik vázlatszint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solidFill>
                  <a:srgbClr val="000000"/>
                </a:solidFill>
                <a:latin typeface="Arial"/>
              </a:rPr>
              <a:t>Ötödik vázlatszint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solidFill>
                  <a:srgbClr val="000000"/>
                </a:solidFill>
                <a:latin typeface="Arial"/>
              </a:rPr>
              <a:t>Hatodik vázlatszint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solidFill>
                  <a:srgbClr val="000000"/>
                </a:solidFill>
                <a:latin typeface="Arial"/>
              </a:rPr>
              <a:t>Hetedik vázlatszint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CECEC"/>
            </a:gs>
            <a:gs pos="50000">
              <a:srgbClr val="F2F2F2"/>
            </a:gs>
            <a:gs pos="100000">
              <a:srgbClr val="F2F2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roup 6"/>
          <p:cNvGrpSpPr/>
          <p:nvPr/>
        </p:nvGrpSpPr>
        <p:grpSpPr>
          <a:xfrm>
            <a:off x="6605640" y="0"/>
            <a:ext cx="2535480" cy="1651320"/>
            <a:chOff x="6605640" y="0"/>
            <a:chExt cx="2535480" cy="1651320"/>
          </a:xfrm>
        </p:grpSpPr>
        <p:sp>
          <p:nvSpPr>
            <p:cNvPr id="101" name="Freeform: Shape 7"/>
            <p:cNvSpPr/>
            <p:nvPr/>
          </p:nvSpPr>
          <p:spPr>
            <a:xfrm>
              <a:off x="6605640" y="0"/>
              <a:ext cx="2535480" cy="682920"/>
            </a:xfrm>
            <a:custGeom>
              <a:avLst/>
              <a:gdLst>
                <a:gd name="textAreaLeft" fmla="*/ 0 w 2535480"/>
                <a:gd name="textAreaRight" fmla="*/ 2538360 w 2535480"/>
                <a:gd name="textAreaTop" fmla="*/ 0 h 682920"/>
                <a:gd name="textAreaBottom" fmla="*/ 685800 h 682920"/>
              </a:gdLst>
              <a:ahLst/>
              <a:cxnLst/>
              <a:rect l="textAreaLeft" t="textAreaTop" r="textAreaRight" b="textAreaBottom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457200">
                <a:lnSpc>
                  <a:spcPct val="100000"/>
                </a:lnSpc>
              </a:pPr>
              <a:endParaRPr lang="hu-HU" sz="1350" b="0" strike="noStrike" spc="-1">
                <a:solidFill>
                  <a:schemeClr val="lt1"/>
                </a:solidFill>
                <a:latin typeface="Arial"/>
              </a:endParaRPr>
            </a:p>
          </p:txBody>
        </p:sp>
        <p:sp>
          <p:nvSpPr>
            <p:cNvPr id="102" name="Freeform: Shape 8"/>
            <p:cNvSpPr/>
            <p:nvPr/>
          </p:nvSpPr>
          <p:spPr>
            <a:xfrm>
              <a:off x="7686000" y="0"/>
              <a:ext cx="1455120" cy="1651320"/>
            </a:xfrm>
            <a:custGeom>
              <a:avLst/>
              <a:gdLst>
                <a:gd name="textAreaLeft" fmla="*/ 0 w 1455120"/>
                <a:gd name="textAreaRight" fmla="*/ 1458000 w 1455120"/>
                <a:gd name="textAreaTop" fmla="*/ 0 h 1651320"/>
                <a:gd name="textAreaBottom" fmla="*/ 1654200 h 1651320"/>
              </a:gdLst>
              <a:ahLst/>
              <a:cxnLst/>
              <a:rect l="textAreaLeft" t="textAreaTop" r="textAreaRight" b="textAreaBottom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457200">
                <a:lnSpc>
                  <a:spcPct val="100000"/>
                </a:lnSpc>
              </a:pPr>
              <a:endParaRPr lang="hu-HU" sz="1350" b="0" strike="noStrike" spc="-1">
                <a:solidFill>
                  <a:schemeClr val="lt1"/>
                </a:solidFill>
                <a:latin typeface="Arial"/>
              </a:endParaRPr>
            </a:p>
          </p:txBody>
        </p:sp>
      </p:grpSp>
      <p:pic>
        <p:nvPicPr>
          <p:cNvPr id="103" name="Graphic 9"/>
          <p:cNvPicPr/>
          <p:nvPr/>
        </p:nvPicPr>
        <p:blipFill>
          <a:blip r:embed="rId14"/>
          <a:stretch/>
        </p:blipFill>
        <p:spPr>
          <a:xfrm>
            <a:off x="7255800" y="6617520"/>
            <a:ext cx="1561320" cy="113760"/>
          </a:xfrm>
          <a:prstGeom prst="rect">
            <a:avLst/>
          </a:prstGeom>
          <a:ln w="0">
            <a:noFill/>
          </a:ln>
        </p:spPr>
      </p:pic>
      <p:sp>
        <p:nvSpPr>
          <p:cNvPr id="104" name="Rectangle 7"/>
          <p:cNvSpPr/>
          <p:nvPr/>
        </p:nvSpPr>
        <p:spPr>
          <a:xfrm>
            <a:off x="0" y="0"/>
            <a:ext cx="9141120" cy="6855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457200">
              <a:lnSpc>
                <a:spcPct val="100000"/>
              </a:lnSpc>
            </a:pPr>
            <a:endParaRPr lang="en-GB" sz="1800" b="0" strike="noStrike" spc="-1">
              <a:solidFill>
                <a:schemeClr val="lt1"/>
              </a:solidFill>
              <a:latin typeface="Arial"/>
            </a:endParaRPr>
          </a:p>
        </p:txBody>
      </p:sp>
      <p:pic>
        <p:nvPicPr>
          <p:cNvPr id="105" name="Graphic 5"/>
          <p:cNvPicPr/>
          <p:nvPr/>
        </p:nvPicPr>
        <p:blipFill>
          <a:blip r:embed="rId14"/>
          <a:stretch/>
        </p:blipFill>
        <p:spPr>
          <a:xfrm>
            <a:off x="3109320" y="4181400"/>
            <a:ext cx="2922120" cy="215280"/>
          </a:xfrm>
          <a:prstGeom prst="rect">
            <a:avLst/>
          </a:prstGeom>
          <a:ln w="0">
            <a:noFill/>
          </a:ln>
        </p:spPr>
      </p:pic>
      <p:grpSp>
        <p:nvGrpSpPr>
          <p:cNvPr id="106" name="Group 8"/>
          <p:cNvGrpSpPr/>
          <p:nvPr/>
        </p:nvGrpSpPr>
        <p:grpSpPr>
          <a:xfrm>
            <a:off x="6605640" y="0"/>
            <a:ext cx="2535480" cy="1651320"/>
            <a:chOff x="6605640" y="0"/>
            <a:chExt cx="2535480" cy="1651320"/>
          </a:xfrm>
        </p:grpSpPr>
        <p:sp>
          <p:nvSpPr>
            <p:cNvPr id="107" name="Freeform: Shape 9"/>
            <p:cNvSpPr/>
            <p:nvPr/>
          </p:nvSpPr>
          <p:spPr>
            <a:xfrm>
              <a:off x="6605640" y="0"/>
              <a:ext cx="2535480" cy="682920"/>
            </a:xfrm>
            <a:custGeom>
              <a:avLst/>
              <a:gdLst>
                <a:gd name="textAreaLeft" fmla="*/ 0 w 2535480"/>
                <a:gd name="textAreaRight" fmla="*/ 2538360 w 2535480"/>
                <a:gd name="textAreaTop" fmla="*/ 0 h 682920"/>
                <a:gd name="textAreaBottom" fmla="*/ 685800 h 682920"/>
              </a:gdLst>
              <a:ahLst/>
              <a:cxnLst/>
              <a:rect l="textAreaLeft" t="textAreaTop" r="textAreaRight" b="textAreaBottom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457200">
                <a:lnSpc>
                  <a:spcPct val="100000"/>
                </a:lnSpc>
              </a:pPr>
              <a:endParaRPr lang="hu-HU" sz="1350" b="0" strike="noStrike" spc="-1">
                <a:solidFill>
                  <a:schemeClr val="lt1"/>
                </a:solidFill>
                <a:latin typeface="Arial"/>
              </a:endParaRPr>
            </a:p>
          </p:txBody>
        </p:sp>
        <p:sp>
          <p:nvSpPr>
            <p:cNvPr id="108" name="Freeform: Shape 10"/>
            <p:cNvSpPr/>
            <p:nvPr/>
          </p:nvSpPr>
          <p:spPr>
            <a:xfrm>
              <a:off x="7686000" y="0"/>
              <a:ext cx="1455120" cy="1651320"/>
            </a:xfrm>
            <a:custGeom>
              <a:avLst/>
              <a:gdLst>
                <a:gd name="textAreaLeft" fmla="*/ 0 w 1455120"/>
                <a:gd name="textAreaRight" fmla="*/ 1458000 w 1455120"/>
                <a:gd name="textAreaTop" fmla="*/ 0 h 1651320"/>
                <a:gd name="textAreaBottom" fmla="*/ 1654200 h 1651320"/>
              </a:gdLst>
              <a:ahLst/>
              <a:cxnLst/>
              <a:rect l="textAreaLeft" t="textAreaTop" r="textAreaRight" b="textAreaBottom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 defTabSz="457200">
                <a:lnSpc>
                  <a:spcPct val="100000"/>
                </a:lnSpc>
              </a:pPr>
              <a:endParaRPr lang="hu-HU" sz="1350" b="0" strike="noStrike" spc="-1">
                <a:solidFill>
                  <a:schemeClr val="lt1"/>
                </a:solidFill>
                <a:latin typeface="Arial"/>
              </a:endParaRPr>
            </a:p>
          </p:txBody>
        </p:sp>
      </p:grpSp>
      <p:sp>
        <p:nvSpPr>
          <p:cNvPr id="109" name="PlaceHolder 1"/>
          <p:cNvSpPr>
            <a:spLocks noGrp="1"/>
          </p:cNvSpPr>
          <p:nvPr>
            <p:ph type="ftr" idx="7"/>
          </p:nvPr>
        </p:nvSpPr>
        <p:spPr>
          <a:xfrm>
            <a:off x="3238920" y="6345000"/>
            <a:ext cx="3083400" cy="362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hu-H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hu-HU" sz="1400" b="0" strike="noStrike" spc="-1">
                <a:solidFill>
                  <a:srgbClr val="000000"/>
                </a:solidFill>
                <a:latin typeface="Times New Roman"/>
              </a:rPr>
              <a:t>&lt;élőláb&gt;</a:t>
            </a:r>
          </a:p>
        </p:txBody>
      </p:sp>
      <p:sp>
        <p:nvSpPr>
          <p:cNvPr id="110" name="PlaceHolder 2"/>
          <p:cNvSpPr>
            <a:spLocks noGrp="1"/>
          </p:cNvSpPr>
          <p:nvPr>
            <p:ph type="sldNum" idx="8"/>
          </p:nvPr>
        </p:nvSpPr>
        <p:spPr>
          <a:xfrm>
            <a:off x="6762600" y="6158160"/>
            <a:ext cx="2054520" cy="362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pos="0" algn="l"/>
              </a:tabLst>
              <a:defRPr lang="en-GB" sz="1200" b="0" strike="noStrike" spc="-1">
                <a:solidFill>
                  <a:srgbClr val="101827"/>
                </a:solidFill>
                <a:latin typeface="Arial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pos="0" algn="l"/>
              </a:tabLst>
            </a:pPr>
            <a:fld id="{C966BA68-8EAA-4A11-9895-1FBAA14ECF4B}" type="slidenum">
              <a:rPr lang="en-GB" sz="1200" b="0" strike="noStrike" spc="-1">
                <a:solidFill>
                  <a:srgbClr val="101827"/>
                </a:solidFill>
                <a:latin typeface="Arial"/>
              </a:rPr>
              <a:t>‹#›</a:t>
            </a:fld>
            <a:endParaRPr lang="hu-H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dt" idx="9"/>
          </p:nvPr>
        </p:nvSpPr>
        <p:spPr>
          <a:xfrm>
            <a:off x="628560" y="6356520"/>
            <a:ext cx="2054520" cy="362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hu-H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hu-HU" sz="1400" b="0" strike="noStrike" spc="-1">
                <a:solidFill>
                  <a:srgbClr val="000000"/>
                </a:solidFill>
                <a:latin typeface="Times New Roman"/>
              </a:rPr>
              <a:t>&lt;dátum/idő&gt;</a:t>
            </a:r>
          </a:p>
        </p:txBody>
      </p:sp>
      <p:sp>
        <p:nvSpPr>
          <p:cNvPr id="112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hu-HU" sz="4400" b="0" strike="noStrike" spc="-1">
                <a:solidFill>
                  <a:srgbClr val="000000"/>
                </a:solidFill>
                <a:latin typeface="Arial"/>
              </a:rPr>
              <a:t>Címszöveg formátumának szerkesztése</a:t>
            </a:r>
          </a:p>
        </p:txBody>
      </p:sp>
      <p:sp>
        <p:nvSpPr>
          <p:cNvPr id="113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solidFill>
                  <a:srgbClr val="000000"/>
                </a:solidFill>
                <a:latin typeface="Arial"/>
              </a:rPr>
              <a:t>Vázlatszöveg formátumának szerkesztése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2800" b="0" strike="noStrike" spc="-1">
                <a:solidFill>
                  <a:srgbClr val="000000"/>
                </a:solidFill>
                <a:latin typeface="Arial"/>
              </a:rPr>
              <a:t>Második vázlatszint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400" b="0" strike="noStrike" spc="-1">
                <a:solidFill>
                  <a:srgbClr val="000000"/>
                </a:solidFill>
                <a:latin typeface="Arial"/>
              </a:rPr>
              <a:t>Harmadik vázlatszint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2000" b="0" strike="noStrike" spc="-1">
                <a:solidFill>
                  <a:srgbClr val="000000"/>
                </a:solidFill>
                <a:latin typeface="Arial"/>
              </a:rPr>
              <a:t>Negyedik vázlatszint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solidFill>
                  <a:srgbClr val="000000"/>
                </a:solidFill>
                <a:latin typeface="Arial"/>
              </a:rPr>
              <a:t>Ötödik vázlatszint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solidFill>
                  <a:srgbClr val="000000"/>
                </a:solidFill>
                <a:latin typeface="Arial"/>
              </a:rPr>
              <a:t>Hatodik vázlatszint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solidFill>
                  <a:srgbClr val="000000"/>
                </a:solidFill>
                <a:latin typeface="Arial"/>
              </a:rPr>
              <a:t>Hetedik vázlatszint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up.pte.hu/welcome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ktk.pte.hu/hu/hallgatok/tanulmanyok/felsooktatasi-szakkepzes/szakmai-gyakorlat" TargetMode="External"/><Relationship Id="rId2" Type="http://schemas.openxmlformats.org/officeDocument/2006/relationships/hyperlink" Target="https://ktk.pte.hu/hu/hallgatok/tanulmanyok/alap-es-osztatlan-kepzes/szakmai-gyakorlat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/>
          </p:nvPr>
        </p:nvSpPr>
        <p:spPr>
          <a:xfrm>
            <a:off x="324000" y="2647080"/>
            <a:ext cx="8493480" cy="5156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101827"/>
              </a:buClr>
              <a:buFont typeface="Arial"/>
              <a:buChar char="•"/>
            </a:pPr>
            <a:r>
              <a:rPr lang="hu-HU" sz="2800" b="0" strike="noStrike" spc="-1">
                <a:solidFill>
                  <a:srgbClr val="101827"/>
                </a:solidFill>
                <a:latin typeface="Arial"/>
              </a:rPr>
              <a:t>2023-24 tanév 2. félévében szakmai gyakorlatot teljesítőknek</a:t>
            </a:r>
            <a:endParaRPr lang="hu-H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title"/>
          </p:nvPr>
        </p:nvSpPr>
        <p:spPr>
          <a:xfrm>
            <a:off x="397440" y="964080"/>
            <a:ext cx="8188560" cy="5004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  <a:tabLst>
                <a:tab pos="0" algn="l"/>
              </a:tabLst>
            </a:pPr>
            <a:r>
              <a:rPr lang="hu-HU" sz="3600" b="1" strike="noStrike" spc="-1">
                <a:solidFill>
                  <a:srgbClr val="101827"/>
                </a:solidFill>
                <a:latin typeface="Arial"/>
              </a:rPr>
              <a:t>Szakmai gyakorlati tájékoztató</a:t>
            </a:r>
            <a:endParaRPr lang="hu-HU" sz="3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ím 3"/>
          <p:cNvSpPr/>
          <p:nvPr/>
        </p:nvSpPr>
        <p:spPr>
          <a:xfrm>
            <a:off x="457200" y="362160"/>
            <a:ext cx="8226720" cy="285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 fontScale="33888"/>
          </a:bodyPr>
          <a:lstStyle/>
          <a:p>
            <a:pPr defTabSz="914400">
              <a:lnSpc>
                <a:spcPct val="90000"/>
              </a:lnSpc>
            </a:pPr>
            <a:r>
              <a:rPr lang="hu-HU" sz="4400" b="1" strike="noStrike" spc="-1">
                <a:solidFill>
                  <a:srgbClr val="101827"/>
                </a:solidFill>
                <a:latin typeface="Arial"/>
              </a:rPr>
              <a:t>SZERZŐDÉSKÖTÉS</a:t>
            </a: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Téglalap 2"/>
          <p:cNvSpPr/>
          <p:nvPr/>
        </p:nvSpPr>
        <p:spPr>
          <a:xfrm>
            <a:off x="871560" y="1206720"/>
            <a:ext cx="2445840" cy="645120"/>
          </a:xfrm>
          <a:prstGeom prst="rect">
            <a:avLst/>
          </a:prstGeom>
          <a:solidFill>
            <a:srgbClr val="FFFFFF"/>
          </a:solidFill>
          <a:ln>
            <a:solidFill>
              <a:srgbClr val="101827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457200">
              <a:lnSpc>
                <a:spcPct val="100000"/>
              </a:lnSpc>
            </a:pPr>
            <a:r>
              <a:rPr lang="hu-HU" sz="1800" b="0" strike="noStrike" spc="-1">
                <a:solidFill>
                  <a:schemeClr val="dk1"/>
                </a:solidFill>
                <a:latin typeface="Arial"/>
              </a:rPr>
              <a:t>Saját helyek keresése</a:t>
            </a: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Téglalap 3"/>
          <p:cNvSpPr/>
          <p:nvPr/>
        </p:nvSpPr>
        <p:spPr>
          <a:xfrm>
            <a:off x="3788280" y="1197360"/>
            <a:ext cx="1509120" cy="645120"/>
          </a:xfrm>
          <a:prstGeom prst="rect">
            <a:avLst/>
          </a:prstGeom>
          <a:solidFill>
            <a:srgbClr val="FFFFFF"/>
          </a:solidFill>
          <a:ln>
            <a:solidFill>
              <a:srgbClr val="101827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457200">
              <a:lnSpc>
                <a:spcPct val="100000"/>
              </a:lnSpc>
            </a:pPr>
            <a:r>
              <a:rPr lang="hu-HU" sz="1800" b="0" strike="noStrike" spc="-1">
                <a:solidFill>
                  <a:schemeClr val="dk1"/>
                </a:solidFill>
                <a:latin typeface="Arial"/>
              </a:rPr>
              <a:t>Akkreditáció</a:t>
            </a: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Téglalap 4"/>
          <p:cNvSpPr/>
          <p:nvPr/>
        </p:nvSpPr>
        <p:spPr>
          <a:xfrm>
            <a:off x="5436000" y="1197360"/>
            <a:ext cx="3021480" cy="14572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101827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457200">
              <a:lnSpc>
                <a:spcPct val="100000"/>
              </a:lnSpc>
            </a:pPr>
            <a:r>
              <a:rPr lang="hu-HU" sz="1800" b="0" strike="noStrike" spc="-1">
                <a:solidFill>
                  <a:schemeClr val="dk1"/>
                </a:solidFill>
                <a:latin typeface="Arial"/>
              </a:rPr>
              <a:t>Együttműködési/kiegészítő megállapodás, fogadónyilatkozat, szerződéskötés stb.</a:t>
            </a: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Jobbra nyíl 5"/>
          <p:cNvSpPr/>
          <p:nvPr/>
        </p:nvSpPr>
        <p:spPr>
          <a:xfrm>
            <a:off x="3382560" y="1400760"/>
            <a:ext cx="357120" cy="2959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457200">
              <a:lnSpc>
                <a:spcPct val="100000"/>
              </a:lnSpc>
            </a:pPr>
            <a:endParaRPr lang="hu-HU" sz="1800" b="0" strike="noStrike" spc="-1">
              <a:solidFill>
                <a:schemeClr val="lt1"/>
              </a:solidFill>
              <a:latin typeface="Arial"/>
            </a:endParaRPr>
          </a:p>
        </p:txBody>
      </p:sp>
      <p:sp>
        <p:nvSpPr>
          <p:cNvPr id="191" name="Jobbra nyíl 6"/>
          <p:cNvSpPr/>
          <p:nvPr/>
        </p:nvSpPr>
        <p:spPr>
          <a:xfrm>
            <a:off x="5008320" y="1940400"/>
            <a:ext cx="357120" cy="2959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457200">
              <a:lnSpc>
                <a:spcPct val="100000"/>
              </a:lnSpc>
            </a:pPr>
            <a:endParaRPr lang="hu-HU" sz="1800" b="0" strike="noStrike" spc="-1">
              <a:solidFill>
                <a:schemeClr val="lt1"/>
              </a:solidFill>
              <a:latin typeface="Arial"/>
            </a:endParaRPr>
          </a:p>
        </p:txBody>
      </p:sp>
      <p:sp>
        <p:nvSpPr>
          <p:cNvPr id="192" name="Jobbra nyíl 7"/>
          <p:cNvSpPr/>
          <p:nvPr/>
        </p:nvSpPr>
        <p:spPr>
          <a:xfrm>
            <a:off x="402480" y="1400760"/>
            <a:ext cx="403920" cy="2566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457200">
              <a:lnSpc>
                <a:spcPct val="100000"/>
              </a:lnSpc>
            </a:pPr>
            <a:endParaRPr lang="hu-HU" sz="1800" b="0" strike="noStrike" spc="-1">
              <a:solidFill>
                <a:schemeClr val="lt1"/>
              </a:solidFill>
              <a:latin typeface="Arial"/>
            </a:endParaRPr>
          </a:p>
        </p:txBody>
      </p:sp>
      <p:graphicFrame>
        <p:nvGraphicFramePr>
          <p:cNvPr id="193" name="Táblázat 8"/>
          <p:cNvGraphicFramePr/>
          <p:nvPr/>
        </p:nvGraphicFramePr>
        <p:xfrm>
          <a:off x="223920" y="3529080"/>
          <a:ext cx="8712360" cy="1314000"/>
        </p:xfrm>
        <a:graphic>
          <a:graphicData uri="http://schemas.openxmlformats.org/drawingml/2006/table">
            <a:tbl>
              <a:tblPr/>
              <a:tblGrid>
                <a:gridCol w="3528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14000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hu-HU" sz="2400" b="0" strike="noStrike" spc="-1">
                          <a:solidFill>
                            <a:srgbClr val="101827"/>
                          </a:solidFill>
                          <a:latin typeface="Arial"/>
                        </a:rPr>
                        <a:t>Együttműködési megállapodás és egyéb dokumentumok leadása</a:t>
                      </a:r>
                      <a:endParaRPr lang="hu-HU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ED7D31"/>
                      </a:solidFill>
                      <a:prstDash val="solid"/>
                    </a:lnL>
                    <a:lnR w="12240">
                      <a:solidFill>
                        <a:srgbClr val="ED7D31"/>
                      </a:solidFill>
                      <a:prstDash val="solid"/>
                    </a:lnR>
                    <a:lnT w="12240">
                      <a:solidFill>
                        <a:srgbClr val="ED7D31"/>
                      </a:solidFill>
                      <a:prstDash val="solid"/>
                    </a:lnT>
                    <a:lnB w="12240">
                      <a:solidFill>
                        <a:srgbClr val="ED7D31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hu-HU" sz="2400" b="0" strike="noStrike" spc="-1">
                          <a:solidFill>
                            <a:srgbClr val="101827"/>
                          </a:solidFill>
                          <a:latin typeface="Arial"/>
                        </a:rPr>
                        <a:t> </a:t>
                      </a:r>
                      <a:endParaRPr lang="hu-HU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ED7D31"/>
                      </a:solidFill>
                      <a:prstDash val="solid"/>
                    </a:lnL>
                    <a:lnR w="12240">
                      <a:solidFill>
                        <a:srgbClr val="ED7D31"/>
                      </a:solidFill>
                      <a:prstDash val="solid"/>
                    </a:lnR>
                    <a:lnT w="12240">
                      <a:solidFill>
                        <a:srgbClr val="ED7D31"/>
                      </a:solidFill>
                      <a:prstDash val="solid"/>
                    </a:lnT>
                    <a:lnB w="12240">
                      <a:solidFill>
                        <a:srgbClr val="ED7D31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hu-HU" sz="2400" b="0" strike="noStrike" spc="-1">
                          <a:solidFill>
                            <a:srgbClr val="101827"/>
                          </a:solidFill>
                          <a:latin typeface="Arial"/>
                        </a:rPr>
                        <a:t>2024. január 08.</a:t>
                      </a:r>
                      <a:endParaRPr lang="hu-HU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ED7D31"/>
                      </a:solidFill>
                      <a:prstDash val="solid"/>
                    </a:lnL>
                    <a:lnR w="12240">
                      <a:solidFill>
                        <a:srgbClr val="ED7D31"/>
                      </a:solidFill>
                      <a:prstDash val="solid"/>
                    </a:lnR>
                    <a:lnT w="12240">
                      <a:solidFill>
                        <a:srgbClr val="ED7D31"/>
                      </a:solidFill>
                      <a:prstDash val="solid"/>
                    </a:lnT>
                    <a:lnB w="12240">
                      <a:solidFill>
                        <a:srgbClr val="ED7D31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/>
          </p:nvPr>
        </p:nvSpPr>
        <p:spPr>
          <a:xfrm>
            <a:off x="324000" y="1944360"/>
            <a:ext cx="8493480" cy="40298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hu-HU" sz="1800" b="0" strike="noStrike" spc="-1">
                <a:solidFill>
                  <a:srgbClr val="101827"/>
                </a:solidFill>
                <a:latin typeface="Arial"/>
              </a:rPr>
              <a:t>A kari szakmai gyakorlati helyek meghirdetése, jelentkezés: </a:t>
            </a: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101827"/>
              </a:buClr>
              <a:buFont typeface="Arial"/>
              <a:buChar char="•"/>
              <a:tabLst>
                <a:tab pos="0" algn="l"/>
              </a:tabLst>
            </a:pPr>
            <a:r>
              <a:rPr lang="hu-HU" sz="1800" b="0" strike="noStrike" spc="-1">
                <a:solidFill>
                  <a:srgbClr val="101827"/>
                </a:solidFill>
                <a:latin typeface="Arial"/>
              </a:rPr>
              <a:t>2023. november 06 - december 04</a:t>
            </a: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hu-HU" sz="1800" b="0" strike="noStrike" spc="-1">
                <a:solidFill>
                  <a:srgbClr val="101827"/>
                </a:solidFill>
                <a:latin typeface="Arial"/>
              </a:rPr>
              <a:t>Kizárólag elektronikusan a </a:t>
            </a:r>
            <a:r>
              <a:rPr lang="hu-HU" sz="1800" b="0" u="sng" strike="noStrike" spc="-1">
                <a:solidFill>
                  <a:srgbClr val="0563C1"/>
                </a:solidFill>
                <a:uFillTx/>
                <a:latin typeface="Arial"/>
                <a:hlinkClick r:id="rId2"/>
              </a:rPr>
              <a:t>https</a:t>
            </a:r>
            <a:r>
              <a:rPr lang="hu-HU" sz="1800" b="0" u="sng" strike="noStrike" spc="-1">
                <a:solidFill>
                  <a:srgbClr val="0563C1"/>
                </a:solidFill>
                <a:uFillTx/>
                <a:latin typeface="Arial"/>
                <a:hlinkClick r:id="rId2"/>
              </a:rPr>
              <a:t>://</a:t>
            </a:r>
            <a:r>
              <a:rPr lang="hu-HU" sz="1800" b="0" u="sng" strike="noStrike" spc="-1">
                <a:solidFill>
                  <a:srgbClr val="0563C1"/>
                </a:solidFill>
                <a:uFillTx/>
                <a:latin typeface="Arial"/>
                <a:hlinkClick r:id="rId2"/>
              </a:rPr>
              <a:t>openup.pte.hu/welcome</a:t>
            </a:r>
            <a:r>
              <a:rPr lang="hu-HU" sz="1800" b="0" strike="noStrike" spc="-1">
                <a:solidFill>
                  <a:srgbClr val="101827"/>
                </a:solidFill>
                <a:latin typeface="Arial"/>
              </a:rPr>
              <a:t> oldalon.</a:t>
            </a: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hu-HU" sz="1800" b="0" strike="noStrike" spc="-1">
                <a:solidFill>
                  <a:srgbClr val="101827"/>
                </a:solidFill>
                <a:latin typeface="Arial"/>
              </a:rPr>
              <a:t>Interjú a gyakorlati helyeken: </a:t>
            </a: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101827"/>
              </a:buClr>
              <a:buFont typeface="Arial"/>
              <a:buChar char="•"/>
              <a:tabLst>
                <a:tab pos="0" algn="l"/>
              </a:tabLst>
            </a:pPr>
            <a:r>
              <a:rPr lang="hu-HU" sz="1800" b="0" strike="noStrike" spc="-1">
                <a:solidFill>
                  <a:srgbClr val="101827"/>
                </a:solidFill>
                <a:latin typeface="Arial"/>
              </a:rPr>
              <a:t>2023. december 04 – 2024. január 05.</a:t>
            </a: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hu-HU" sz="1800" b="0" strike="noStrike" spc="-1">
                <a:solidFill>
                  <a:srgbClr val="101827"/>
                </a:solidFill>
                <a:latin typeface="Arial"/>
              </a:rPr>
              <a:t>A kari szakmai gyakorlati helyek elosztása: 2023. január 15-ig </a:t>
            </a: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 type="title"/>
          </p:nvPr>
        </p:nvSpPr>
        <p:spPr>
          <a:xfrm>
            <a:off x="324000" y="333360"/>
            <a:ext cx="8188560" cy="5004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rmAutofit/>
          </a:bodyPr>
          <a:lstStyle/>
          <a:p>
            <a:pPr indent="0" defTabSz="914400">
              <a:lnSpc>
                <a:spcPct val="90000"/>
              </a:lnSpc>
              <a:buNone/>
              <a:tabLst>
                <a:tab pos="0" algn="l"/>
              </a:tabLst>
            </a:pPr>
            <a:r>
              <a:rPr lang="hu-HU" sz="2400" b="1" strike="noStrike" spc="-1">
                <a:solidFill>
                  <a:srgbClr val="101827"/>
                </a:solidFill>
                <a:latin typeface="Arial"/>
              </a:rPr>
              <a:t>Kari szakmai gyakorlati helyek</a:t>
            </a:r>
            <a:endParaRPr lang="hu-HU" sz="2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églalap 1"/>
          <p:cNvSpPr/>
          <p:nvPr/>
        </p:nvSpPr>
        <p:spPr>
          <a:xfrm>
            <a:off x="719640" y="1345680"/>
            <a:ext cx="7845840" cy="14572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101827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457200">
              <a:lnSpc>
                <a:spcPct val="100000"/>
              </a:lnSpc>
            </a:pPr>
            <a:r>
              <a:rPr lang="hu-HU" sz="2400" b="0" strike="noStrike" spc="-1">
                <a:solidFill>
                  <a:schemeClr val="dk1"/>
                </a:solidFill>
                <a:latin typeface="Arial"/>
              </a:rPr>
              <a:t>Szakmai gyakorlat</a:t>
            </a:r>
            <a:endParaRPr lang="hu-HU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Lefelé nyíl 2"/>
          <p:cNvSpPr/>
          <p:nvPr/>
        </p:nvSpPr>
        <p:spPr>
          <a:xfrm>
            <a:off x="7280640" y="771840"/>
            <a:ext cx="357120" cy="27612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457200">
              <a:lnSpc>
                <a:spcPct val="100000"/>
              </a:lnSpc>
            </a:pPr>
            <a:endParaRPr lang="hu-HU" sz="1800" b="0" strike="noStrike" spc="-1">
              <a:solidFill>
                <a:schemeClr val="lt1"/>
              </a:solidFill>
              <a:latin typeface="Arial"/>
            </a:endParaRPr>
          </a:p>
        </p:txBody>
      </p:sp>
      <p:sp>
        <p:nvSpPr>
          <p:cNvPr id="198" name="Lefelé nyíl 3"/>
          <p:cNvSpPr/>
          <p:nvPr/>
        </p:nvSpPr>
        <p:spPr>
          <a:xfrm>
            <a:off x="4392000" y="2960640"/>
            <a:ext cx="357120" cy="27612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457200">
              <a:lnSpc>
                <a:spcPct val="100000"/>
              </a:lnSpc>
            </a:pPr>
            <a:endParaRPr lang="hu-HU" sz="1800" b="0" strike="noStrike" spc="-1">
              <a:solidFill>
                <a:schemeClr val="lt1"/>
              </a:solidFill>
              <a:latin typeface="Arial"/>
            </a:endParaRPr>
          </a:p>
        </p:txBody>
      </p:sp>
      <p:graphicFrame>
        <p:nvGraphicFramePr>
          <p:cNvPr id="199" name="Táblázat 4"/>
          <p:cNvGraphicFramePr/>
          <p:nvPr/>
        </p:nvGraphicFramePr>
        <p:xfrm>
          <a:off x="395640" y="3501000"/>
          <a:ext cx="8496360" cy="2088000"/>
        </p:xfrm>
        <a:graphic>
          <a:graphicData uri="http://schemas.openxmlformats.org/drawingml/2006/table">
            <a:tbl>
              <a:tblPr/>
              <a:tblGrid>
                <a:gridCol w="3384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endParaRPr lang="hu-HU" sz="2400" b="0" i="1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ED7D31"/>
                      </a:solidFill>
                      <a:prstDash val="solid"/>
                    </a:lnL>
                    <a:lnR w="12240">
                      <a:solidFill>
                        <a:srgbClr val="ED7D31"/>
                      </a:solidFill>
                      <a:prstDash val="solid"/>
                    </a:lnR>
                    <a:lnT w="12240">
                      <a:solidFill>
                        <a:srgbClr val="ED7D31"/>
                      </a:solidFill>
                      <a:prstDash val="solid"/>
                    </a:lnT>
                    <a:lnB w="12240">
                      <a:solidFill>
                        <a:srgbClr val="ED7D31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hu-HU" sz="2400" b="0" strike="noStrike" spc="-1">
                          <a:solidFill>
                            <a:srgbClr val="101827"/>
                          </a:solidFill>
                          <a:latin typeface="Arial"/>
                        </a:rPr>
                        <a:t>-tól</a:t>
                      </a:r>
                      <a:endParaRPr lang="hu-HU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ED7D31"/>
                      </a:solidFill>
                      <a:prstDash val="solid"/>
                    </a:lnL>
                    <a:lnR w="12240">
                      <a:solidFill>
                        <a:srgbClr val="ED7D31"/>
                      </a:solidFill>
                      <a:prstDash val="solid"/>
                    </a:lnR>
                    <a:lnT w="12240">
                      <a:solidFill>
                        <a:srgbClr val="ED7D31"/>
                      </a:solidFill>
                      <a:prstDash val="solid"/>
                    </a:lnT>
                    <a:lnB w="12240">
                      <a:solidFill>
                        <a:srgbClr val="ED7D31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hu-HU" sz="2400" b="0" strike="noStrike" spc="-1">
                          <a:solidFill>
                            <a:srgbClr val="101827"/>
                          </a:solidFill>
                          <a:latin typeface="Arial"/>
                        </a:rPr>
                        <a:t>- ig</a:t>
                      </a:r>
                      <a:endParaRPr lang="hu-HU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ED7D31"/>
                      </a:solidFill>
                      <a:prstDash val="solid"/>
                    </a:lnL>
                    <a:lnR w="12240">
                      <a:solidFill>
                        <a:srgbClr val="ED7D31"/>
                      </a:solidFill>
                      <a:prstDash val="solid"/>
                    </a:lnR>
                    <a:lnT w="12240">
                      <a:solidFill>
                        <a:srgbClr val="ED7D31"/>
                      </a:solidFill>
                      <a:prstDash val="solid"/>
                    </a:lnT>
                    <a:lnB w="12240">
                      <a:solidFill>
                        <a:srgbClr val="ED7D31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hu-HU" sz="2400" b="0" strike="noStrike" spc="-1">
                          <a:solidFill>
                            <a:srgbClr val="101827"/>
                          </a:solidFill>
                          <a:latin typeface="Arial"/>
                        </a:rPr>
                        <a:t>Szakmai gyakorlat </a:t>
                      </a:r>
                      <a:endParaRPr lang="hu-HU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ED7D31"/>
                      </a:solidFill>
                      <a:prstDash val="solid"/>
                    </a:lnL>
                    <a:lnR w="12240">
                      <a:solidFill>
                        <a:srgbClr val="ED7D31"/>
                      </a:solidFill>
                      <a:prstDash val="solid"/>
                    </a:lnR>
                    <a:lnT w="12240">
                      <a:solidFill>
                        <a:srgbClr val="ED7D31"/>
                      </a:solidFill>
                      <a:prstDash val="solid"/>
                    </a:lnT>
                    <a:lnB w="12240">
                      <a:solidFill>
                        <a:srgbClr val="ED7D31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hu-HU" sz="2400" b="0" strike="noStrike" spc="-1">
                          <a:solidFill>
                            <a:srgbClr val="101827"/>
                          </a:solidFill>
                          <a:latin typeface="Arial"/>
                        </a:rPr>
                        <a:t>2024. január 22.</a:t>
                      </a:r>
                      <a:endParaRPr lang="hu-HU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ED7D31"/>
                      </a:solidFill>
                      <a:prstDash val="solid"/>
                    </a:lnL>
                    <a:lnR w="12240">
                      <a:solidFill>
                        <a:srgbClr val="ED7D31"/>
                      </a:solidFill>
                      <a:prstDash val="solid"/>
                    </a:lnR>
                    <a:lnT w="12240">
                      <a:solidFill>
                        <a:srgbClr val="ED7D31"/>
                      </a:solidFill>
                      <a:prstDash val="solid"/>
                    </a:lnT>
                    <a:lnB w="12240">
                      <a:solidFill>
                        <a:srgbClr val="ED7D31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hu-HU" sz="2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2024. május 03.</a:t>
                      </a:r>
                    </a:p>
                  </a:txBody>
                  <a:tcPr marL="9360" marR="9360" anchor="ctr">
                    <a:lnL w="12240">
                      <a:solidFill>
                        <a:srgbClr val="ED7D31"/>
                      </a:solidFill>
                      <a:prstDash val="solid"/>
                    </a:lnL>
                    <a:lnR w="12240">
                      <a:solidFill>
                        <a:srgbClr val="ED7D31"/>
                      </a:solidFill>
                      <a:prstDash val="solid"/>
                    </a:lnR>
                    <a:lnT w="12240">
                      <a:solidFill>
                        <a:srgbClr val="ED7D31"/>
                      </a:solidFill>
                      <a:prstDash val="solid"/>
                    </a:lnT>
                    <a:lnB w="12240">
                      <a:solidFill>
                        <a:srgbClr val="ED7D31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0" name="Cím 2"/>
          <p:cNvSpPr/>
          <p:nvPr/>
        </p:nvSpPr>
        <p:spPr>
          <a:xfrm>
            <a:off x="900000" y="0"/>
            <a:ext cx="7990200" cy="546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hu-HU" sz="3600" b="0" strike="noStrike" spc="-1">
                <a:solidFill>
                  <a:schemeClr val="lt1"/>
                </a:solidFill>
                <a:latin typeface="Arial"/>
              </a:rPr>
              <a:t>Szakmai gyakorlat</a:t>
            </a:r>
            <a:endParaRPr lang="hu-HU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Cím 7"/>
          <p:cNvSpPr/>
          <p:nvPr/>
        </p:nvSpPr>
        <p:spPr>
          <a:xfrm>
            <a:off x="457200" y="362160"/>
            <a:ext cx="8226720" cy="285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 fontScale="33888"/>
          </a:bodyPr>
          <a:lstStyle/>
          <a:p>
            <a:pPr defTabSz="914400">
              <a:lnSpc>
                <a:spcPct val="90000"/>
              </a:lnSpc>
            </a:pPr>
            <a:r>
              <a:rPr lang="hu-HU" sz="4400" b="1" strike="noStrike" spc="-1">
                <a:solidFill>
                  <a:srgbClr val="101827"/>
                </a:solidFill>
                <a:latin typeface="Arial"/>
              </a:rPr>
              <a:t>SZAKMAI GYAKORLATI IDŐ</a:t>
            </a: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Cím 8"/>
          <p:cNvSpPr/>
          <p:nvPr/>
        </p:nvSpPr>
        <p:spPr>
          <a:xfrm>
            <a:off x="457200" y="362160"/>
            <a:ext cx="8226720" cy="285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 fontScale="33888"/>
          </a:bodyPr>
          <a:lstStyle/>
          <a:p>
            <a:pPr defTabSz="914400">
              <a:lnSpc>
                <a:spcPct val="90000"/>
              </a:lnSpc>
            </a:pPr>
            <a:r>
              <a:rPr lang="hu-HU" sz="4400" b="1" strike="noStrike" spc="-1">
                <a:solidFill>
                  <a:srgbClr val="101827"/>
                </a:solidFill>
                <a:latin typeface="Arial"/>
              </a:rPr>
              <a:t>ÉRTÉKELÉS</a:t>
            </a: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Téglalap 2"/>
          <p:cNvSpPr/>
          <p:nvPr/>
        </p:nvSpPr>
        <p:spPr>
          <a:xfrm>
            <a:off x="250920" y="1157760"/>
            <a:ext cx="4677480" cy="14572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101827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457200">
              <a:lnSpc>
                <a:spcPct val="100000"/>
              </a:lnSpc>
            </a:pPr>
            <a:r>
              <a:rPr lang="hu-HU" sz="1800" b="0" strike="noStrike" spc="-1">
                <a:solidFill>
                  <a:schemeClr val="dk1"/>
                </a:solidFill>
                <a:latin typeface="Arial"/>
              </a:rPr>
              <a:t>Mentori értékelés (szakmai gyakorlati igazolás) leadása</a:t>
            </a: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Téglalap 3"/>
          <p:cNvSpPr/>
          <p:nvPr/>
        </p:nvSpPr>
        <p:spPr>
          <a:xfrm>
            <a:off x="5593680" y="1157760"/>
            <a:ext cx="2653920" cy="1457280"/>
          </a:xfrm>
          <a:prstGeom prst="rect">
            <a:avLst/>
          </a:prstGeom>
          <a:solidFill>
            <a:srgbClr val="FFFFFF"/>
          </a:solidFill>
          <a:ln>
            <a:solidFill>
              <a:srgbClr val="101827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457200">
              <a:lnSpc>
                <a:spcPct val="100000"/>
              </a:lnSpc>
            </a:pPr>
            <a:r>
              <a:rPr lang="hu-HU" sz="1800" b="0" strike="noStrike" spc="-1">
                <a:solidFill>
                  <a:schemeClr val="dk1"/>
                </a:solidFill>
                <a:latin typeface="Arial"/>
              </a:rPr>
              <a:t>Teljesítés (1-2–3-4-5)</a:t>
            </a: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Jobbra nyíl 4"/>
          <p:cNvSpPr/>
          <p:nvPr/>
        </p:nvSpPr>
        <p:spPr>
          <a:xfrm>
            <a:off x="5082480" y="1738440"/>
            <a:ext cx="357120" cy="2959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457200">
              <a:lnSpc>
                <a:spcPct val="100000"/>
              </a:lnSpc>
            </a:pPr>
            <a:endParaRPr lang="hu-HU" sz="1800" b="0" strike="noStrike" spc="-1">
              <a:solidFill>
                <a:schemeClr val="lt1"/>
              </a:solidFill>
              <a:latin typeface="Arial"/>
            </a:endParaRPr>
          </a:p>
        </p:txBody>
      </p:sp>
      <p:sp>
        <p:nvSpPr>
          <p:cNvPr id="206" name="Lefelé nyíl 5"/>
          <p:cNvSpPr/>
          <p:nvPr/>
        </p:nvSpPr>
        <p:spPr>
          <a:xfrm>
            <a:off x="2780280" y="699480"/>
            <a:ext cx="357120" cy="27612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457200">
              <a:lnSpc>
                <a:spcPct val="100000"/>
              </a:lnSpc>
            </a:pPr>
            <a:endParaRPr lang="hu-HU" sz="1800" b="0" strike="noStrike" spc="-1">
              <a:solidFill>
                <a:schemeClr val="lt1"/>
              </a:solidFill>
              <a:latin typeface="Arial"/>
            </a:endParaRPr>
          </a:p>
        </p:txBody>
      </p:sp>
      <p:graphicFrame>
        <p:nvGraphicFramePr>
          <p:cNvPr id="207" name="Táblázat 6"/>
          <p:cNvGraphicFramePr/>
          <p:nvPr/>
        </p:nvGraphicFramePr>
        <p:xfrm>
          <a:off x="250920" y="3213000"/>
          <a:ext cx="8191080" cy="2880000"/>
        </p:xfrm>
        <a:graphic>
          <a:graphicData uri="http://schemas.openxmlformats.org/drawingml/2006/table">
            <a:tbl>
              <a:tblPr/>
              <a:tblGrid>
                <a:gridCol w="4326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000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u-HU" sz="2400" b="0" strike="noStrike" spc="-1">
                          <a:solidFill>
                            <a:srgbClr val="101827"/>
                          </a:solidFill>
                          <a:latin typeface="Arial"/>
                        </a:rPr>
                        <a:t>Mentori értékelés</a:t>
                      </a:r>
                      <a:endParaRPr lang="hu-HU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u-HU" sz="2400" b="0" strike="noStrike" spc="-1">
                          <a:solidFill>
                            <a:srgbClr val="101827"/>
                          </a:solidFill>
                          <a:latin typeface="Arial"/>
                        </a:rPr>
                        <a:t>leadása</a:t>
                      </a:r>
                      <a:endParaRPr lang="hu-HU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ED7D31"/>
                      </a:solidFill>
                      <a:prstDash val="solid"/>
                    </a:lnL>
                    <a:lnR w="12240">
                      <a:solidFill>
                        <a:srgbClr val="ED7D31"/>
                      </a:solidFill>
                      <a:prstDash val="solid"/>
                    </a:lnR>
                    <a:lnT w="12240">
                      <a:solidFill>
                        <a:srgbClr val="ED7D31"/>
                      </a:solidFill>
                      <a:prstDash val="solid"/>
                    </a:lnT>
                    <a:lnB w="12240">
                      <a:solidFill>
                        <a:srgbClr val="ED7D31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hu-HU" sz="2400" b="0" strike="noStrike" spc="-1">
                          <a:solidFill>
                            <a:schemeClr val="dk1"/>
                          </a:solidFill>
                          <a:latin typeface="Arial"/>
                        </a:rPr>
                        <a:t>2024. május 6.  </a:t>
                      </a:r>
                      <a:endParaRPr lang="hu-HU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ED7D31"/>
                      </a:solidFill>
                      <a:prstDash val="solid"/>
                    </a:lnL>
                    <a:lnR w="12240">
                      <a:solidFill>
                        <a:srgbClr val="ED7D31"/>
                      </a:solidFill>
                      <a:prstDash val="solid"/>
                    </a:lnR>
                    <a:lnT w="12240">
                      <a:solidFill>
                        <a:srgbClr val="ED7D31"/>
                      </a:solidFill>
                      <a:prstDash val="solid"/>
                    </a:lnT>
                    <a:lnB w="12240">
                      <a:solidFill>
                        <a:srgbClr val="ED7D31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hu-HU" sz="2400" b="0" strike="noStrike" spc="-1">
                          <a:solidFill>
                            <a:srgbClr val="101827"/>
                          </a:solidFill>
                          <a:latin typeface="Arial"/>
                        </a:rPr>
                        <a:t>Szakmai gyakorlat értékelése, Neptun rögzítés</a:t>
                      </a:r>
                      <a:endParaRPr lang="hu-HU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ED7D31"/>
                      </a:solidFill>
                      <a:prstDash val="solid"/>
                    </a:lnL>
                    <a:lnR w="12240">
                      <a:solidFill>
                        <a:srgbClr val="ED7D31"/>
                      </a:solidFill>
                      <a:prstDash val="solid"/>
                    </a:lnR>
                    <a:lnT w="12240">
                      <a:solidFill>
                        <a:srgbClr val="ED7D31"/>
                      </a:solidFill>
                      <a:prstDash val="solid"/>
                    </a:lnT>
                    <a:lnB w="12240">
                      <a:solidFill>
                        <a:srgbClr val="ED7D31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hu-HU" sz="2400" b="0" strike="noStrike" spc="-1">
                          <a:solidFill>
                            <a:schemeClr val="dk1"/>
                          </a:solidFill>
                          <a:latin typeface="Arial"/>
                        </a:rPr>
                        <a:t>2024. május 13.</a:t>
                      </a:r>
                      <a:endParaRPr lang="hu-HU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ED7D31"/>
                      </a:solidFill>
                      <a:prstDash val="solid"/>
                    </a:lnL>
                    <a:lnR w="12240">
                      <a:solidFill>
                        <a:srgbClr val="ED7D31"/>
                      </a:solidFill>
                      <a:prstDash val="solid"/>
                    </a:lnR>
                    <a:lnT w="12240">
                      <a:solidFill>
                        <a:srgbClr val="ED7D31"/>
                      </a:solidFill>
                      <a:prstDash val="solid"/>
                    </a:lnT>
                    <a:lnB w="12240">
                      <a:solidFill>
                        <a:srgbClr val="ED7D31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3"/>
          <p:cNvSpPr/>
          <p:nvPr/>
        </p:nvSpPr>
        <p:spPr>
          <a:xfrm>
            <a:off x="324360" y="333720"/>
            <a:ext cx="8188560" cy="500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defTabSz="914400">
              <a:lnSpc>
                <a:spcPct val="90000"/>
              </a:lnSpc>
              <a:tabLst>
                <a:tab pos="0" algn="l"/>
              </a:tabLst>
            </a:pPr>
            <a:r>
              <a:rPr lang="hu-HU" sz="2400" b="1" strike="noStrike" spc="-1">
                <a:solidFill>
                  <a:srgbClr val="101827"/>
                </a:solidFill>
                <a:latin typeface="Arial"/>
              </a:rPr>
              <a:t>Korábbi szakmai tapasztalat beszámítása</a:t>
            </a:r>
            <a:endParaRPr lang="hu-HU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PlaceHolder 4"/>
          <p:cNvSpPr/>
          <p:nvPr/>
        </p:nvSpPr>
        <p:spPr>
          <a:xfrm>
            <a:off x="324000" y="1018080"/>
            <a:ext cx="8493480" cy="5156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/>
          </a:bodyPr>
          <a:lstStyle/>
          <a:p>
            <a:pPr marL="457200" indent="-457200" defTabSz="914400">
              <a:lnSpc>
                <a:spcPct val="130000"/>
              </a:lnSpc>
              <a:spcBef>
                <a:spcPts val="1001"/>
              </a:spcBef>
              <a:buClr>
                <a:srgbClr val="101827"/>
              </a:buClr>
              <a:buFont typeface="Arial"/>
              <a:buChar char="•"/>
            </a:pPr>
            <a:r>
              <a:rPr lang="hu-HU" sz="1990" b="1" strike="noStrike" spc="-1">
                <a:solidFill>
                  <a:srgbClr val="101827"/>
                </a:solidFill>
                <a:latin typeface="Arial"/>
              </a:rPr>
              <a:t>Tanulmányi osztály</a:t>
            </a:r>
            <a:endParaRPr lang="hu-HU" sz="1990" b="0" strike="noStrike" spc="-1">
              <a:solidFill>
                <a:srgbClr val="000000"/>
              </a:solidFill>
              <a:latin typeface="Arial"/>
            </a:endParaRPr>
          </a:p>
          <a:p>
            <a:pPr marL="864000" lvl="1" indent="-324000" defTabSz="914400">
              <a:lnSpc>
                <a:spcPct val="13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hu-HU" sz="1990" b="1" strike="noStrike" spc="-1">
                <a:solidFill>
                  <a:srgbClr val="101827"/>
                </a:solidFill>
                <a:latin typeface="Arial"/>
              </a:rPr>
              <a:t>Egyéb kérvény („H”)</a:t>
            </a:r>
            <a:endParaRPr lang="hu-HU" sz="1990" b="0" strike="noStrike" spc="-1">
              <a:solidFill>
                <a:srgbClr val="000000"/>
              </a:solidFill>
              <a:latin typeface="Arial"/>
            </a:endParaRPr>
          </a:p>
          <a:p>
            <a:pPr marL="864000" lvl="1" indent="-324000" defTabSz="914400">
              <a:lnSpc>
                <a:spcPct val="13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hu-HU" sz="1990" b="1" strike="noStrike" spc="-1">
                <a:solidFill>
                  <a:srgbClr val="101827"/>
                </a:solidFill>
                <a:latin typeface="Arial"/>
              </a:rPr>
              <a:t>Mellékletek:</a:t>
            </a:r>
            <a:endParaRPr lang="hu-HU" sz="1990" b="0" strike="noStrike" spc="-1">
              <a:solidFill>
                <a:srgbClr val="000000"/>
              </a:solidFill>
              <a:latin typeface="Arial"/>
            </a:endParaRPr>
          </a:p>
          <a:p>
            <a:pPr marL="1296000" lvl="2" indent="-288000" defTabSz="914400">
              <a:lnSpc>
                <a:spcPct val="13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1990" b="1" strike="noStrike" spc="-1">
                <a:solidFill>
                  <a:srgbClr val="101827"/>
                </a:solidFill>
                <a:latin typeface="Arial"/>
              </a:rPr>
              <a:t>Mentori értékelő lap</a:t>
            </a:r>
            <a:endParaRPr lang="hu-HU" sz="1990" b="0" strike="noStrike" spc="-1">
              <a:solidFill>
                <a:srgbClr val="000000"/>
              </a:solidFill>
              <a:latin typeface="Arial"/>
            </a:endParaRPr>
          </a:p>
          <a:p>
            <a:pPr marL="1296000" lvl="2" indent="-288000" defTabSz="914400">
              <a:lnSpc>
                <a:spcPct val="13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1990" b="1" strike="noStrike" spc="-1">
                <a:solidFill>
                  <a:srgbClr val="101827"/>
                </a:solidFill>
                <a:latin typeface="Arial"/>
              </a:rPr>
              <a:t>Munkáltatói igazolás / szerződés másolat</a:t>
            </a:r>
            <a:br>
              <a:rPr sz="1990"/>
            </a:br>
            <a:r>
              <a:rPr lang="hu-HU" sz="1990" b="1" strike="noStrike" spc="-1">
                <a:solidFill>
                  <a:srgbClr val="101827"/>
                </a:solidFill>
                <a:latin typeface="Arial"/>
              </a:rPr>
              <a:t>(időtartam és munkakör feltüntetésével)</a:t>
            </a:r>
            <a:endParaRPr lang="hu-HU" sz="199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457200" defTabSz="914400">
              <a:lnSpc>
                <a:spcPct val="130000"/>
              </a:lnSpc>
              <a:spcBef>
                <a:spcPts val="1417"/>
              </a:spcBef>
              <a:buClr>
                <a:srgbClr val="101827"/>
              </a:buClr>
              <a:buFont typeface="Arial"/>
              <a:buChar char="•"/>
            </a:pPr>
            <a:r>
              <a:rPr lang="hu-HU" sz="1990" b="1" strike="noStrike" spc="-1">
                <a:solidFill>
                  <a:srgbClr val="101827"/>
                </a:solidFill>
                <a:latin typeface="Arial"/>
              </a:rPr>
              <a:t>Nem határidőhöz kötött</a:t>
            </a:r>
            <a:endParaRPr lang="hu-HU" sz="199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hu-HU" sz="4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/>
          </p:nvPr>
        </p:nvSpPr>
        <p:spPr>
          <a:xfrm>
            <a:off x="324000" y="1018080"/>
            <a:ext cx="8493480" cy="5156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 fontScale="77222" lnSpcReduction="20000"/>
          </a:bodyPr>
          <a:lstStyle/>
          <a:p>
            <a:pPr marL="457200" indent="-457200" defTabSz="914400">
              <a:lnSpc>
                <a:spcPct val="130000"/>
              </a:lnSpc>
              <a:spcBef>
                <a:spcPts val="1001"/>
              </a:spcBef>
              <a:buClr>
                <a:srgbClr val="101827"/>
              </a:buClr>
              <a:buFont typeface="Arial"/>
              <a:buChar char="•"/>
            </a:pPr>
            <a:r>
              <a:rPr lang="hu-HU" sz="3200" b="1" strike="noStrike" spc="-1" dirty="0">
                <a:solidFill>
                  <a:srgbClr val="101827"/>
                </a:solidFill>
                <a:latin typeface="Arial"/>
              </a:rPr>
              <a:t>Szakdolgozati konzultáció </a:t>
            </a:r>
            <a:endParaRPr lang="hu-HU" sz="3200" b="0" strike="noStrike" spc="-1" dirty="0">
              <a:solidFill>
                <a:srgbClr val="000000"/>
              </a:solidFill>
              <a:latin typeface="Arial"/>
            </a:endParaRPr>
          </a:p>
          <a:p>
            <a:pPr marL="685800" lvl="1" indent="-228600" defTabSz="914400">
              <a:lnSpc>
                <a:spcPct val="130000"/>
              </a:lnSpc>
              <a:spcBef>
                <a:spcPts val="499"/>
              </a:spcBef>
              <a:buClr>
                <a:srgbClr val="101827"/>
              </a:buClr>
              <a:buFont typeface="Arial"/>
              <a:buChar char="•"/>
            </a:pPr>
            <a:r>
              <a:rPr lang="hu-HU" sz="3200" b="1" i="1" strike="noStrike" spc="-1" dirty="0">
                <a:solidFill>
                  <a:srgbClr val="101827"/>
                </a:solidFill>
                <a:latin typeface="Arial"/>
              </a:rPr>
              <a:t>konzulens!</a:t>
            </a:r>
            <a:endParaRPr lang="hu-HU" sz="32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indent="-457200" defTabSz="914400">
              <a:lnSpc>
                <a:spcPct val="130000"/>
              </a:lnSpc>
              <a:spcBef>
                <a:spcPts val="1001"/>
              </a:spcBef>
              <a:buClr>
                <a:srgbClr val="101827"/>
              </a:buClr>
              <a:buFont typeface="Arial"/>
              <a:buChar char="•"/>
              <a:tabLst>
                <a:tab pos="0" algn="l"/>
              </a:tabLst>
            </a:pPr>
            <a:r>
              <a:rPr lang="hu-HU" sz="3200" b="1" strike="noStrike" spc="-1" dirty="0">
                <a:solidFill>
                  <a:srgbClr val="101827"/>
                </a:solidFill>
                <a:latin typeface="Arial"/>
              </a:rPr>
              <a:t>Szakmai gyakorlati konzultáció </a:t>
            </a:r>
            <a:endParaRPr lang="hu-HU" sz="3200" b="0" strike="noStrike" spc="-1" dirty="0">
              <a:solidFill>
                <a:srgbClr val="000000"/>
              </a:solidFill>
              <a:latin typeface="Arial"/>
            </a:endParaRPr>
          </a:p>
          <a:p>
            <a:pPr marL="685800" lvl="1" indent="-228600" defTabSz="914400">
              <a:lnSpc>
                <a:spcPct val="130000"/>
              </a:lnSpc>
              <a:spcBef>
                <a:spcPts val="499"/>
              </a:spcBef>
              <a:buClr>
                <a:srgbClr val="101827"/>
              </a:buClr>
              <a:buFont typeface="Arial"/>
              <a:buChar char="•"/>
              <a:tabLst>
                <a:tab pos="0" algn="l"/>
              </a:tabLst>
            </a:pPr>
            <a:r>
              <a:rPr lang="hu-HU" sz="3200" b="1" i="1" strike="noStrike" spc="-1" dirty="0" err="1">
                <a:solidFill>
                  <a:srgbClr val="101827"/>
                </a:solidFill>
                <a:latin typeface="Arial"/>
              </a:rPr>
              <a:t>tutor</a:t>
            </a:r>
            <a:r>
              <a:rPr lang="hu-HU" sz="3200" b="1" i="1" strike="noStrike" spc="-1" dirty="0">
                <a:solidFill>
                  <a:srgbClr val="101827"/>
                </a:solidFill>
                <a:latin typeface="Arial"/>
              </a:rPr>
              <a:t>!</a:t>
            </a:r>
            <a:endParaRPr lang="hu-HU" sz="32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indent="-457200" defTabSz="914400">
              <a:lnSpc>
                <a:spcPct val="130000"/>
              </a:lnSpc>
              <a:spcBef>
                <a:spcPts val="1001"/>
              </a:spcBef>
              <a:buClr>
                <a:srgbClr val="101827"/>
              </a:buClr>
              <a:buFont typeface="Arial"/>
              <a:buChar char="•"/>
              <a:tabLst>
                <a:tab pos="0" algn="l"/>
              </a:tabLst>
            </a:pPr>
            <a:r>
              <a:rPr lang="hu-HU" sz="3200" b="1" i="1" strike="noStrike" spc="-1" dirty="0">
                <a:solidFill>
                  <a:srgbClr val="101827"/>
                </a:solidFill>
                <a:latin typeface="Arial"/>
              </a:rPr>
              <a:t>Adminisztratív, ügymeneti kérdések</a:t>
            </a:r>
            <a:endParaRPr lang="hu-HU" sz="3200" b="0" strike="noStrike" spc="-1" dirty="0">
              <a:solidFill>
                <a:srgbClr val="000000"/>
              </a:solidFill>
              <a:latin typeface="Arial"/>
            </a:endParaRPr>
          </a:p>
          <a:p>
            <a:pPr marL="685800" lvl="1" indent="-228600" defTabSz="914400">
              <a:lnSpc>
                <a:spcPct val="130000"/>
              </a:lnSpc>
              <a:spcBef>
                <a:spcPts val="499"/>
              </a:spcBef>
              <a:buClr>
                <a:srgbClr val="101827"/>
              </a:buClr>
              <a:buFont typeface="Arial"/>
              <a:buChar char="•"/>
              <a:tabLst>
                <a:tab pos="0" algn="l"/>
              </a:tabLst>
            </a:pPr>
            <a:r>
              <a:rPr lang="hu-HU" sz="3200" b="1" i="1" strike="noStrike" spc="-1" dirty="0">
                <a:solidFill>
                  <a:srgbClr val="101827"/>
                </a:solidFill>
                <a:latin typeface="Arial"/>
              </a:rPr>
              <a:t>TO munkatársai</a:t>
            </a:r>
            <a:endParaRPr lang="hu-HU" sz="32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indent="-457200" defTabSz="914400">
              <a:lnSpc>
                <a:spcPct val="130000"/>
              </a:lnSpc>
              <a:spcBef>
                <a:spcPts val="1001"/>
              </a:spcBef>
              <a:buClr>
                <a:srgbClr val="101827"/>
              </a:buClr>
              <a:buFont typeface="Arial"/>
              <a:buChar char="•"/>
              <a:tabLst>
                <a:tab pos="0" algn="l"/>
              </a:tabLst>
            </a:pPr>
            <a:r>
              <a:rPr lang="hu-HU" sz="3200" b="1" i="1" strike="noStrike" spc="-1" dirty="0">
                <a:solidFill>
                  <a:srgbClr val="101827"/>
                </a:solidFill>
                <a:latin typeface="Arial"/>
              </a:rPr>
              <a:t>Céges problémák</a:t>
            </a:r>
            <a:endParaRPr lang="hu-HU" sz="3200" b="0" strike="noStrike" spc="-1" dirty="0">
              <a:solidFill>
                <a:srgbClr val="000000"/>
              </a:solidFill>
              <a:latin typeface="Arial"/>
            </a:endParaRPr>
          </a:p>
          <a:p>
            <a:pPr marL="685800" lvl="1" indent="-228600" defTabSz="914400">
              <a:lnSpc>
                <a:spcPct val="130000"/>
              </a:lnSpc>
              <a:spcBef>
                <a:spcPts val="499"/>
              </a:spcBef>
              <a:buClr>
                <a:srgbClr val="101827"/>
              </a:buClr>
              <a:buFont typeface="Arial"/>
              <a:buChar char="•"/>
              <a:tabLst>
                <a:tab pos="0" algn="l"/>
              </a:tabLst>
            </a:pPr>
            <a:r>
              <a:rPr lang="hu-HU" sz="3200" b="1" i="1" strike="noStrike" spc="-1" dirty="0" err="1">
                <a:solidFill>
                  <a:srgbClr val="101827"/>
                </a:solidFill>
                <a:latin typeface="Arial"/>
              </a:rPr>
              <a:t>tutor</a:t>
            </a:r>
            <a:r>
              <a:rPr lang="hu-HU" sz="3200" b="1" i="1" strike="noStrike" spc="-1" dirty="0">
                <a:solidFill>
                  <a:srgbClr val="101827"/>
                </a:solidFill>
                <a:latin typeface="Arial"/>
              </a:rPr>
              <a:t>, illetve Bellér Noémi</a:t>
            </a:r>
          </a:p>
          <a:p>
            <a:pPr marL="457200" indent="-457200" defTabSz="914400">
              <a:lnSpc>
                <a:spcPct val="130000"/>
              </a:lnSpc>
              <a:spcBef>
                <a:spcPts val="1001"/>
              </a:spcBef>
              <a:buClr>
                <a:srgbClr val="101827"/>
              </a:buClr>
              <a:buFont typeface="Arial"/>
              <a:buChar char="•"/>
              <a:tabLst>
                <a:tab pos="0" algn="l"/>
              </a:tabLst>
            </a:pPr>
            <a:r>
              <a:rPr lang="hu-HU" sz="3200" b="1" i="1" strike="noStrike" spc="-1" dirty="0">
                <a:solidFill>
                  <a:srgbClr val="101827"/>
                </a:solidFill>
                <a:latin typeface="Arial"/>
              </a:rPr>
              <a:t>Tanácsadás gyakorlati helyre jelentkezőknek</a:t>
            </a:r>
            <a:endParaRPr lang="hu-HU" sz="3200" b="0" strike="noStrike" spc="-1" dirty="0">
              <a:solidFill>
                <a:srgbClr val="000000"/>
              </a:solidFill>
              <a:latin typeface="Arial"/>
            </a:endParaRPr>
          </a:p>
          <a:p>
            <a:pPr marL="685800" lvl="1" indent="-228600" defTabSz="914400">
              <a:lnSpc>
                <a:spcPct val="130000"/>
              </a:lnSpc>
              <a:spcBef>
                <a:spcPts val="499"/>
              </a:spcBef>
              <a:buClr>
                <a:srgbClr val="101827"/>
              </a:buClr>
              <a:buFont typeface="Arial"/>
              <a:buChar char="•"/>
              <a:tabLst>
                <a:tab pos="0" algn="l"/>
              </a:tabLst>
            </a:pPr>
            <a:r>
              <a:rPr lang="hu-HU" sz="3200" b="1" i="1" strike="noStrike" spc="-1" dirty="0">
                <a:solidFill>
                  <a:srgbClr val="101827"/>
                </a:solidFill>
                <a:latin typeface="Arial"/>
              </a:rPr>
              <a:t>Tehetségpont, Hargitai Ildikó</a:t>
            </a:r>
            <a:endParaRPr lang="hu-HU" sz="3600" b="0" strike="noStrike" spc="-1" dirty="0">
              <a:solidFill>
                <a:srgbClr val="000000"/>
              </a:solidFill>
              <a:latin typeface="Arial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hu-HU" sz="4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1" name="PlaceHolder 2"/>
          <p:cNvSpPr>
            <a:spLocks noGrp="1"/>
          </p:cNvSpPr>
          <p:nvPr>
            <p:ph type="title"/>
          </p:nvPr>
        </p:nvSpPr>
        <p:spPr>
          <a:xfrm>
            <a:off x="324000" y="333360"/>
            <a:ext cx="8188560" cy="5004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rmAutofit/>
          </a:bodyPr>
          <a:lstStyle/>
          <a:p>
            <a:pPr indent="0" defTabSz="914400">
              <a:lnSpc>
                <a:spcPct val="90000"/>
              </a:lnSpc>
              <a:buNone/>
              <a:tabLst>
                <a:tab pos="0" algn="l"/>
              </a:tabLst>
            </a:pPr>
            <a:r>
              <a:rPr lang="hu-HU" sz="2400" b="1" strike="noStrike" spc="-1">
                <a:solidFill>
                  <a:srgbClr val="101827"/>
                </a:solidFill>
                <a:latin typeface="Arial"/>
              </a:rPr>
              <a:t>KONZULTÁCIÓ A GYAKORLAT ALATT</a:t>
            </a:r>
            <a:endParaRPr lang="hu-HU" sz="2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/>
          </p:nvPr>
        </p:nvSpPr>
        <p:spPr>
          <a:xfrm>
            <a:off x="324000" y="1816560"/>
            <a:ext cx="8493480" cy="5156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101827"/>
              </a:buClr>
              <a:buFont typeface="Arial"/>
              <a:buChar char="•"/>
            </a:pPr>
            <a:r>
              <a:rPr lang="hu-HU" sz="2400" b="0" strike="noStrike" spc="-1">
                <a:solidFill>
                  <a:schemeClr val="dk1"/>
                </a:solidFill>
                <a:latin typeface="Arial"/>
              </a:rPr>
              <a:t>Lásd a szabályzat mellékleteit</a:t>
            </a:r>
            <a:endParaRPr lang="hu-HU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PlaceHolder 2"/>
          <p:cNvSpPr>
            <a:spLocks noGrp="1"/>
          </p:cNvSpPr>
          <p:nvPr>
            <p:ph type="title"/>
          </p:nvPr>
        </p:nvSpPr>
        <p:spPr>
          <a:xfrm>
            <a:off x="324000" y="333360"/>
            <a:ext cx="8188560" cy="5004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  <a:tabLst>
                <a:tab pos="0" algn="l"/>
              </a:tabLst>
            </a:pPr>
            <a:r>
              <a:rPr lang="hu-HU" sz="3200" b="1" strike="noStrike" spc="-1">
                <a:solidFill>
                  <a:srgbClr val="101827"/>
                </a:solidFill>
                <a:latin typeface="Arial"/>
              </a:rPr>
              <a:t>Dokumentumok</a:t>
            </a: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324000" y="3162960"/>
            <a:ext cx="8493480" cy="5292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rmAutofit fontScale="37222" lnSpcReduction="10000"/>
          </a:bodyPr>
          <a:lstStyle/>
          <a:p>
            <a:pPr indent="0" algn="ctr" defTabSz="914400">
              <a:lnSpc>
                <a:spcPct val="90000"/>
              </a:lnSpc>
              <a:buNone/>
              <a:tabLst>
                <a:tab pos="0" algn="l"/>
              </a:tabLst>
            </a:pPr>
            <a:r>
              <a:rPr lang="hu-HU" sz="4400" b="1" strike="noStrike" spc="-1">
                <a:solidFill>
                  <a:srgbClr val="101827"/>
                </a:solidFill>
                <a:latin typeface="Arial"/>
              </a:rPr>
              <a:t>Kérdések?</a:t>
            </a:r>
            <a:br>
              <a:rPr sz="4400"/>
            </a:b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/>
          </p:nvPr>
        </p:nvSpPr>
        <p:spPr>
          <a:xfrm>
            <a:off x="324000" y="1186200"/>
            <a:ext cx="8493480" cy="5156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101827"/>
              </a:buClr>
              <a:buFont typeface="Arial"/>
              <a:buChar char="•"/>
            </a:pPr>
            <a:r>
              <a:rPr lang="hu-HU" sz="2400" b="1" strike="noStrike" spc="-1" dirty="0">
                <a:solidFill>
                  <a:srgbClr val="101827"/>
                </a:solidFill>
                <a:latin typeface="Arial"/>
              </a:rPr>
              <a:t>Dr. Kovács Balázs: </a:t>
            </a:r>
            <a:r>
              <a:rPr lang="hu-HU" sz="2400" b="0" strike="noStrike" spc="-1" dirty="0" err="1">
                <a:solidFill>
                  <a:srgbClr val="101827"/>
                </a:solidFill>
                <a:latin typeface="Arial"/>
              </a:rPr>
              <a:t>tutor</a:t>
            </a:r>
            <a:r>
              <a:rPr lang="hu-HU" sz="2400" b="0" strike="noStrike" spc="-1" dirty="0">
                <a:solidFill>
                  <a:srgbClr val="101827"/>
                </a:solidFill>
                <a:latin typeface="Arial"/>
              </a:rPr>
              <a:t>, szakmai gyakorlattal kapcsolatos információk, tanácsok</a:t>
            </a:r>
            <a:endParaRPr lang="hu-HU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101827"/>
              </a:buClr>
              <a:buFont typeface="Arial"/>
              <a:buChar char="•"/>
              <a:tabLst>
                <a:tab pos="0" algn="l"/>
              </a:tabLst>
            </a:pPr>
            <a:r>
              <a:rPr lang="hu-HU" sz="2400" b="1" strike="noStrike" spc="-1" dirty="0">
                <a:solidFill>
                  <a:srgbClr val="101827"/>
                </a:solidFill>
                <a:latin typeface="Arial"/>
              </a:rPr>
              <a:t>Bellér Noémi: </a:t>
            </a:r>
            <a:r>
              <a:rPr lang="hu-HU" sz="2400" b="0" strike="noStrike" spc="-1" dirty="0">
                <a:solidFill>
                  <a:srgbClr val="101827"/>
                </a:solidFill>
                <a:latin typeface="Arial"/>
              </a:rPr>
              <a:t>kari szervezésű helyek felkutatása, ajánlása</a:t>
            </a:r>
            <a:endParaRPr lang="hu-HU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101827"/>
              </a:buClr>
              <a:buFont typeface="Arial"/>
              <a:buChar char="•"/>
              <a:tabLst>
                <a:tab pos="0" algn="l"/>
              </a:tabLst>
            </a:pPr>
            <a:r>
              <a:rPr lang="hu-HU" sz="2400" b="1" strike="noStrike" spc="-1" dirty="0">
                <a:solidFill>
                  <a:srgbClr val="101827"/>
                </a:solidFill>
                <a:latin typeface="Arial"/>
              </a:rPr>
              <a:t>Tóth Csenge:</a:t>
            </a:r>
            <a:r>
              <a:rPr lang="hu-HU" sz="2400" b="0" strike="noStrike" spc="-1" dirty="0">
                <a:solidFill>
                  <a:srgbClr val="101827"/>
                </a:solidFill>
                <a:latin typeface="Arial"/>
              </a:rPr>
              <a:t> </a:t>
            </a:r>
            <a:r>
              <a:rPr lang="hu-HU" sz="2400" b="0" strike="noStrike" spc="-1" dirty="0" err="1">
                <a:solidFill>
                  <a:srgbClr val="101827"/>
                </a:solidFill>
                <a:latin typeface="Arial"/>
              </a:rPr>
              <a:t>Openup</a:t>
            </a:r>
            <a:r>
              <a:rPr lang="hu-HU" sz="2400" b="0" strike="noStrike" spc="-1" dirty="0">
                <a:solidFill>
                  <a:srgbClr val="101827"/>
                </a:solidFill>
                <a:latin typeface="Arial"/>
              </a:rPr>
              <a:t> platformmal kapcsolatos technikai információk</a:t>
            </a:r>
            <a:endParaRPr lang="hu-HU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101827"/>
              </a:buClr>
              <a:buFont typeface="Arial"/>
              <a:buChar char="•"/>
              <a:tabLst>
                <a:tab pos="0" algn="l"/>
              </a:tabLst>
            </a:pPr>
            <a:r>
              <a:rPr lang="hu-HU" sz="2400" b="1" strike="noStrike" spc="-1" dirty="0">
                <a:solidFill>
                  <a:srgbClr val="101827"/>
                </a:solidFill>
                <a:latin typeface="Arial"/>
              </a:rPr>
              <a:t>Dóczi Gerda: </a:t>
            </a:r>
            <a:r>
              <a:rPr lang="hu-HU" sz="2400" b="0" u="sng" strike="noStrike" spc="-1" dirty="0">
                <a:solidFill>
                  <a:srgbClr val="101827"/>
                </a:solidFill>
                <a:uFillTx/>
                <a:latin typeface="Arial"/>
              </a:rPr>
              <a:t>FOKSZ nappali</a:t>
            </a:r>
            <a:r>
              <a:rPr lang="hu-HU" sz="2400" b="0" strike="noStrike" spc="-1" dirty="0">
                <a:solidFill>
                  <a:srgbClr val="101827"/>
                </a:solidFill>
                <a:latin typeface="Arial"/>
              </a:rPr>
              <a:t> szakmai gyakorlat operatív intézése, elektronikus rendszerek, stb.</a:t>
            </a:r>
            <a:endParaRPr lang="hu-HU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101827"/>
              </a:buClr>
              <a:buFont typeface="Arial"/>
              <a:buChar char="•"/>
              <a:tabLst>
                <a:tab pos="0" algn="l"/>
              </a:tabLst>
            </a:pPr>
            <a:r>
              <a:rPr lang="hu-HU" sz="2400" b="1" strike="noStrike" spc="-1" dirty="0">
                <a:solidFill>
                  <a:srgbClr val="101827"/>
                </a:solidFill>
                <a:latin typeface="Arial"/>
              </a:rPr>
              <a:t>Schunk Szilvia</a:t>
            </a:r>
            <a:r>
              <a:rPr lang="hu-HU" sz="2400" b="0" strike="noStrike" spc="-1" dirty="0">
                <a:solidFill>
                  <a:srgbClr val="101827"/>
                </a:solidFill>
                <a:latin typeface="Arial"/>
              </a:rPr>
              <a:t>: </a:t>
            </a:r>
            <a:r>
              <a:rPr lang="hu-HU" sz="2400" b="0" u="sng" strike="noStrike" spc="-1" dirty="0" err="1">
                <a:solidFill>
                  <a:srgbClr val="101827"/>
                </a:solidFill>
                <a:uFillTx/>
                <a:latin typeface="Arial"/>
              </a:rPr>
              <a:t>BSc</a:t>
            </a:r>
            <a:r>
              <a:rPr lang="hu-HU" sz="2400" b="0" u="sng" strike="noStrike" spc="-1" dirty="0">
                <a:solidFill>
                  <a:srgbClr val="101827"/>
                </a:solidFill>
                <a:uFillTx/>
                <a:latin typeface="Arial"/>
              </a:rPr>
              <a:t> nappali</a:t>
            </a:r>
            <a:r>
              <a:rPr lang="hu-HU" sz="2400" b="0" strike="noStrike" spc="-1" dirty="0">
                <a:solidFill>
                  <a:srgbClr val="101827"/>
                </a:solidFill>
                <a:latin typeface="Arial"/>
              </a:rPr>
              <a:t> szakmai gyakorlat operatív intézése, elektronikus rendszerek, stb.</a:t>
            </a:r>
            <a:endParaRPr lang="hu-HU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101827"/>
              </a:buClr>
              <a:buFont typeface="Arial"/>
              <a:buChar char="•"/>
              <a:tabLst>
                <a:tab pos="0" algn="l"/>
              </a:tabLst>
            </a:pPr>
            <a:r>
              <a:rPr lang="hu-HU" sz="2400" b="1" strike="noStrike" spc="-1" dirty="0">
                <a:solidFill>
                  <a:srgbClr val="101827"/>
                </a:solidFill>
                <a:latin typeface="Arial"/>
              </a:rPr>
              <a:t>Gáspárné Szomor Anett:</a:t>
            </a:r>
            <a:r>
              <a:rPr lang="hu-HU" sz="2400" b="0" strike="noStrike" spc="-1" dirty="0">
                <a:solidFill>
                  <a:srgbClr val="101827"/>
                </a:solidFill>
                <a:latin typeface="Arial"/>
              </a:rPr>
              <a:t> </a:t>
            </a:r>
            <a:r>
              <a:rPr lang="hu-HU" sz="2400" b="0" u="sng" strike="noStrike" spc="-1" dirty="0">
                <a:solidFill>
                  <a:srgbClr val="101827"/>
                </a:solidFill>
                <a:uFillTx/>
                <a:latin typeface="Arial"/>
              </a:rPr>
              <a:t>FOKSZ levelező, </a:t>
            </a:r>
            <a:r>
              <a:rPr lang="hu-HU" sz="2400" b="0" u="sng" strike="noStrike" spc="-1" dirty="0" err="1">
                <a:solidFill>
                  <a:srgbClr val="101827"/>
                </a:solidFill>
                <a:uFillTx/>
                <a:latin typeface="Arial"/>
              </a:rPr>
              <a:t>BSc</a:t>
            </a:r>
            <a:r>
              <a:rPr lang="hu-HU" sz="2400" b="0" u="sng" strike="noStrike" spc="-1" dirty="0">
                <a:solidFill>
                  <a:srgbClr val="101827"/>
                </a:solidFill>
                <a:uFillTx/>
                <a:latin typeface="Arial"/>
              </a:rPr>
              <a:t> levelező</a:t>
            </a:r>
            <a:r>
              <a:rPr lang="hu-HU" sz="2400" b="0" strike="noStrike" spc="-1" dirty="0">
                <a:solidFill>
                  <a:srgbClr val="101827"/>
                </a:solidFill>
                <a:latin typeface="Arial"/>
              </a:rPr>
              <a:t> </a:t>
            </a:r>
            <a:r>
              <a:rPr lang="hu-HU" sz="2400" b="0" strike="noStrike" spc="-1" dirty="0">
                <a:solidFill>
                  <a:srgbClr val="101827"/>
                </a:solidFill>
                <a:latin typeface="Arial"/>
                <a:ea typeface="Arial"/>
              </a:rPr>
              <a:t>szakmai gyakorlat operatív intézése, elektronikus rendszerek, stb.</a:t>
            </a:r>
            <a:endParaRPr lang="hu-HU" sz="2400" b="0" strike="noStrike" spc="-1" dirty="0">
              <a:solidFill>
                <a:srgbClr val="000000"/>
              </a:solidFill>
              <a:latin typeface="Arial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hu-HU" sz="4000" b="0" strike="noStrike" spc="-1" dirty="0">
              <a:solidFill>
                <a:srgbClr val="000000"/>
              </a:solidFill>
              <a:latin typeface="Arial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hu-HU" sz="4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title"/>
          </p:nvPr>
        </p:nvSpPr>
        <p:spPr>
          <a:xfrm>
            <a:off x="324000" y="333360"/>
            <a:ext cx="8188560" cy="5004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  <a:tabLst>
                <a:tab pos="0" algn="l"/>
              </a:tabLst>
            </a:pPr>
            <a:r>
              <a:rPr lang="hu-HU" sz="3200" b="1" strike="noStrike" spc="-1">
                <a:solidFill>
                  <a:srgbClr val="101827"/>
                </a:solidFill>
                <a:latin typeface="Arial"/>
              </a:rPr>
              <a:t>Bemutatkozás</a:t>
            </a: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/>
          </p:nvPr>
        </p:nvSpPr>
        <p:spPr>
          <a:xfrm>
            <a:off x="324000" y="1018080"/>
            <a:ext cx="8493480" cy="5156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 fontScale="98333" lnSpcReduction="10000"/>
          </a:bodyPr>
          <a:lstStyle/>
          <a:p>
            <a:pPr marL="363240" indent="-363240" defTabSz="914400">
              <a:lnSpc>
                <a:spcPct val="95000"/>
              </a:lnSpc>
              <a:spcBef>
                <a:spcPts val="1001"/>
              </a:spcBef>
              <a:buClr>
                <a:srgbClr val="101827"/>
              </a:buClr>
              <a:buFont typeface="Arial"/>
              <a:buChar char="•"/>
            </a:pPr>
            <a:r>
              <a:rPr lang="hu-HU" sz="2400" b="1" strike="noStrike" spc="-1">
                <a:solidFill>
                  <a:srgbClr val="101827"/>
                </a:solidFill>
                <a:latin typeface="Arial"/>
              </a:rPr>
              <a:t>Az üzleti szakokon </a:t>
            </a:r>
            <a:r>
              <a:rPr lang="hu-HU" sz="2400" b="0" strike="noStrike" spc="-1">
                <a:solidFill>
                  <a:srgbClr val="101827"/>
                </a:solidFill>
                <a:latin typeface="Arial"/>
              </a:rPr>
              <a:t>a tanterv kötelező része az </a:t>
            </a:r>
            <a:r>
              <a:rPr lang="hu-HU" sz="2400" b="1" strike="noStrike" spc="-1">
                <a:solidFill>
                  <a:srgbClr val="101827"/>
                </a:solidFill>
                <a:latin typeface="Arial"/>
              </a:rPr>
              <a:t>egy félévig tartó szakmai gyakorlat</a:t>
            </a:r>
            <a:endParaRPr lang="hu-HU" sz="2400" b="0" strike="noStrike" spc="-1">
              <a:solidFill>
                <a:srgbClr val="000000"/>
              </a:solidFill>
              <a:latin typeface="Arial"/>
            </a:endParaRPr>
          </a:p>
          <a:p>
            <a:pPr indent="0" defTabSz="914400">
              <a:lnSpc>
                <a:spcPct val="95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hu-HU" sz="2400" b="0" strike="noStrike" spc="-1">
              <a:solidFill>
                <a:srgbClr val="000000"/>
              </a:solidFill>
              <a:latin typeface="Arial"/>
            </a:endParaRPr>
          </a:p>
          <a:p>
            <a:pPr marL="363240" indent="-363240" defTabSz="914400">
              <a:lnSpc>
                <a:spcPct val="95000"/>
              </a:lnSpc>
              <a:spcBef>
                <a:spcPts val="1001"/>
              </a:spcBef>
              <a:buClr>
                <a:srgbClr val="101827"/>
              </a:buClr>
              <a:buFont typeface="Arial"/>
              <a:buChar char="•"/>
              <a:tabLst>
                <a:tab pos="0" algn="l"/>
              </a:tabLst>
            </a:pPr>
            <a:r>
              <a:rPr lang="hu-HU" sz="2400" b="1" strike="noStrike" spc="-1">
                <a:solidFill>
                  <a:srgbClr val="101827"/>
                </a:solidFill>
                <a:latin typeface="Arial"/>
              </a:rPr>
              <a:t>155 kredit teljesítése után mehet valaki gyakorlatra</a:t>
            </a:r>
            <a:endParaRPr lang="hu-HU" sz="2400" b="0" strike="noStrike" spc="-1">
              <a:solidFill>
                <a:srgbClr val="000000"/>
              </a:solidFill>
              <a:latin typeface="Arial"/>
            </a:endParaRPr>
          </a:p>
          <a:p>
            <a:pPr marL="363240" indent="-363240" defTabSz="914400">
              <a:lnSpc>
                <a:spcPct val="95000"/>
              </a:lnSpc>
              <a:spcBef>
                <a:spcPts val="1001"/>
              </a:spcBef>
              <a:buClr>
                <a:srgbClr val="101827"/>
              </a:buClr>
              <a:buFont typeface="Arial"/>
              <a:buChar char="•"/>
              <a:tabLst>
                <a:tab pos="0" algn="l"/>
              </a:tabLst>
            </a:pPr>
            <a:r>
              <a:rPr lang="hu-HU" sz="2400" b="1" strike="noStrike" spc="-1">
                <a:solidFill>
                  <a:srgbClr val="101827"/>
                </a:solidFill>
                <a:latin typeface="Arial"/>
              </a:rPr>
              <a:t>(FOKSZ képzésen 75 kredit)</a:t>
            </a:r>
            <a:endParaRPr lang="hu-HU" sz="2400" b="0" strike="noStrike" spc="-1">
              <a:solidFill>
                <a:srgbClr val="000000"/>
              </a:solidFill>
              <a:latin typeface="Arial"/>
            </a:endParaRPr>
          </a:p>
          <a:p>
            <a:pPr indent="0" defTabSz="914400">
              <a:lnSpc>
                <a:spcPct val="95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hu-HU" sz="2400" b="0" strike="noStrike" spc="-1">
              <a:solidFill>
                <a:srgbClr val="000000"/>
              </a:solidFill>
              <a:latin typeface="Arial"/>
            </a:endParaRPr>
          </a:p>
          <a:p>
            <a:pPr marL="363240" indent="-363240" defTabSz="914400">
              <a:lnSpc>
                <a:spcPct val="95000"/>
              </a:lnSpc>
              <a:spcBef>
                <a:spcPts val="1001"/>
              </a:spcBef>
              <a:buClr>
                <a:srgbClr val="101827"/>
              </a:buClr>
              <a:buFont typeface="Arial"/>
              <a:buChar char="•"/>
              <a:tabLst>
                <a:tab pos="0" algn="l"/>
              </a:tabLst>
            </a:pPr>
            <a:r>
              <a:rPr lang="hu-HU" sz="2400" b="1" strike="noStrike" spc="-1">
                <a:solidFill>
                  <a:srgbClr val="101827"/>
                </a:solidFill>
                <a:latin typeface="Arial"/>
              </a:rPr>
              <a:t>A gyakorlatot </a:t>
            </a:r>
            <a:r>
              <a:rPr lang="hu-HU" sz="2400" b="0" strike="noStrike" spc="-1">
                <a:solidFill>
                  <a:srgbClr val="101827"/>
                </a:solidFill>
                <a:latin typeface="Arial"/>
              </a:rPr>
              <a:t>igazolható és értékelt módon</a:t>
            </a:r>
            <a:r>
              <a:rPr lang="hu-HU" sz="2400" b="1" strike="noStrike" spc="-1">
                <a:solidFill>
                  <a:srgbClr val="101827"/>
                </a:solidFill>
                <a:latin typeface="Arial"/>
              </a:rPr>
              <a:t> kell teljesíteni, </a:t>
            </a:r>
            <a:endParaRPr lang="hu-HU" sz="2400" b="0" strike="noStrike" spc="-1">
              <a:solidFill>
                <a:srgbClr val="000000"/>
              </a:solidFill>
              <a:latin typeface="Arial"/>
            </a:endParaRPr>
          </a:p>
          <a:p>
            <a:pPr marL="763200" lvl="1" indent="-363240" defTabSz="914400">
              <a:lnSpc>
                <a:spcPct val="95000"/>
              </a:lnSpc>
              <a:spcBef>
                <a:spcPts val="499"/>
              </a:spcBef>
              <a:buClr>
                <a:srgbClr val="101827"/>
              </a:buClr>
              <a:buFont typeface="Arial"/>
              <a:buChar char="•"/>
              <a:tabLst>
                <a:tab pos="0" algn="l"/>
              </a:tabLst>
            </a:pPr>
            <a:r>
              <a:rPr lang="hu-HU" sz="2400" b="1" strike="noStrike" spc="-1">
                <a:solidFill>
                  <a:srgbClr val="101827"/>
                </a:solidFill>
                <a:latin typeface="Arial"/>
              </a:rPr>
              <a:t>az ajánlott tanterv szerinti </a:t>
            </a:r>
            <a:endParaRPr lang="hu-HU" sz="2400" b="0" strike="noStrike" spc="-1">
              <a:solidFill>
                <a:srgbClr val="000000"/>
              </a:solidFill>
              <a:latin typeface="Arial"/>
            </a:endParaRPr>
          </a:p>
          <a:p>
            <a:pPr marL="1163160" lvl="2" indent="-363240" defTabSz="914400">
              <a:lnSpc>
                <a:spcPct val="95000"/>
              </a:lnSpc>
              <a:spcBef>
                <a:spcPts val="499"/>
              </a:spcBef>
              <a:buClr>
                <a:srgbClr val="101827"/>
              </a:buClr>
              <a:buFont typeface="Arial"/>
              <a:buChar char="•"/>
              <a:tabLst>
                <a:tab pos="0" algn="l"/>
              </a:tabLst>
            </a:pPr>
            <a:r>
              <a:rPr lang="hu-HU" sz="2400" b="0" strike="noStrike" spc="-1">
                <a:solidFill>
                  <a:srgbClr val="101827"/>
                </a:solidFill>
                <a:latin typeface="Arial"/>
              </a:rPr>
              <a:t>7. félévben – BSc</a:t>
            </a:r>
            <a:endParaRPr lang="hu-HU" sz="2400" b="0" strike="noStrike" spc="-1">
              <a:solidFill>
                <a:srgbClr val="000000"/>
              </a:solidFill>
              <a:latin typeface="Arial"/>
            </a:endParaRPr>
          </a:p>
          <a:p>
            <a:pPr marL="1163160" lvl="2" indent="-363240" defTabSz="914400">
              <a:lnSpc>
                <a:spcPct val="95000"/>
              </a:lnSpc>
              <a:spcBef>
                <a:spcPts val="499"/>
              </a:spcBef>
              <a:buClr>
                <a:srgbClr val="101827"/>
              </a:buClr>
              <a:buFont typeface="Arial"/>
              <a:buChar char="•"/>
              <a:tabLst>
                <a:tab pos="0" algn="l"/>
              </a:tabLst>
            </a:pPr>
            <a:r>
              <a:rPr lang="hu-HU" sz="2400" b="0" strike="noStrike" spc="-1">
                <a:solidFill>
                  <a:srgbClr val="101827"/>
                </a:solidFill>
                <a:latin typeface="Arial"/>
              </a:rPr>
              <a:t>4. félévben – FOKSZ</a:t>
            </a:r>
            <a:endParaRPr lang="hu-HU" sz="2400" b="0" strike="noStrike" spc="-1">
              <a:solidFill>
                <a:srgbClr val="000000"/>
              </a:solidFill>
              <a:latin typeface="Arial"/>
            </a:endParaRPr>
          </a:p>
          <a:p>
            <a:pPr marL="363240" indent="-363240" defTabSz="914400">
              <a:lnSpc>
                <a:spcPct val="95000"/>
              </a:lnSpc>
              <a:spcBef>
                <a:spcPts val="1001"/>
              </a:spcBef>
              <a:buClr>
                <a:srgbClr val="101827"/>
              </a:buClr>
              <a:buFont typeface="Arial"/>
              <a:buChar char="•"/>
              <a:tabLst>
                <a:tab pos="0" algn="l"/>
              </a:tabLst>
            </a:pPr>
            <a:r>
              <a:rPr lang="hu-HU" sz="2400" b="0" strike="noStrike" spc="-1">
                <a:solidFill>
                  <a:srgbClr val="101827"/>
                </a:solidFill>
                <a:latin typeface="Arial"/>
              </a:rPr>
              <a:t>A záróvizsgára bocsátás feltétele</a:t>
            </a:r>
            <a:r>
              <a:rPr lang="hu-HU" sz="2400" b="1" strike="noStrike" spc="-1">
                <a:solidFill>
                  <a:srgbClr val="101827"/>
                </a:solidFill>
                <a:latin typeface="Arial"/>
              </a:rPr>
              <a:t> az előírt szakmai gyakorlat teljesítése is.</a:t>
            </a:r>
            <a:endParaRPr lang="hu-HU" sz="2400" b="0" strike="noStrike" spc="-1">
              <a:solidFill>
                <a:srgbClr val="000000"/>
              </a:solidFill>
              <a:latin typeface="Arial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hu-HU" sz="4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title"/>
          </p:nvPr>
        </p:nvSpPr>
        <p:spPr>
          <a:xfrm>
            <a:off x="324000" y="333360"/>
            <a:ext cx="8188560" cy="5004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  <a:tabLst>
                <a:tab pos="0" algn="l"/>
              </a:tabLst>
            </a:pPr>
            <a:r>
              <a:rPr lang="hu-HU" sz="3200" b="1" strike="noStrike" spc="-1">
                <a:solidFill>
                  <a:srgbClr val="101827"/>
                </a:solidFill>
                <a:latin typeface="Arial"/>
              </a:rPr>
              <a:t>A szakmai gyakorlat alapvető keretei</a:t>
            </a: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/>
          </p:nvPr>
        </p:nvSpPr>
        <p:spPr>
          <a:xfrm>
            <a:off x="324000" y="1018080"/>
            <a:ext cx="8493480" cy="5156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marL="514440" indent="-514440" defTabSz="914400">
              <a:lnSpc>
                <a:spcPct val="90000"/>
              </a:lnSpc>
              <a:spcBef>
                <a:spcPts val="1001"/>
              </a:spcBef>
              <a:buClr>
                <a:srgbClr val="101827"/>
              </a:buClr>
              <a:buFont typeface="Arial"/>
              <a:buAutoNum type="arabicParenR"/>
            </a:pPr>
            <a:r>
              <a:rPr lang="hu-HU" sz="2400" b="1" strike="noStrike" spc="-1">
                <a:solidFill>
                  <a:srgbClr val="101827"/>
                </a:solidFill>
                <a:latin typeface="Arial"/>
              </a:rPr>
              <a:t>PTE KTK honlap:</a:t>
            </a:r>
            <a:r>
              <a:rPr lang="hu-HU" sz="2400" b="0" i="1" strike="noStrike" spc="-1">
                <a:solidFill>
                  <a:srgbClr val="101827"/>
                </a:solidFill>
                <a:latin typeface="Arial"/>
              </a:rPr>
              <a:t> </a:t>
            </a:r>
            <a:r>
              <a:rPr lang="hu-HU" sz="2400" b="0" strike="noStrike" spc="-1">
                <a:solidFill>
                  <a:srgbClr val="101827"/>
                </a:solidFill>
                <a:latin typeface="Arial"/>
              </a:rPr>
              <a:t>a hivatalos szabályzat és jelen anyag </a:t>
            </a:r>
            <a:endParaRPr lang="hu-HU" sz="2400" b="0" strike="noStrike" spc="-1">
              <a:solidFill>
                <a:srgbClr val="000000"/>
              </a:solidFill>
              <a:latin typeface="Arial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hu-HU" sz="2400" b="0" strike="noStrike" spc="-1">
              <a:solidFill>
                <a:srgbClr val="000000"/>
              </a:solidFill>
              <a:latin typeface="Arial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  <a:p>
            <a:pPr marL="685800" indent="-228600" defTabSz="914400">
              <a:lnSpc>
                <a:spcPct val="90000"/>
              </a:lnSpc>
              <a:spcBef>
                <a:spcPts val="1001"/>
              </a:spcBef>
              <a:buClr>
                <a:srgbClr val="101827"/>
              </a:buClr>
              <a:buFont typeface="Arial"/>
              <a:buChar char="•"/>
              <a:tabLst>
                <a:tab pos="0" algn="l"/>
              </a:tabLst>
            </a:pPr>
            <a:r>
              <a:rPr lang="hu-HU" sz="2400" b="1" u="sng" strike="noStrike" spc="-1">
                <a:solidFill>
                  <a:srgbClr val="0563C1"/>
                </a:solidFill>
                <a:uFillTx/>
                <a:latin typeface="Arial"/>
                <a:ea typeface="Arial"/>
                <a:hlinkClick r:id="rId2"/>
              </a:rPr>
              <a:t>Tanulmányok / Alapképzés / Szakmai gyakorlat</a:t>
            </a:r>
            <a:endParaRPr lang="hu-HU" sz="2400" b="0" strike="noStrike" spc="-1">
              <a:solidFill>
                <a:srgbClr val="000000"/>
              </a:solidFill>
              <a:latin typeface="Arial"/>
            </a:endParaRPr>
          </a:p>
          <a:p>
            <a:pPr marL="685800" indent="-228600" defTabSz="914400">
              <a:lnSpc>
                <a:spcPct val="90000"/>
              </a:lnSpc>
              <a:spcBef>
                <a:spcPts val="1001"/>
              </a:spcBef>
              <a:buClr>
                <a:srgbClr val="101827"/>
              </a:buClr>
              <a:buFont typeface="Arial"/>
              <a:buChar char="•"/>
              <a:tabLst>
                <a:tab pos="0" algn="l"/>
              </a:tabLst>
            </a:pPr>
            <a:r>
              <a:rPr lang="hu-HU" sz="2400" b="1" u="sng" strike="noStrike" spc="-1">
                <a:solidFill>
                  <a:srgbClr val="0563C1"/>
                </a:solidFill>
                <a:uFillTx/>
                <a:latin typeface="Arial"/>
                <a:ea typeface="Arial"/>
                <a:hlinkClick r:id="rId3"/>
              </a:rPr>
              <a:t>Tanulmányok / Felsőoktatási szakképzés / Szakmai gyakorlat</a:t>
            </a:r>
            <a:endParaRPr lang="hu-HU" sz="2400" b="0" strike="noStrike" spc="-1">
              <a:solidFill>
                <a:srgbClr val="000000"/>
              </a:solidFill>
              <a:latin typeface="Arial"/>
            </a:endParaRPr>
          </a:p>
          <a:p>
            <a:pPr indent="0" defTabSz="91440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endParaRPr lang="hu-HU" sz="2400" b="0" strike="noStrike" spc="-1">
              <a:solidFill>
                <a:srgbClr val="000000"/>
              </a:solidFill>
              <a:latin typeface="Arial"/>
            </a:endParaRPr>
          </a:p>
          <a:p>
            <a:pPr marL="539640"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hu-HU" sz="2400" b="1" strike="noStrike" spc="-1">
                <a:solidFill>
                  <a:srgbClr val="101827"/>
                </a:solidFill>
                <a:latin typeface="Arial"/>
                <a:ea typeface="Arial"/>
              </a:rPr>
              <a:t>2) 	Közvetlen: </a:t>
            </a:r>
            <a:endParaRPr lang="hu-HU" sz="2400" b="0" strike="noStrike" spc="-1">
              <a:solidFill>
                <a:srgbClr val="000000"/>
              </a:solidFill>
              <a:latin typeface="Arial"/>
            </a:endParaRPr>
          </a:p>
          <a:p>
            <a:pPr marL="804600" indent="-228600" defTabSz="914400">
              <a:lnSpc>
                <a:spcPct val="90000"/>
              </a:lnSpc>
              <a:spcBef>
                <a:spcPts val="1001"/>
              </a:spcBef>
              <a:buClr>
                <a:srgbClr val="101827"/>
              </a:buClr>
              <a:buFont typeface="Arial"/>
              <a:buChar char="•"/>
              <a:tabLst>
                <a:tab pos="0" algn="l"/>
              </a:tabLst>
            </a:pPr>
            <a:r>
              <a:rPr lang="hu-HU" sz="2400" b="0" strike="noStrike" spc="-1">
                <a:solidFill>
                  <a:srgbClr val="101827"/>
                </a:solidFill>
                <a:latin typeface="Arial"/>
                <a:ea typeface="Arial"/>
              </a:rPr>
              <a:t>Tutor (Dr. Kovács Balázs)</a:t>
            </a:r>
            <a:endParaRPr lang="hu-HU" sz="2400" b="0" strike="noStrike" spc="-1">
              <a:solidFill>
                <a:srgbClr val="000000"/>
              </a:solidFill>
              <a:latin typeface="Arial"/>
            </a:endParaRPr>
          </a:p>
          <a:p>
            <a:pPr marL="804600" indent="-228600" defTabSz="914400">
              <a:lnSpc>
                <a:spcPct val="90000"/>
              </a:lnSpc>
              <a:spcBef>
                <a:spcPts val="1001"/>
              </a:spcBef>
              <a:buClr>
                <a:srgbClr val="101827"/>
              </a:buClr>
              <a:buFont typeface="Arial"/>
              <a:buChar char="•"/>
              <a:tabLst>
                <a:tab pos="0" algn="l"/>
              </a:tabLst>
            </a:pPr>
            <a:r>
              <a:rPr lang="hu-HU" sz="2400" b="0" strike="noStrike" spc="-1">
                <a:solidFill>
                  <a:srgbClr val="101827"/>
                </a:solidFill>
                <a:latin typeface="Arial"/>
                <a:ea typeface="Arial"/>
              </a:rPr>
              <a:t>TO</a:t>
            </a:r>
            <a:endParaRPr lang="hu-HU" sz="2400" b="0" strike="noStrike" spc="-1">
              <a:solidFill>
                <a:srgbClr val="000000"/>
              </a:solidFill>
              <a:latin typeface="Arial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hu-HU" sz="4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title"/>
          </p:nvPr>
        </p:nvSpPr>
        <p:spPr>
          <a:xfrm>
            <a:off x="324000" y="333360"/>
            <a:ext cx="8188560" cy="5004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  <a:tabLst>
                <a:tab pos="0" algn="l"/>
              </a:tabLst>
            </a:pPr>
            <a:r>
              <a:rPr lang="hu-HU" sz="2800" b="1" strike="noStrike" spc="-1">
                <a:solidFill>
                  <a:srgbClr val="101827"/>
                </a:solidFill>
                <a:latin typeface="Arial"/>
              </a:rPr>
              <a:t>Szabályzatok, információk, dokumentumok</a:t>
            </a:r>
            <a:endParaRPr lang="hu-H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/>
          </p:nvPr>
        </p:nvSpPr>
        <p:spPr>
          <a:xfrm>
            <a:off x="324000" y="1018080"/>
            <a:ext cx="8493480" cy="5156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 fontScale="96666" lnSpcReduction="20000"/>
          </a:bodyPr>
          <a:lstStyle/>
          <a:p>
            <a:pPr marL="343080" indent="-343080" defTabSz="914400">
              <a:lnSpc>
                <a:spcPct val="90000"/>
              </a:lnSpc>
              <a:spcBef>
                <a:spcPts val="360"/>
              </a:spcBef>
              <a:buClr>
                <a:srgbClr val="101827"/>
              </a:buClr>
              <a:buFont typeface="Arial"/>
              <a:buChar char="•"/>
            </a:pPr>
            <a:r>
              <a:rPr lang="hu-HU" sz="2400" b="0" strike="noStrike" spc="-1">
                <a:solidFill>
                  <a:srgbClr val="101827"/>
                </a:solidFill>
                <a:latin typeface="Arial"/>
              </a:rPr>
              <a:t>A szakmai gyakorlati félév is </a:t>
            </a:r>
            <a:r>
              <a:rPr lang="hu-HU" sz="2400" b="1" strike="noStrike" spc="-1">
                <a:solidFill>
                  <a:srgbClr val="101827"/>
                </a:solidFill>
                <a:latin typeface="Arial"/>
              </a:rPr>
              <a:t>„szorgalmi-” és vizsga-időszakból</a:t>
            </a:r>
            <a:r>
              <a:rPr lang="hu-HU" sz="2400" b="0" strike="noStrike" spc="-1">
                <a:solidFill>
                  <a:srgbClr val="101827"/>
                </a:solidFill>
                <a:latin typeface="Arial"/>
              </a:rPr>
              <a:t> áll.</a:t>
            </a:r>
            <a:endParaRPr lang="hu-HU" sz="2400" b="0" strike="noStrike" spc="-1">
              <a:solidFill>
                <a:srgbClr val="000000"/>
              </a:solidFill>
              <a:latin typeface="Arial"/>
            </a:endParaRPr>
          </a:p>
          <a:p>
            <a:pPr indent="0" defTabSz="914400">
              <a:lnSpc>
                <a:spcPct val="90000"/>
              </a:lnSpc>
              <a:spcBef>
                <a:spcPts val="360"/>
              </a:spcBef>
              <a:buNone/>
              <a:tabLst>
                <a:tab pos="0" algn="l"/>
              </a:tabLst>
            </a:pPr>
            <a:endParaRPr lang="hu-HU" sz="24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90000"/>
              </a:lnSpc>
              <a:spcBef>
                <a:spcPts val="360"/>
              </a:spcBef>
              <a:buClr>
                <a:srgbClr val="101827"/>
              </a:buClr>
              <a:buFont typeface="Arial"/>
              <a:buChar char="•"/>
              <a:tabLst>
                <a:tab pos="0" algn="l"/>
              </a:tabLst>
            </a:pPr>
            <a:r>
              <a:rPr lang="hu-HU" sz="2400" b="0" u="sng" strike="noStrike" spc="-1">
                <a:solidFill>
                  <a:srgbClr val="101827"/>
                </a:solidFill>
                <a:uFillTx/>
                <a:latin typeface="Arial"/>
              </a:rPr>
              <a:t>BSc képzésen</a:t>
            </a:r>
            <a:r>
              <a:rPr lang="hu-HU" sz="2400" b="0" strike="noStrike" spc="-1">
                <a:solidFill>
                  <a:srgbClr val="101827"/>
                </a:solidFill>
                <a:latin typeface="Arial"/>
              </a:rPr>
              <a:t> (nappali/levelező) szorgalmi időszakban </a:t>
            </a:r>
            <a:r>
              <a:rPr lang="hu-HU" sz="2400" b="1" strike="noStrike" spc="-1">
                <a:solidFill>
                  <a:srgbClr val="101827"/>
                </a:solidFill>
                <a:latin typeface="Arial"/>
              </a:rPr>
              <a:t>14 hét szakmai gyakorlat</a:t>
            </a:r>
            <a:r>
              <a:rPr lang="hu-HU" sz="2400" b="0" strike="noStrike" spc="-1">
                <a:solidFill>
                  <a:srgbClr val="101827"/>
                </a:solidFill>
                <a:latin typeface="Arial"/>
              </a:rPr>
              <a:t> teljesítendő. Ebből </a:t>
            </a:r>
            <a:endParaRPr lang="hu-HU" sz="2400" b="0" strike="noStrike" spc="-1">
              <a:solidFill>
                <a:srgbClr val="000000"/>
              </a:solidFill>
              <a:latin typeface="Arial"/>
            </a:endParaRPr>
          </a:p>
          <a:p>
            <a:pPr marL="685800" lvl="1" indent="-228600" defTabSz="914400">
              <a:lnSpc>
                <a:spcPct val="80000"/>
              </a:lnSpc>
              <a:spcBef>
                <a:spcPts val="360"/>
              </a:spcBef>
              <a:buClr>
                <a:srgbClr val="101827"/>
              </a:buClr>
              <a:buFont typeface="Arial"/>
              <a:buChar char="•"/>
              <a:tabLst>
                <a:tab pos="0" algn="l"/>
              </a:tabLst>
            </a:pPr>
            <a:r>
              <a:rPr lang="hu-HU" sz="2400" b="0" strike="noStrike" spc="-1">
                <a:solidFill>
                  <a:srgbClr val="101827"/>
                </a:solidFill>
                <a:latin typeface="Arial"/>
              </a:rPr>
              <a:t>(minimum) </a:t>
            </a:r>
            <a:r>
              <a:rPr lang="hu-HU" sz="2400" b="1" strike="noStrike" spc="-1">
                <a:solidFill>
                  <a:srgbClr val="101827"/>
                </a:solidFill>
                <a:latin typeface="Arial"/>
              </a:rPr>
              <a:t>12 hét közvetlen </a:t>
            </a:r>
            <a:r>
              <a:rPr lang="hu-HU" sz="2400" b="0" strike="noStrike" spc="-1">
                <a:solidFill>
                  <a:srgbClr val="101827"/>
                </a:solidFill>
                <a:latin typeface="Arial"/>
              </a:rPr>
              <a:t>a gyakorlat helyén</a:t>
            </a:r>
            <a:endParaRPr lang="hu-HU" sz="2400" b="0" strike="noStrike" spc="-1">
              <a:solidFill>
                <a:srgbClr val="000000"/>
              </a:solidFill>
              <a:latin typeface="Arial"/>
            </a:endParaRPr>
          </a:p>
          <a:p>
            <a:pPr marL="685800" lvl="1" indent="-228600" defTabSz="914400">
              <a:lnSpc>
                <a:spcPct val="80000"/>
              </a:lnSpc>
              <a:spcBef>
                <a:spcPts val="360"/>
              </a:spcBef>
              <a:buClr>
                <a:srgbClr val="101827"/>
              </a:buClr>
              <a:buFont typeface="Arial"/>
              <a:buChar char="•"/>
              <a:tabLst>
                <a:tab pos="0" algn="l"/>
              </a:tabLst>
            </a:pPr>
            <a:r>
              <a:rPr lang="hu-HU" sz="2400" b="0" strike="noStrike" spc="-1">
                <a:solidFill>
                  <a:srgbClr val="101827"/>
                </a:solidFill>
                <a:latin typeface="Arial"/>
              </a:rPr>
              <a:t>(maximum) </a:t>
            </a:r>
            <a:r>
              <a:rPr lang="hu-HU" sz="2400" b="1" strike="noStrike" spc="-1">
                <a:solidFill>
                  <a:srgbClr val="101827"/>
                </a:solidFill>
                <a:latin typeface="Arial"/>
              </a:rPr>
              <a:t>2 hét </a:t>
            </a:r>
            <a:r>
              <a:rPr lang="hu-HU" sz="2400" b="0" strike="noStrike" spc="-1">
                <a:solidFill>
                  <a:srgbClr val="101827"/>
                </a:solidFill>
                <a:latin typeface="Arial"/>
              </a:rPr>
              <a:t>szakdolgozat-készítésre:</a:t>
            </a:r>
            <a:endParaRPr lang="hu-HU" sz="2400" b="0" strike="noStrike" spc="-1">
              <a:solidFill>
                <a:srgbClr val="000000"/>
              </a:solidFill>
              <a:latin typeface="Arial"/>
            </a:endParaRPr>
          </a:p>
          <a:p>
            <a:pPr marL="1257480" lvl="2" indent="-343080" defTabSz="914400">
              <a:lnSpc>
                <a:spcPct val="80000"/>
              </a:lnSpc>
              <a:spcBef>
                <a:spcPts val="360"/>
              </a:spcBef>
              <a:buClr>
                <a:srgbClr val="101827"/>
              </a:buClr>
              <a:buFont typeface="Arial"/>
              <a:buChar char="•"/>
              <a:tabLst>
                <a:tab pos="0" algn="l"/>
              </a:tabLst>
            </a:pPr>
            <a:r>
              <a:rPr lang="hu-HU" sz="2400" b="1" strike="noStrike" spc="-1">
                <a:solidFill>
                  <a:srgbClr val="101827"/>
                </a:solidFill>
                <a:latin typeface="Arial"/>
              </a:rPr>
              <a:t>2+12 vagy 12+2 vagy 14 </a:t>
            </a:r>
            <a:r>
              <a:rPr lang="hu-HU" sz="2400" b="0" strike="noStrike" spc="-1">
                <a:solidFill>
                  <a:srgbClr val="101827"/>
                </a:solidFill>
                <a:latin typeface="Arial"/>
              </a:rPr>
              <a:t>(nincs rögzítve)</a:t>
            </a:r>
            <a:endParaRPr lang="hu-HU" sz="2400" b="0" strike="noStrike" spc="-1">
              <a:solidFill>
                <a:srgbClr val="000000"/>
              </a:solidFill>
              <a:latin typeface="Arial"/>
            </a:endParaRPr>
          </a:p>
          <a:p>
            <a:pPr marL="1257480" lvl="2" indent="-343080" defTabSz="914400">
              <a:lnSpc>
                <a:spcPct val="80000"/>
              </a:lnSpc>
              <a:spcBef>
                <a:spcPts val="360"/>
              </a:spcBef>
              <a:buClr>
                <a:srgbClr val="101827"/>
              </a:buClr>
              <a:buFont typeface="Arial"/>
              <a:buChar char="•"/>
              <a:tabLst>
                <a:tab pos="0" algn="l"/>
              </a:tabLst>
            </a:pPr>
            <a:r>
              <a:rPr lang="hu-HU" sz="2400" b="1" strike="noStrike" spc="-1">
                <a:solidFill>
                  <a:srgbClr val="101827"/>
                </a:solidFill>
                <a:latin typeface="Arial"/>
              </a:rPr>
              <a:t>6+(2)+6, 6 és 6 – </a:t>
            </a:r>
            <a:r>
              <a:rPr lang="hu-HU" sz="2400" b="0" strike="noStrike" spc="-1">
                <a:solidFill>
                  <a:srgbClr val="101827"/>
                </a:solidFill>
                <a:latin typeface="Arial"/>
              </a:rPr>
              <a:t>(41 nap)</a:t>
            </a:r>
            <a:endParaRPr lang="hu-HU" sz="24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90000"/>
              </a:lnSpc>
              <a:spcBef>
                <a:spcPts val="360"/>
              </a:spcBef>
              <a:buClr>
                <a:srgbClr val="101827"/>
              </a:buClr>
              <a:buFont typeface="Arial"/>
              <a:buChar char="•"/>
              <a:tabLst>
                <a:tab pos="0" algn="l"/>
              </a:tabLst>
            </a:pPr>
            <a:r>
              <a:rPr lang="hu-HU" sz="2400" b="0" u="sng" strike="noStrike" spc="-1">
                <a:solidFill>
                  <a:srgbClr val="101827"/>
                </a:solidFill>
                <a:uFillTx/>
                <a:latin typeface="Arial"/>
              </a:rPr>
              <a:t>FOKSz nappali</a:t>
            </a:r>
            <a:r>
              <a:rPr lang="hu-HU" sz="2400" b="0" strike="noStrike" spc="-1">
                <a:solidFill>
                  <a:srgbClr val="101827"/>
                </a:solidFill>
                <a:latin typeface="Arial"/>
              </a:rPr>
              <a:t> képzésen 14 hét szakmai gyakorlat teljesítendő</a:t>
            </a:r>
            <a:endParaRPr lang="hu-HU" sz="24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90000"/>
              </a:lnSpc>
              <a:spcBef>
                <a:spcPts val="360"/>
              </a:spcBef>
              <a:buClr>
                <a:srgbClr val="101827"/>
              </a:buClr>
              <a:buFont typeface="Arial"/>
              <a:buChar char="•"/>
              <a:tabLst>
                <a:tab pos="0" algn="l"/>
              </a:tabLst>
            </a:pPr>
            <a:r>
              <a:rPr lang="hu-HU" sz="2400" b="0" u="sng" strike="noStrike" spc="-1">
                <a:solidFill>
                  <a:srgbClr val="101827"/>
                </a:solidFill>
                <a:uFillTx/>
                <a:latin typeface="Arial"/>
                <a:ea typeface="Arial"/>
              </a:rPr>
              <a:t>FOKSz levelező</a:t>
            </a:r>
            <a:r>
              <a:rPr lang="hu-HU" sz="2400" b="0" strike="noStrike" spc="-1">
                <a:solidFill>
                  <a:srgbClr val="101827"/>
                </a:solidFill>
                <a:latin typeface="Arial"/>
                <a:ea typeface="Arial"/>
              </a:rPr>
              <a:t> képzésen 6 hét szakmai gyakorlat teljesítendő</a:t>
            </a:r>
            <a:endParaRPr lang="hu-HU" sz="2400" b="0" strike="noStrike" spc="-1">
              <a:solidFill>
                <a:srgbClr val="000000"/>
              </a:solidFill>
              <a:latin typeface="Arial"/>
            </a:endParaRPr>
          </a:p>
          <a:p>
            <a:pPr indent="0" defTabSz="914400">
              <a:lnSpc>
                <a:spcPct val="90000"/>
              </a:lnSpc>
              <a:spcBef>
                <a:spcPts val="360"/>
              </a:spcBef>
              <a:buNone/>
              <a:tabLst>
                <a:tab pos="0" algn="l"/>
              </a:tabLst>
            </a:pPr>
            <a:endParaRPr lang="hu-HU" sz="24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90000"/>
              </a:lnSpc>
              <a:spcBef>
                <a:spcPts val="360"/>
              </a:spcBef>
              <a:buClr>
                <a:srgbClr val="101827"/>
              </a:buClr>
              <a:buFont typeface="Arial"/>
              <a:buChar char="•"/>
              <a:tabLst>
                <a:tab pos="0" algn="l"/>
              </a:tabLst>
            </a:pPr>
            <a:r>
              <a:rPr lang="hu-HU" sz="2400" b="0" strike="noStrike" spc="-1">
                <a:solidFill>
                  <a:srgbClr val="101827"/>
                </a:solidFill>
                <a:latin typeface="Arial"/>
                <a:ea typeface="Arial"/>
              </a:rPr>
              <a:t>Legkorábban a januári vizsgaidőszak után (2024.01.22.) lehet elkezdeni; úgy, hogy a megadott határidőre be lehessen fejezni.</a:t>
            </a:r>
            <a:endParaRPr lang="hu-HU" sz="2400" b="0" strike="noStrike" spc="-1">
              <a:solidFill>
                <a:srgbClr val="000000"/>
              </a:solidFill>
              <a:latin typeface="Arial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hu-HU" sz="4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title"/>
          </p:nvPr>
        </p:nvSpPr>
        <p:spPr>
          <a:xfrm>
            <a:off x="324000" y="333360"/>
            <a:ext cx="8188560" cy="5004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  <a:tabLst>
                <a:tab pos="0" algn="l"/>
              </a:tabLst>
            </a:pPr>
            <a:r>
              <a:rPr lang="hu-HU" sz="3200" b="1" strike="noStrike" spc="-1">
                <a:solidFill>
                  <a:srgbClr val="101827"/>
                </a:solidFill>
                <a:latin typeface="Arial"/>
              </a:rPr>
              <a:t>A gyakorlati félév beosztása</a:t>
            </a: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/>
          </p:nvPr>
        </p:nvSpPr>
        <p:spPr>
          <a:xfrm>
            <a:off x="324000" y="1018080"/>
            <a:ext cx="8493480" cy="5156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 fontScale="71666"/>
          </a:bodyPr>
          <a:lstStyle/>
          <a:p>
            <a:pPr marL="457200" indent="-457200" defTabSz="914400">
              <a:lnSpc>
                <a:spcPct val="90000"/>
              </a:lnSpc>
              <a:spcBef>
                <a:spcPts val="1001"/>
              </a:spcBef>
              <a:buClr>
                <a:srgbClr val="101827"/>
              </a:buClr>
              <a:buFont typeface="Arial"/>
              <a:buChar char="•"/>
            </a:pPr>
            <a:r>
              <a:rPr lang="hu-HU" sz="2800" b="1" strike="noStrike" spc="-1">
                <a:solidFill>
                  <a:srgbClr val="101827"/>
                </a:solidFill>
                <a:latin typeface="Arial"/>
              </a:rPr>
              <a:t>Szakmai tapasztalatszerzés, gyakorlati feladatok megoldása</a:t>
            </a:r>
            <a:endParaRPr lang="hu-HU" sz="2800" b="0" strike="noStrike" spc="-1">
              <a:solidFill>
                <a:srgbClr val="000000"/>
              </a:solidFill>
              <a:latin typeface="Arial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hu-HU" sz="28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457200" defTabSz="914400">
              <a:lnSpc>
                <a:spcPct val="90000"/>
              </a:lnSpc>
              <a:spcBef>
                <a:spcPts val="1001"/>
              </a:spcBef>
              <a:buClr>
                <a:srgbClr val="101827"/>
              </a:buClr>
              <a:buFont typeface="Arial"/>
              <a:buChar char="•"/>
              <a:tabLst>
                <a:tab pos="0" algn="l"/>
              </a:tabLst>
            </a:pPr>
            <a:r>
              <a:rPr lang="hu-HU" sz="2800" b="1" strike="noStrike" spc="-1">
                <a:solidFill>
                  <a:srgbClr val="101827"/>
                </a:solidFill>
                <a:latin typeface="Arial"/>
              </a:rPr>
              <a:t>A szakdolgozat elkészítése a diplomakonzultáció keretében – tárgyként külön teljesítendő</a:t>
            </a:r>
            <a:endParaRPr lang="hu-HU" sz="2800" b="0" strike="noStrike" spc="-1">
              <a:solidFill>
                <a:srgbClr val="000000"/>
              </a:solidFill>
              <a:latin typeface="Arial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hu-HU" sz="28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457200" defTabSz="914400">
              <a:lnSpc>
                <a:spcPct val="90000"/>
              </a:lnSpc>
              <a:spcBef>
                <a:spcPts val="1001"/>
              </a:spcBef>
              <a:buClr>
                <a:srgbClr val="101827"/>
              </a:buClr>
              <a:buFont typeface="Arial"/>
              <a:buChar char="•"/>
              <a:tabLst>
                <a:tab pos="0" algn="l"/>
              </a:tabLst>
            </a:pPr>
            <a:r>
              <a:rPr lang="hu-HU" sz="2800" b="1" strike="noStrike" spc="-1">
                <a:solidFill>
                  <a:srgbClr val="101827"/>
                </a:solidFill>
                <a:latin typeface="Arial"/>
              </a:rPr>
              <a:t>Szakmai gyakorlat tárgyat </a:t>
            </a:r>
            <a:r>
              <a:rPr lang="hu-HU" sz="2800" b="1" strike="noStrike" spc="-1">
                <a:solidFill>
                  <a:srgbClr val="FF0000"/>
                </a:solidFill>
                <a:latin typeface="Arial"/>
              </a:rPr>
              <a:t>hallgató veszi fel </a:t>
            </a:r>
            <a:endParaRPr lang="hu-HU" sz="2800" b="0" strike="noStrike" spc="-1">
              <a:solidFill>
                <a:srgbClr val="000000"/>
              </a:solidFill>
              <a:latin typeface="Arial"/>
            </a:endParaRPr>
          </a:p>
          <a:p>
            <a:pPr marL="914400" lvl="1" indent="-457200" defTabSz="914400">
              <a:lnSpc>
                <a:spcPct val="90000"/>
              </a:lnSpc>
              <a:spcBef>
                <a:spcPts val="499"/>
              </a:spcBef>
              <a:buClr>
                <a:srgbClr val="101827"/>
              </a:buClr>
              <a:buFont typeface="Arial"/>
              <a:buChar char="•"/>
              <a:tabLst>
                <a:tab pos="0" algn="l"/>
              </a:tabLst>
            </a:pPr>
            <a:r>
              <a:rPr lang="hu-HU" sz="2400" b="1" strike="noStrike" spc="-1">
                <a:solidFill>
                  <a:srgbClr val="101827"/>
                </a:solidFill>
                <a:latin typeface="Arial"/>
              </a:rPr>
              <a:t>a 7. félévben (20 kredit) BSc</a:t>
            </a:r>
            <a:endParaRPr lang="hu-HU" sz="2400" b="0" strike="noStrike" spc="-1">
              <a:solidFill>
                <a:srgbClr val="000000"/>
              </a:solidFill>
              <a:latin typeface="Arial"/>
            </a:endParaRPr>
          </a:p>
          <a:p>
            <a:pPr marL="914400" lvl="1" indent="-457200" defTabSz="914400">
              <a:lnSpc>
                <a:spcPct val="90000"/>
              </a:lnSpc>
              <a:spcBef>
                <a:spcPts val="499"/>
              </a:spcBef>
              <a:buClr>
                <a:srgbClr val="101827"/>
              </a:buClr>
              <a:buFont typeface="Arial"/>
              <a:buChar char="•"/>
              <a:tabLst>
                <a:tab pos="0" algn="l"/>
              </a:tabLst>
            </a:pPr>
            <a:r>
              <a:rPr lang="hu-HU" sz="2400" b="1" strike="noStrike" spc="-1">
                <a:solidFill>
                  <a:srgbClr val="101827"/>
                </a:solidFill>
                <a:latin typeface="Arial"/>
              </a:rPr>
              <a:t>a 4. félévben (30 kredit) FOKSZ</a:t>
            </a:r>
            <a:endParaRPr lang="hu-HU" sz="2400" b="0" strike="noStrike" spc="-1">
              <a:solidFill>
                <a:srgbClr val="000000"/>
              </a:solidFill>
              <a:latin typeface="Arial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hu-HU" sz="28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457200" defTabSz="914400">
              <a:lnSpc>
                <a:spcPct val="90000"/>
              </a:lnSpc>
              <a:spcBef>
                <a:spcPts val="1001"/>
              </a:spcBef>
              <a:buClr>
                <a:srgbClr val="101827"/>
              </a:buClr>
              <a:buFont typeface="Arial"/>
              <a:buChar char="•"/>
              <a:tabLst>
                <a:tab pos="0" algn="l"/>
              </a:tabLst>
            </a:pPr>
            <a:r>
              <a:rPr lang="hu-HU" sz="2800" b="1" strike="noStrike" spc="-1">
                <a:solidFill>
                  <a:srgbClr val="101827"/>
                </a:solidFill>
                <a:latin typeface="Arial"/>
              </a:rPr>
              <a:t>A gyakorlat véleményezése:</a:t>
            </a:r>
            <a:endParaRPr lang="hu-HU" sz="2800" b="0" strike="noStrike" spc="-1">
              <a:solidFill>
                <a:srgbClr val="000000"/>
              </a:solidFill>
              <a:latin typeface="Arial"/>
            </a:endParaRP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101827"/>
              </a:buClr>
              <a:buFont typeface="Arial"/>
              <a:buChar char="•"/>
              <a:tabLst>
                <a:tab pos="0" algn="l"/>
              </a:tabLst>
            </a:pPr>
            <a:r>
              <a:rPr lang="hu-HU" sz="2800" b="0" strike="noStrike" spc="-1">
                <a:solidFill>
                  <a:srgbClr val="101827"/>
                </a:solidFill>
                <a:latin typeface="Arial"/>
              </a:rPr>
              <a:t>A mentor a hallgatóról – mentori értékelés</a:t>
            </a:r>
            <a:endParaRPr lang="hu-HU" sz="2800" b="0" strike="noStrike" spc="-1">
              <a:solidFill>
                <a:srgbClr val="000000"/>
              </a:solidFill>
              <a:latin typeface="Arial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hu-HU" sz="28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457200" defTabSz="914400">
              <a:lnSpc>
                <a:spcPct val="90000"/>
              </a:lnSpc>
              <a:spcBef>
                <a:spcPts val="1001"/>
              </a:spcBef>
              <a:buClr>
                <a:srgbClr val="101827"/>
              </a:buClr>
              <a:buFont typeface="Arial"/>
              <a:buChar char="•"/>
              <a:tabLst>
                <a:tab pos="0" algn="l"/>
              </a:tabLst>
            </a:pPr>
            <a:r>
              <a:rPr lang="hu-HU" sz="2800" b="1" strike="noStrike" spc="-1">
                <a:solidFill>
                  <a:srgbClr val="101827"/>
                </a:solidFill>
                <a:latin typeface="Arial"/>
              </a:rPr>
              <a:t>A gyakorlat értékelése (TO) </a:t>
            </a:r>
            <a:endParaRPr lang="hu-HU" sz="2800" b="0" strike="noStrike" spc="-1">
              <a:solidFill>
                <a:srgbClr val="000000"/>
              </a:solidFill>
              <a:latin typeface="Arial"/>
            </a:endParaRP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101827"/>
              </a:buClr>
              <a:buFont typeface="Arial"/>
              <a:buChar char="•"/>
              <a:tabLst>
                <a:tab pos="0" algn="l"/>
              </a:tabLst>
            </a:pPr>
            <a:r>
              <a:rPr lang="hu-HU" sz="2800" b="0" strike="noStrike" spc="-1">
                <a:solidFill>
                  <a:srgbClr val="101827"/>
                </a:solidFill>
                <a:latin typeface="Arial"/>
              </a:rPr>
              <a:t>1 – 2 – 3 – 4 – 5 </a:t>
            </a:r>
            <a:endParaRPr lang="hu-HU" sz="2800" b="0" strike="noStrike" spc="-1">
              <a:solidFill>
                <a:srgbClr val="000000"/>
              </a:solidFill>
              <a:latin typeface="Arial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hu-HU" sz="4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title"/>
          </p:nvPr>
        </p:nvSpPr>
        <p:spPr>
          <a:xfrm>
            <a:off x="324000" y="333360"/>
            <a:ext cx="8188560" cy="5004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  <a:tabLst>
                <a:tab pos="0" algn="l"/>
              </a:tabLst>
            </a:pPr>
            <a:r>
              <a:rPr lang="hu-HU" sz="3200" b="1" strike="noStrike" spc="-1">
                <a:solidFill>
                  <a:srgbClr val="101827"/>
                </a:solidFill>
                <a:latin typeface="Arial"/>
              </a:rPr>
              <a:t>A szakmai gyakorlat alatt és után</a:t>
            </a: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/>
          </p:nvPr>
        </p:nvSpPr>
        <p:spPr>
          <a:xfrm>
            <a:off x="324000" y="1698840"/>
            <a:ext cx="8493480" cy="5156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457200" indent="-457200" defTabSz="914400">
              <a:lnSpc>
                <a:spcPct val="90000"/>
              </a:lnSpc>
              <a:spcBef>
                <a:spcPts val="1001"/>
              </a:spcBef>
              <a:buClr>
                <a:srgbClr val="101827"/>
              </a:buClr>
              <a:buFont typeface="Wingdings" charset="2"/>
              <a:buChar char=""/>
            </a:pPr>
            <a:r>
              <a:rPr lang="hu-HU" sz="2800" b="0" strike="noStrike" spc="-1">
                <a:solidFill>
                  <a:srgbClr val="101827"/>
                </a:solidFill>
                <a:latin typeface="Arial"/>
              </a:rPr>
              <a:t>Hozott szakmai gyakorlat: </a:t>
            </a:r>
            <a:endParaRPr lang="hu-HU" sz="2800" b="0" strike="noStrike" spc="-1">
              <a:solidFill>
                <a:srgbClr val="000000"/>
              </a:solidFill>
              <a:latin typeface="Arial"/>
            </a:endParaRPr>
          </a:p>
          <a:p>
            <a:pPr marL="914400" lvl="1" indent="-457200" defTabSz="914400">
              <a:lnSpc>
                <a:spcPct val="90000"/>
              </a:lnSpc>
              <a:spcBef>
                <a:spcPts val="499"/>
              </a:spcBef>
              <a:buClr>
                <a:srgbClr val="101827"/>
              </a:buClr>
              <a:buFont typeface="Arial"/>
              <a:buChar char="•"/>
            </a:pPr>
            <a:r>
              <a:rPr lang="hu-HU" sz="2800" b="1" strike="noStrike" spc="-1">
                <a:solidFill>
                  <a:srgbClr val="101827"/>
                </a:solidFill>
                <a:latin typeface="Arial"/>
              </a:rPr>
              <a:t>a cégakkreditációs lapot </a:t>
            </a:r>
            <a:r>
              <a:rPr lang="hu-HU" sz="2800" b="1" strike="noStrike" spc="-1">
                <a:solidFill>
                  <a:srgbClr val="C9211E"/>
                </a:solidFill>
                <a:latin typeface="Arial"/>
              </a:rPr>
              <a:t>(pecséttel ellátva)</a:t>
            </a:r>
            <a:r>
              <a:rPr lang="hu-HU" sz="2800" b="1" strike="noStrike" spc="-1">
                <a:solidFill>
                  <a:srgbClr val="101827"/>
                </a:solidFill>
                <a:latin typeface="Arial"/>
              </a:rPr>
              <a:t> kitöltés után és</a:t>
            </a:r>
            <a:endParaRPr lang="hu-HU" sz="2800" b="0" strike="noStrike" spc="-1">
              <a:solidFill>
                <a:srgbClr val="000000"/>
              </a:solidFill>
              <a:latin typeface="Arial"/>
            </a:endParaRPr>
          </a:p>
          <a:p>
            <a:pPr marL="914400" lvl="1" indent="-457200" defTabSz="914400">
              <a:lnSpc>
                <a:spcPct val="90000"/>
              </a:lnSpc>
              <a:spcBef>
                <a:spcPts val="499"/>
              </a:spcBef>
              <a:buClr>
                <a:srgbClr val="101827"/>
              </a:buClr>
              <a:buFont typeface="Arial"/>
              <a:buChar char="•"/>
            </a:pPr>
            <a:r>
              <a:rPr lang="hu-HU" sz="2800" b="1" strike="noStrike" spc="-1">
                <a:solidFill>
                  <a:srgbClr val="101827"/>
                </a:solidFill>
                <a:latin typeface="Arial"/>
              </a:rPr>
              <a:t>a fogadó nyilatkozat eredeti példányát a TO-n kell leadni.</a:t>
            </a:r>
            <a:endParaRPr lang="hu-HU" sz="2800" b="0" strike="noStrike" spc="-1">
              <a:solidFill>
                <a:srgbClr val="000000"/>
              </a:solidFill>
              <a:latin typeface="Arial"/>
            </a:endParaRPr>
          </a:p>
          <a:p>
            <a:pPr marL="914400" indent="0" defTabSz="91440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endParaRPr lang="hu-HU" sz="2800" b="0" strike="noStrike" spc="-1">
              <a:solidFill>
                <a:srgbClr val="000000"/>
              </a:solidFill>
              <a:latin typeface="Arial"/>
            </a:endParaRPr>
          </a:p>
          <a:p>
            <a:pPr marL="914400"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hu-HU" sz="4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 type="title"/>
          </p:nvPr>
        </p:nvSpPr>
        <p:spPr>
          <a:xfrm>
            <a:off x="324000" y="333360"/>
            <a:ext cx="8188560" cy="5004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  <a:tabLst>
                <a:tab pos="0" algn="l"/>
              </a:tabLst>
            </a:pPr>
            <a:r>
              <a:rPr lang="hu-HU" sz="3200" b="1" strike="noStrike" spc="-1">
                <a:solidFill>
                  <a:srgbClr val="101827"/>
                </a:solidFill>
                <a:latin typeface="Arial"/>
              </a:rPr>
              <a:t>Egy lehetőség</a:t>
            </a: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églalap 1"/>
          <p:cNvSpPr/>
          <p:nvPr/>
        </p:nvSpPr>
        <p:spPr>
          <a:xfrm>
            <a:off x="1692000" y="1330560"/>
            <a:ext cx="3021480" cy="645120"/>
          </a:xfrm>
          <a:prstGeom prst="rect">
            <a:avLst/>
          </a:prstGeom>
          <a:solidFill>
            <a:srgbClr val="FFFFFF"/>
          </a:solidFill>
          <a:ln>
            <a:solidFill>
              <a:srgbClr val="101827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457200">
              <a:lnSpc>
                <a:spcPct val="100000"/>
              </a:lnSpc>
            </a:pPr>
            <a:r>
              <a:rPr lang="hu-HU" sz="1800" b="0" strike="noStrike" spc="-1">
                <a:solidFill>
                  <a:schemeClr val="dk1"/>
                </a:solidFill>
                <a:latin typeface="Arial"/>
              </a:rPr>
              <a:t>Saját helyek keresése</a:t>
            </a: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Téglalap 2"/>
          <p:cNvSpPr/>
          <p:nvPr/>
        </p:nvSpPr>
        <p:spPr>
          <a:xfrm>
            <a:off x="5630040" y="1309320"/>
            <a:ext cx="1509120" cy="6451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101827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457200">
              <a:lnSpc>
                <a:spcPct val="100000"/>
              </a:lnSpc>
            </a:pPr>
            <a:r>
              <a:rPr lang="hu-HU" sz="1800" b="0" strike="noStrike" spc="-1">
                <a:solidFill>
                  <a:schemeClr val="dk1"/>
                </a:solidFill>
                <a:latin typeface="Arial"/>
              </a:rPr>
              <a:t>Akkreditáció</a:t>
            </a: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457200">
              <a:lnSpc>
                <a:spcPct val="100000"/>
              </a:lnSpc>
            </a:pP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Jobbra nyíl 3"/>
          <p:cNvSpPr/>
          <p:nvPr/>
        </p:nvSpPr>
        <p:spPr>
          <a:xfrm>
            <a:off x="4979520" y="1463400"/>
            <a:ext cx="357120" cy="2959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457200">
              <a:lnSpc>
                <a:spcPct val="100000"/>
              </a:lnSpc>
            </a:pPr>
            <a:endParaRPr lang="hu-HU" sz="1800" b="0" strike="noStrike" spc="-1">
              <a:solidFill>
                <a:schemeClr val="lt1"/>
              </a:solidFill>
              <a:latin typeface="Arial"/>
            </a:endParaRPr>
          </a:p>
        </p:txBody>
      </p:sp>
      <p:sp>
        <p:nvSpPr>
          <p:cNvPr id="167" name="Jobbra nyíl 4"/>
          <p:cNvSpPr/>
          <p:nvPr/>
        </p:nvSpPr>
        <p:spPr>
          <a:xfrm>
            <a:off x="1002960" y="1425240"/>
            <a:ext cx="465840" cy="3049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457200">
              <a:lnSpc>
                <a:spcPct val="100000"/>
              </a:lnSpc>
            </a:pPr>
            <a:endParaRPr lang="hu-HU" sz="1800" b="0" strike="noStrike" spc="-1">
              <a:solidFill>
                <a:schemeClr val="lt1"/>
              </a:solidFill>
              <a:latin typeface="Arial"/>
            </a:endParaRPr>
          </a:p>
        </p:txBody>
      </p:sp>
      <p:graphicFrame>
        <p:nvGraphicFramePr>
          <p:cNvPr id="168" name="Táblázat 5"/>
          <p:cNvGraphicFramePr/>
          <p:nvPr/>
        </p:nvGraphicFramePr>
        <p:xfrm>
          <a:off x="223920" y="3141000"/>
          <a:ext cx="8640720" cy="1296000"/>
        </p:xfrm>
        <a:graphic>
          <a:graphicData uri="http://schemas.openxmlformats.org/drawingml/2006/table">
            <a:tbl>
              <a:tblPr/>
              <a:tblGrid>
                <a:gridCol w="5184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hu-HU" sz="1800" b="0" strike="noStrike" spc="-1">
                          <a:solidFill>
                            <a:srgbClr val="101827"/>
                          </a:solidFill>
                          <a:latin typeface="Arial"/>
                        </a:rPr>
                        <a:t>Hozott szakmai gyakorlati helyek akkreditációs lapjának leadása</a:t>
                      </a:r>
                      <a:endParaRPr lang="hu-H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ED7D31"/>
                      </a:solidFill>
                      <a:prstDash val="solid"/>
                    </a:lnL>
                    <a:lnR w="12240">
                      <a:solidFill>
                        <a:srgbClr val="ED7D31"/>
                      </a:solidFill>
                      <a:prstDash val="solid"/>
                    </a:lnR>
                    <a:lnT w="12240">
                      <a:solidFill>
                        <a:srgbClr val="ED7D31"/>
                      </a:solidFill>
                      <a:prstDash val="solid"/>
                    </a:lnT>
                    <a:lnB w="12240">
                      <a:solidFill>
                        <a:srgbClr val="ED7D31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hu-HU" sz="1800" b="0" strike="noStrike" spc="-1">
                          <a:solidFill>
                            <a:srgbClr val="101827"/>
                          </a:solidFill>
                          <a:latin typeface="Arial"/>
                        </a:rPr>
                        <a:t>2023. november 2 – december 2.</a:t>
                      </a:r>
                      <a:endParaRPr lang="hu-H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ED7D31"/>
                      </a:solidFill>
                      <a:prstDash val="solid"/>
                    </a:lnL>
                    <a:lnR w="12240">
                      <a:solidFill>
                        <a:srgbClr val="ED7D31"/>
                      </a:solidFill>
                      <a:prstDash val="solid"/>
                    </a:lnR>
                    <a:lnT w="12240">
                      <a:solidFill>
                        <a:srgbClr val="ED7D31"/>
                      </a:solidFill>
                      <a:prstDash val="solid"/>
                    </a:lnT>
                    <a:lnB w="12240">
                      <a:solidFill>
                        <a:srgbClr val="ED7D31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hu-HU" sz="1800" b="0" strike="noStrike" spc="-1">
                          <a:solidFill>
                            <a:srgbClr val="101827"/>
                          </a:solidFill>
                          <a:latin typeface="Arial"/>
                        </a:rPr>
                        <a:t>Hozott szakmai gyakorlati helyek akkreditálása</a:t>
                      </a:r>
                      <a:endParaRPr lang="hu-H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ED7D31"/>
                      </a:solidFill>
                      <a:prstDash val="solid"/>
                    </a:lnL>
                    <a:lnR w="12240">
                      <a:solidFill>
                        <a:srgbClr val="ED7D31"/>
                      </a:solidFill>
                      <a:prstDash val="solid"/>
                    </a:lnR>
                    <a:lnT w="12240">
                      <a:solidFill>
                        <a:srgbClr val="ED7D31"/>
                      </a:solidFill>
                      <a:prstDash val="solid"/>
                    </a:lnT>
                    <a:lnB w="12240">
                      <a:solidFill>
                        <a:srgbClr val="ED7D31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hu-HU" sz="1800" b="0" strike="noStrike" spc="-1">
                          <a:solidFill>
                            <a:srgbClr val="101827"/>
                          </a:solidFill>
                          <a:latin typeface="Arial"/>
                        </a:rPr>
                        <a:t>2024. január 2.</a:t>
                      </a:r>
                      <a:endParaRPr lang="hu-H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ED7D31"/>
                      </a:solidFill>
                      <a:prstDash val="solid"/>
                    </a:lnL>
                    <a:lnR w="12240">
                      <a:solidFill>
                        <a:srgbClr val="ED7D31"/>
                      </a:solidFill>
                      <a:prstDash val="solid"/>
                    </a:lnR>
                    <a:lnT w="12240">
                      <a:solidFill>
                        <a:srgbClr val="ED7D31"/>
                      </a:solidFill>
                      <a:prstDash val="solid"/>
                    </a:lnT>
                    <a:lnB w="12240">
                      <a:solidFill>
                        <a:srgbClr val="ED7D31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9" name="Jobbra nyíl 6"/>
          <p:cNvSpPr/>
          <p:nvPr/>
        </p:nvSpPr>
        <p:spPr>
          <a:xfrm>
            <a:off x="7362720" y="1483560"/>
            <a:ext cx="357120" cy="2959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457200">
              <a:lnSpc>
                <a:spcPct val="100000"/>
              </a:lnSpc>
            </a:pPr>
            <a:endParaRPr lang="hu-HU" sz="1800" b="0" strike="noStrike" spc="-1">
              <a:solidFill>
                <a:schemeClr val="lt1"/>
              </a:solidFill>
              <a:latin typeface="Arial"/>
            </a:endParaRPr>
          </a:p>
        </p:txBody>
      </p:sp>
      <p:graphicFrame>
        <p:nvGraphicFramePr>
          <p:cNvPr id="170" name="Táblázat 7"/>
          <p:cNvGraphicFramePr/>
          <p:nvPr/>
        </p:nvGraphicFramePr>
        <p:xfrm>
          <a:off x="223920" y="4437000"/>
          <a:ext cx="8640720" cy="1239480"/>
        </p:xfrm>
        <a:graphic>
          <a:graphicData uri="http://schemas.openxmlformats.org/drawingml/2006/table">
            <a:tbl>
              <a:tblPr/>
              <a:tblGrid>
                <a:gridCol w="5184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39480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Sikertelen akkreditáció vagy sikertelen kari helyekre történő pályázás esetén pótlólagos akkreditációs lap leadás</a:t>
                      </a:r>
                    </a:p>
                  </a:txBody>
                  <a:tcPr marL="9360" marR="9360" anchor="ctr">
                    <a:lnL w="12240">
                      <a:solidFill>
                        <a:srgbClr val="ED7D31"/>
                      </a:solidFill>
                      <a:prstDash val="solid"/>
                    </a:lnL>
                    <a:lnR w="12240">
                      <a:solidFill>
                        <a:srgbClr val="ED7D31"/>
                      </a:solidFill>
                      <a:prstDash val="solid"/>
                    </a:lnR>
                    <a:lnT w="12240">
                      <a:solidFill>
                        <a:srgbClr val="ED7D31"/>
                      </a:solidFill>
                      <a:prstDash val="solid"/>
                    </a:lnT>
                    <a:lnB w="12240">
                      <a:solidFill>
                        <a:srgbClr val="ED7D31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2024. január 14.</a:t>
                      </a:r>
                    </a:p>
                  </a:txBody>
                  <a:tcPr marL="9360" marR="9360" anchor="ctr">
                    <a:lnL w="12240">
                      <a:solidFill>
                        <a:srgbClr val="ED7D31"/>
                      </a:solidFill>
                      <a:prstDash val="solid"/>
                    </a:lnL>
                    <a:lnR w="12240">
                      <a:solidFill>
                        <a:srgbClr val="ED7D31"/>
                      </a:solidFill>
                      <a:prstDash val="solid"/>
                    </a:lnR>
                    <a:lnT w="12240">
                      <a:solidFill>
                        <a:srgbClr val="ED7D31"/>
                      </a:solidFill>
                      <a:prstDash val="solid"/>
                    </a:lnT>
                    <a:lnB w="12240">
                      <a:solidFill>
                        <a:srgbClr val="ED7D31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1" name="Cím 2"/>
          <p:cNvSpPr/>
          <p:nvPr/>
        </p:nvSpPr>
        <p:spPr>
          <a:xfrm>
            <a:off x="900000" y="0"/>
            <a:ext cx="7990200" cy="546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defTabSz="457200">
              <a:lnSpc>
                <a:spcPct val="100000"/>
              </a:lnSpc>
            </a:pPr>
            <a:r>
              <a:rPr lang="hu-HU" sz="3600" b="0" strike="noStrike" spc="-1">
                <a:solidFill>
                  <a:schemeClr val="lt1"/>
                </a:solidFill>
                <a:latin typeface="Arial"/>
              </a:rPr>
              <a:t>Akkreditáció</a:t>
            </a:r>
            <a:endParaRPr lang="hu-HU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Cím 3"/>
          <p:cNvSpPr/>
          <p:nvPr/>
        </p:nvSpPr>
        <p:spPr>
          <a:xfrm>
            <a:off x="320400" y="394560"/>
            <a:ext cx="8226720" cy="285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defTabSz="914400">
              <a:lnSpc>
                <a:spcPct val="90000"/>
              </a:lnSpc>
            </a:pPr>
            <a:r>
              <a:rPr lang="hu-HU" sz="2400" b="1" strike="noStrike" spc="-1">
                <a:solidFill>
                  <a:srgbClr val="101827"/>
                </a:solidFill>
                <a:latin typeface="Arial"/>
              </a:rPr>
              <a:t>Saját helyek kereséséhez kötődő időpontok</a:t>
            </a:r>
            <a:endParaRPr lang="hu-HU" sz="2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ím 6"/>
          <p:cNvSpPr/>
          <p:nvPr/>
        </p:nvSpPr>
        <p:spPr>
          <a:xfrm>
            <a:off x="457200" y="362160"/>
            <a:ext cx="8226720" cy="285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 fontScale="33888"/>
          </a:bodyPr>
          <a:lstStyle/>
          <a:p>
            <a:pPr defTabSz="914400">
              <a:lnSpc>
                <a:spcPct val="90000"/>
              </a:lnSpc>
            </a:pPr>
            <a:r>
              <a:rPr lang="hu-HU" sz="4400" b="1" strike="noStrike" spc="-1">
                <a:solidFill>
                  <a:srgbClr val="101827"/>
                </a:solidFill>
                <a:latin typeface="Arial"/>
              </a:rPr>
              <a:t>A FOLYAMAT </a:t>
            </a: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Téglalap 2"/>
          <p:cNvSpPr/>
          <p:nvPr/>
        </p:nvSpPr>
        <p:spPr>
          <a:xfrm>
            <a:off x="822240" y="961920"/>
            <a:ext cx="2376360" cy="645120"/>
          </a:xfrm>
          <a:prstGeom prst="rect">
            <a:avLst/>
          </a:prstGeom>
          <a:solidFill>
            <a:srgbClr val="FFFFFF"/>
          </a:solidFill>
          <a:ln>
            <a:solidFill>
              <a:srgbClr val="101827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457200">
              <a:lnSpc>
                <a:spcPct val="100000"/>
              </a:lnSpc>
            </a:pPr>
            <a:r>
              <a:rPr lang="hu-HU" sz="1800" b="0" strike="noStrike" spc="-1">
                <a:solidFill>
                  <a:schemeClr val="dk1"/>
                </a:solidFill>
                <a:latin typeface="Arial"/>
              </a:rPr>
              <a:t>Saját helyek keresése</a:t>
            </a: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Téglalap 3"/>
          <p:cNvSpPr/>
          <p:nvPr/>
        </p:nvSpPr>
        <p:spPr>
          <a:xfrm>
            <a:off x="3788280" y="980640"/>
            <a:ext cx="1509120" cy="645120"/>
          </a:xfrm>
          <a:prstGeom prst="rect">
            <a:avLst/>
          </a:prstGeom>
          <a:solidFill>
            <a:srgbClr val="FFFFFF"/>
          </a:solidFill>
          <a:ln>
            <a:solidFill>
              <a:srgbClr val="101827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457200">
              <a:lnSpc>
                <a:spcPct val="100000"/>
              </a:lnSpc>
            </a:pPr>
            <a:r>
              <a:rPr lang="hu-HU" sz="1800" b="0" strike="noStrike" spc="-1">
                <a:solidFill>
                  <a:schemeClr val="dk1"/>
                </a:solidFill>
                <a:latin typeface="Arial"/>
              </a:rPr>
              <a:t>Akkreditáció</a:t>
            </a: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Téglalap 4"/>
          <p:cNvSpPr/>
          <p:nvPr/>
        </p:nvSpPr>
        <p:spPr>
          <a:xfrm>
            <a:off x="5436000" y="980640"/>
            <a:ext cx="3021480" cy="1457280"/>
          </a:xfrm>
          <a:prstGeom prst="rect">
            <a:avLst/>
          </a:prstGeom>
          <a:solidFill>
            <a:srgbClr val="FFFFFF"/>
          </a:solidFill>
          <a:ln>
            <a:solidFill>
              <a:srgbClr val="101827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457200">
              <a:lnSpc>
                <a:spcPct val="100000"/>
              </a:lnSpc>
            </a:pPr>
            <a:r>
              <a:rPr lang="hu-HU" sz="1800" b="0" strike="noStrike" spc="-1">
                <a:solidFill>
                  <a:schemeClr val="dk1"/>
                </a:solidFill>
                <a:latin typeface="Arial"/>
              </a:rPr>
              <a:t>Együttműködési/kiegészítő megállapodás, fogadónyilatkozat, szerződéskötés stb.</a:t>
            </a: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Téglalap 5"/>
          <p:cNvSpPr/>
          <p:nvPr/>
        </p:nvSpPr>
        <p:spPr>
          <a:xfrm>
            <a:off x="611640" y="2806560"/>
            <a:ext cx="7845840" cy="1184040"/>
          </a:xfrm>
          <a:prstGeom prst="rect">
            <a:avLst/>
          </a:prstGeom>
          <a:solidFill>
            <a:srgbClr val="FFFFFF"/>
          </a:solidFill>
          <a:ln>
            <a:solidFill>
              <a:srgbClr val="101827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457200">
              <a:lnSpc>
                <a:spcPct val="100000"/>
              </a:lnSpc>
            </a:pPr>
            <a:r>
              <a:rPr lang="hu-HU" sz="1800" b="0" strike="noStrike" spc="-1">
                <a:solidFill>
                  <a:schemeClr val="dk1"/>
                </a:solidFill>
                <a:latin typeface="Arial"/>
              </a:rPr>
              <a:t>Szakmai gyakorlat</a:t>
            </a: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Téglalap 6"/>
          <p:cNvSpPr/>
          <p:nvPr/>
        </p:nvSpPr>
        <p:spPr>
          <a:xfrm>
            <a:off x="611640" y="4421160"/>
            <a:ext cx="4422600" cy="1326960"/>
          </a:xfrm>
          <a:prstGeom prst="rect">
            <a:avLst/>
          </a:prstGeom>
          <a:solidFill>
            <a:srgbClr val="FFFFFF"/>
          </a:solidFill>
          <a:ln>
            <a:solidFill>
              <a:srgbClr val="101827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457200">
              <a:lnSpc>
                <a:spcPct val="100000"/>
              </a:lnSpc>
            </a:pPr>
            <a:r>
              <a:rPr lang="hu-HU" sz="1800" b="0" strike="noStrike" spc="-1">
                <a:solidFill>
                  <a:schemeClr val="dk1"/>
                </a:solidFill>
                <a:latin typeface="Arial"/>
              </a:rPr>
              <a:t>Mentori értékelés (szakmai gyakorlati igazolás) leadása</a:t>
            </a: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Téglalap 7"/>
          <p:cNvSpPr/>
          <p:nvPr/>
        </p:nvSpPr>
        <p:spPr>
          <a:xfrm>
            <a:off x="5580000" y="4421160"/>
            <a:ext cx="2859120" cy="1326960"/>
          </a:xfrm>
          <a:prstGeom prst="rect">
            <a:avLst/>
          </a:prstGeom>
          <a:solidFill>
            <a:srgbClr val="FFFFFF"/>
          </a:solidFill>
          <a:ln>
            <a:solidFill>
              <a:srgbClr val="101827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457200">
              <a:lnSpc>
                <a:spcPct val="100000"/>
              </a:lnSpc>
            </a:pPr>
            <a:r>
              <a:rPr lang="hu-HU" sz="1800" b="0" strike="noStrike" spc="-1">
                <a:solidFill>
                  <a:schemeClr val="dk1"/>
                </a:solidFill>
                <a:latin typeface="Arial"/>
              </a:rPr>
              <a:t>Teljesítés (1-2–3-4-5)</a:t>
            </a: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Jobbra nyíl 8"/>
          <p:cNvSpPr/>
          <p:nvPr/>
        </p:nvSpPr>
        <p:spPr>
          <a:xfrm>
            <a:off x="5128560" y="4936680"/>
            <a:ext cx="357120" cy="2959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endParaRPr lang="hu-HU" sz="1800" b="0" strike="noStrike" spc="-1">
              <a:solidFill>
                <a:schemeClr val="lt1"/>
              </a:solidFill>
              <a:latin typeface="Arial"/>
            </a:endParaRPr>
          </a:p>
        </p:txBody>
      </p:sp>
      <p:sp>
        <p:nvSpPr>
          <p:cNvPr id="181" name="Jobbra nyíl 9"/>
          <p:cNvSpPr/>
          <p:nvPr/>
        </p:nvSpPr>
        <p:spPr>
          <a:xfrm>
            <a:off x="3323160" y="1132560"/>
            <a:ext cx="357120" cy="2959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endParaRPr lang="hu-HU" sz="1800" b="0" strike="noStrike" spc="-1">
              <a:solidFill>
                <a:schemeClr val="lt1"/>
              </a:solidFill>
              <a:latin typeface="Arial"/>
            </a:endParaRPr>
          </a:p>
        </p:txBody>
      </p:sp>
      <p:sp>
        <p:nvSpPr>
          <p:cNvPr id="182" name="Jobbra nyíl 10"/>
          <p:cNvSpPr/>
          <p:nvPr/>
        </p:nvSpPr>
        <p:spPr>
          <a:xfrm>
            <a:off x="5008320" y="1714320"/>
            <a:ext cx="357120" cy="2959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endParaRPr lang="hu-HU" sz="1800" b="0" strike="noStrike" spc="-1">
              <a:solidFill>
                <a:schemeClr val="lt1"/>
              </a:solidFill>
              <a:latin typeface="Arial"/>
            </a:endParaRPr>
          </a:p>
        </p:txBody>
      </p:sp>
      <p:sp>
        <p:nvSpPr>
          <p:cNvPr id="183" name="Jobbra nyíl 11"/>
          <p:cNvSpPr/>
          <p:nvPr/>
        </p:nvSpPr>
        <p:spPr>
          <a:xfrm>
            <a:off x="353160" y="1171800"/>
            <a:ext cx="429120" cy="2566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endParaRPr lang="hu-HU" sz="1800" b="0" strike="noStrike" spc="-1">
              <a:solidFill>
                <a:schemeClr val="lt1"/>
              </a:solidFill>
              <a:latin typeface="Arial"/>
            </a:endParaRPr>
          </a:p>
        </p:txBody>
      </p:sp>
      <p:sp>
        <p:nvSpPr>
          <p:cNvPr id="184" name="Lefelé nyíl 12"/>
          <p:cNvSpPr/>
          <p:nvPr/>
        </p:nvSpPr>
        <p:spPr>
          <a:xfrm>
            <a:off x="6768360" y="2484000"/>
            <a:ext cx="357120" cy="27612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endParaRPr lang="hu-HU" sz="1800" b="0" strike="noStrike" spc="-1">
              <a:solidFill>
                <a:schemeClr val="lt1"/>
              </a:solidFill>
              <a:latin typeface="Arial"/>
            </a:endParaRPr>
          </a:p>
        </p:txBody>
      </p:sp>
      <p:sp>
        <p:nvSpPr>
          <p:cNvPr id="185" name="Lefelé nyíl 13"/>
          <p:cNvSpPr/>
          <p:nvPr/>
        </p:nvSpPr>
        <p:spPr>
          <a:xfrm>
            <a:off x="2780280" y="4096800"/>
            <a:ext cx="357120" cy="27612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endParaRPr lang="hu-HU" sz="1800" b="0" strike="noStrike" spc="-1">
              <a:solidFill>
                <a:schemeClr val="lt1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1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7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8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3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4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écsiközgáz">
  <a:themeElements>
    <a:clrScheme name="Custom 20">
      <a:dk1>
        <a:srgbClr val="101827"/>
      </a:dk1>
      <a:lt1>
        <a:srgbClr val="FFFFFF"/>
      </a:lt1>
      <a:dk2>
        <a:srgbClr val="101827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</a:majorFont>
      <a:minorFont>
        <a:latin typeface="Arial" panose="020B060402020202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écsiközgáz">
  <a:themeElements>
    <a:clrScheme name="Custom 20">
      <a:dk1>
        <a:srgbClr val="101827"/>
      </a:dk1>
      <a:lt1>
        <a:srgbClr val="FFFFFF"/>
      </a:lt1>
      <a:dk2>
        <a:srgbClr val="101827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</a:majorFont>
      <a:minorFont>
        <a:latin typeface="Arial" panose="020B060402020202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écsiközgáz">
  <a:themeElements>
    <a:clrScheme name="Custom 20">
      <a:dk1>
        <a:srgbClr val="101827"/>
      </a:dk1>
      <a:lt1>
        <a:srgbClr val="FFFFFF"/>
      </a:lt1>
      <a:dk2>
        <a:srgbClr val="101827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</a:majorFont>
      <a:minorFont>
        <a:latin typeface="Arial" panose="020B060402020202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</TotalTime>
  <Words>701</Words>
  <Application>Microsoft Office PowerPoint</Application>
  <PresentationFormat>Diavetítés a képernyőre (4:3 oldalarány)</PresentationFormat>
  <Paragraphs>128</Paragraphs>
  <Slides>17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3</vt:i4>
      </vt:variant>
      <vt:variant>
        <vt:lpstr>Diacímek</vt:lpstr>
      </vt:variant>
      <vt:variant>
        <vt:i4>17</vt:i4>
      </vt:variant>
    </vt:vector>
  </HeadingPairs>
  <TitlesOfParts>
    <vt:vector size="24" baseType="lpstr">
      <vt:lpstr>Arial</vt:lpstr>
      <vt:lpstr>Symbol</vt:lpstr>
      <vt:lpstr>Times New Roman</vt:lpstr>
      <vt:lpstr>Wingdings</vt:lpstr>
      <vt:lpstr>pécsiközgáz</vt:lpstr>
      <vt:lpstr>pécsiközgáz</vt:lpstr>
      <vt:lpstr>pécsiközgáz</vt:lpstr>
      <vt:lpstr>Szakmai gyakorlati tájékoztató</vt:lpstr>
      <vt:lpstr>Bemutatkozás</vt:lpstr>
      <vt:lpstr>A szakmai gyakorlat alapvető keretei</vt:lpstr>
      <vt:lpstr>Szabályzatok, információk, dokumentumok</vt:lpstr>
      <vt:lpstr>A gyakorlati félév beosztása</vt:lpstr>
      <vt:lpstr>A szakmai gyakorlat alatt és után</vt:lpstr>
      <vt:lpstr>Egy lehetőség</vt:lpstr>
      <vt:lpstr>PowerPoint-bemutató</vt:lpstr>
      <vt:lpstr>PowerPoint-bemutató</vt:lpstr>
      <vt:lpstr>PowerPoint-bemutató</vt:lpstr>
      <vt:lpstr>Kari szakmai gyakorlati helyek</vt:lpstr>
      <vt:lpstr>PowerPoint-bemutató</vt:lpstr>
      <vt:lpstr>PowerPoint-bemutató</vt:lpstr>
      <vt:lpstr>PowerPoint-bemutató</vt:lpstr>
      <vt:lpstr>KONZULTÁCIÓ A GYAKORLAT ALATT</vt:lpstr>
      <vt:lpstr>Dokumentumok</vt:lpstr>
      <vt:lpstr>Kérdések?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Albrecht Péter</dc:creator>
  <dc:description/>
  <cp:lastModifiedBy>Dr. Kovács Balázs</cp:lastModifiedBy>
  <cp:revision>94</cp:revision>
  <dcterms:created xsi:type="dcterms:W3CDTF">2022-03-03T08:53:51Z</dcterms:created>
  <dcterms:modified xsi:type="dcterms:W3CDTF">2023-10-19T16:24:16Z</dcterms:modified>
  <dc:language>hu-HU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0x0101009A2BCA731BAA334684FFBAFCF7BB933D</vt:lpwstr>
  </property>
  <property fmtid="{D5CDD505-2E9C-101B-9397-08002B2CF9AE}" pid="3" name="MediaServiceImageTags">
    <vt:lpwstr/>
  </property>
  <property fmtid="{D5CDD505-2E9C-101B-9397-08002B2CF9AE}" pid="4" name="PresentationFormat">
    <vt:lpwstr>Diavetítés a képernyőre (4:3 oldalarány)</vt:lpwstr>
  </property>
  <property fmtid="{D5CDD505-2E9C-101B-9397-08002B2CF9AE}" pid="5" name="Slides">
    <vt:i4>16</vt:i4>
  </property>
</Properties>
</file>