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60" r:id="rId5"/>
    <p:sldId id="262" r:id="rId6"/>
    <p:sldId id="268" r:id="rId7"/>
    <p:sldId id="269" r:id="rId8"/>
    <p:sldId id="270" r:id="rId9"/>
    <p:sldId id="271" r:id="rId10"/>
    <p:sldId id="272" r:id="rId11"/>
    <p:sldId id="280" r:id="rId12"/>
    <p:sldId id="273" r:id="rId13"/>
    <p:sldId id="275" r:id="rId14"/>
    <p:sldId id="276" r:id="rId15"/>
    <p:sldId id="277" r:id="rId16"/>
    <p:sldId id="278" r:id="rId17"/>
    <p:sldId id="27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862"/>
    <a:srgbClr val="1D62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EF14C-057F-43DB-AD8A-4C7E7E1B2C34}" type="doc">
      <dgm:prSet loTypeId="urn:microsoft.com/office/officeart/2005/8/layout/process5" loCatId="process" qsTypeId="urn:microsoft.com/office/officeart/2005/8/quickstyle/simple3" qsCatId="simple" csTypeId="urn:microsoft.com/office/officeart/2005/8/colors/colorful2" csCatId="colorful" phldr="1"/>
      <dgm:spPr/>
      <dgm:t>
        <a:bodyPr/>
        <a:lstStyle/>
        <a:p>
          <a:endParaRPr lang="hu-HU"/>
        </a:p>
      </dgm:t>
    </dgm:pt>
    <dgm:pt modelId="{C42BDA19-0E91-45F6-9729-A584E82C46BD}">
      <dgm:prSet phldrT="[Szöveg]"/>
      <dgm:spPr>
        <a:gradFill rotWithShape="0">
          <a:gsLst>
            <a:gs pos="0">
              <a:schemeClr val="accent2">
                <a:hueOff val="0"/>
                <a:satOff val="0"/>
                <a:lumOff val="0"/>
                <a:alphaOff val="0"/>
                <a:tint val="50000"/>
                <a:satMod val="300000"/>
              </a:schemeClr>
            </a:gs>
            <a:gs pos="0">
              <a:schemeClr val="accent2">
                <a:hueOff val="0"/>
                <a:satOff val="0"/>
                <a:lumOff val="0"/>
                <a:alphaOff val="0"/>
                <a:tint val="37000"/>
                <a:satMod val="300000"/>
              </a:schemeClr>
            </a:gs>
            <a:gs pos="100000">
              <a:schemeClr val="accent2">
                <a:hueOff val="0"/>
                <a:satOff val="0"/>
                <a:lumOff val="0"/>
                <a:alphaOff val="0"/>
                <a:tint val="15000"/>
                <a:satMod val="350000"/>
              </a:schemeClr>
            </a:gs>
          </a:gsLst>
        </a:gradFill>
      </dgm:spPr>
      <dgm:t>
        <a:bodyPr/>
        <a:lstStyle/>
        <a:p>
          <a:r>
            <a:rPr lang="hu-HU" b="1" dirty="0" err="1" smtClean="0"/>
            <a:t>Check</a:t>
          </a:r>
          <a:r>
            <a:rPr lang="hu-HU" b="1" dirty="0" smtClean="0"/>
            <a:t>-in to </a:t>
          </a:r>
          <a:r>
            <a:rPr lang="hu-HU" b="1" dirty="0" err="1" smtClean="0"/>
            <a:t>dormitory</a:t>
          </a:r>
          <a:r>
            <a:rPr lang="hu-HU" b="1" dirty="0" smtClean="0"/>
            <a:t> </a:t>
          </a:r>
          <a:r>
            <a:rPr lang="hu-HU" b="1" dirty="0" err="1" smtClean="0"/>
            <a:t>or</a:t>
          </a:r>
          <a:r>
            <a:rPr lang="hu-HU" b="1" dirty="0" smtClean="0"/>
            <a:t> </a:t>
          </a:r>
          <a:r>
            <a:rPr lang="hu-HU" b="1" dirty="0" err="1" smtClean="0"/>
            <a:t>occupy</a:t>
          </a:r>
          <a:r>
            <a:rPr lang="hu-HU" b="1" dirty="0" smtClean="0"/>
            <a:t> </a:t>
          </a:r>
          <a:r>
            <a:rPr lang="hu-HU" b="1" dirty="0" err="1" smtClean="0"/>
            <a:t>your</a:t>
          </a:r>
          <a:r>
            <a:rPr lang="hu-HU" b="1" dirty="0" smtClean="0"/>
            <a:t> </a:t>
          </a:r>
          <a:r>
            <a:rPr lang="hu-HU" b="1" dirty="0" err="1" smtClean="0"/>
            <a:t>rented</a:t>
          </a:r>
          <a:r>
            <a:rPr lang="hu-HU" b="1" dirty="0" smtClean="0"/>
            <a:t> </a:t>
          </a:r>
          <a:r>
            <a:rPr lang="hu-HU" b="1" dirty="0" err="1" smtClean="0"/>
            <a:t>flat</a:t>
          </a:r>
          <a:endParaRPr lang="hu-HU" b="1" dirty="0"/>
        </a:p>
      </dgm:t>
    </dgm:pt>
    <dgm:pt modelId="{80237C16-D104-4BAC-94A9-6D565651DBED}" type="parTrans" cxnId="{AFE75772-E2AF-45A0-9653-E6A441929919}">
      <dgm:prSet/>
      <dgm:spPr/>
      <dgm:t>
        <a:bodyPr/>
        <a:lstStyle/>
        <a:p>
          <a:endParaRPr lang="hu-HU"/>
        </a:p>
      </dgm:t>
    </dgm:pt>
    <dgm:pt modelId="{057D9D27-91EC-465E-8710-89A4F0393C8F}" type="sibTrans" cxnId="{AFE75772-E2AF-45A0-9653-E6A441929919}">
      <dgm:prSet/>
      <dgm:spPr>
        <a:gradFill rotWithShape="0">
          <a:gsLst>
            <a:gs pos="0">
              <a:schemeClr val="accent2">
                <a:hueOff val="0"/>
                <a:satOff val="0"/>
                <a:lumOff val="0"/>
                <a:alphaOff val="0"/>
                <a:tint val="50000"/>
                <a:satMod val="300000"/>
              </a:schemeClr>
            </a:gs>
            <a:gs pos="100000">
              <a:schemeClr val="accent2">
                <a:hueOff val="0"/>
                <a:satOff val="0"/>
                <a:lumOff val="0"/>
                <a:alphaOff val="0"/>
                <a:tint val="37000"/>
                <a:satMod val="300000"/>
              </a:schemeClr>
            </a:gs>
            <a:gs pos="100000">
              <a:schemeClr val="accent2">
                <a:hueOff val="0"/>
                <a:satOff val="0"/>
                <a:lumOff val="0"/>
                <a:alphaOff val="0"/>
                <a:tint val="15000"/>
                <a:satMod val="350000"/>
              </a:schemeClr>
            </a:gs>
          </a:gsLst>
        </a:gradFill>
        <a:ln>
          <a:solidFill>
            <a:schemeClr val="tx1"/>
          </a:solidFill>
        </a:ln>
      </dgm:spPr>
      <dgm:t>
        <a:bodyPr/>
        <a:lstStyle/>
        <a:p>
          <a:endParaRPr lang="hu-HU"/>
        </a:p>
      </dgm:t>
    </dgm:pt>
    <dgm:pt modelId="{A11934A1-C11D-4938-86FC-C04CAE9B39EC}">
      <dgm:prSet phldrT="[Szöveg]"/>
      <dgm:spPr>
        <a:gradFill rotWithShape="0">
          <a:gsLst>
            <a:gs pos="0">
              <a:schemeClr val="accent2">
                <a:hueOff val="585190"/>
                <a:satOff val="-730"/>
                <a:lumOff val="172"/>
                <a:alphaOff val="0"/>
                <a:tint val="50000"/>
                <a:satMod val="300000"/>
              </a:schemeClr>
            </a:gs>
            <a:gs pos="14000">
              <a:schemeClr val="accent2">
                <a:hueOff val="585190"/>
                <a:satOff val="-730"/>
                <a:lumOff val="172"/>
                <a:alphaOff val="0"/>
                <a:tint val="37000"/>
                <a:satMod val="300000"/>
              </a:schemeClr>
            </a:gs>
            <a:gs pos="100000">
              <a:schemeClr val="accent2">
                <a:hueOff val="585190"/>
                <a:satOff val="-730"/>
                <a:lumOff val="172"/>
                <a:alphaOff val="0"/>
                <a:tint val="15000"/>
                <a:satMod val="350000"/>
              </a:schemeClr>
            </a:gs>
          </a:gsLst>
        </a:gradFill>
      </dgm:spPr>
      <dgm:t>
        <a:bodyPr/>
        <a:lstStyle/>
        <a:p>
          <a:r>
            <a:rPr lang="hu-HU" b="1" dirty="0" err="1" smtClean="0"/>
            <a:t>Activate</a:t>
          </a:r>
          <a:r>
            <a:rPr lang="hu-HU" b="1" dirty="0" smtClean="0"/>
            <a:t> </a:t>
          </a:r>
          <a:r>
            <a:rPr lang="hu-HU" b="1" dirty="0" err="1" smtClean="0"/>
            <a:t>your</a:t>
          </a:r>
          <a:r>
            <a:rPr lang="hu-HU" b="1" dirty="0" smtClean="0"/>
            <a:t> </a:t>
          </a:r>
          <a:r>
            <a:rPr lang="hu-HU" b="1" dirty="0" err="1" smtClean="0"/>
            <a:t>semester</a:t>
          </a:r>
          <a:r>
            <a:rPr lang="hu-HU" b="1" dirty="0" smtClean="0"/>
            <a:t> </a:t>
          </a:r>
        </a:p>
        <a:p>
          <a:r>
            <a:rPr lang="hu-HU" b="1" dirty="0" err="1" smtClean="0"/>
            <a:t>at</a:t>
          </a:r>
          <a:r>
            <a:rPr lang="hu-HU" b="1" dirty="0" smtClean="0"/>
            <a:t> </a:t>
          </a:r>
          <a:r>
            <a:rPr lang="hu-HU" b="1" dirty="0" err="1" smtClean="0"/>
            <a:t>Registrar’s</a:t>
          </a:r>
          <a:r>
            <a:rPr lang="hu-HU" b="1" dirty="0" smtClean="0"/>
            <a:t> Office</a:t>
          </a:r>
          <a:endParaRPr lang="hu-HU" b="1" dirty="0"/>
        </a:p>
      </dgm:t>
    </dgm:pt>
    <dgm:pt modelId="{452B91E6-3C2F-4328-B267-2AAC3E767DC9}" type="parTrans" cxnId="{E6EB74B3-1FF6-48AA-8CDF-72A16FF1C1AB}">
      <dgm:prSet/>
      <dgm:spPr/>
      <dgm:t>
        <a:bodyPr/>
        <a:lstStyle/>
        <a:p>
          <a:endParaRPr lang="hu-HU"/>
        </a:p>
      </dgm:t>
    </dgm:pt>
    <dgm:pt modelId="{3AEF7B7A-B6BA-4CCB-A362-9258A1D2DAEB}" type="sibTrans" cxnId="{E6EB74B3-1FF6-48AA-8CDF-72A16FF1C1AB}">
      <dgm:prSet/>
      <dgm:spPr>
        <a:gradFill rotWithShape="0">
          <a:gsLst>
            <a:gs pos="0">
              <a:schemeClr val="accent2">
                <a:hueOff val="668788"/>
                <a:satOff val="-834"/>
                <a:lumOff val="196"/>
                <a:alphaOff val="0"/>
                <a:tint val="50000"/>
                <a:satMod val="300000"/>
              </a:schemeClr>
            </a:gs>
            <a:gs pos="87000">
              <a:schemeClr val="accent2">
                <a:hueOff val="668788"/>
                <a:satOff val="-834"/>
                <a:lumOff val="196"/>
                <a:alphaOff val="0"/>
                <a:tint val="37000"/>
                <a:satMod val="300000"/>
              </a:schemeClr>
            </a:gs>
            <a:gs pos="100000">
              <a:schemeClr val="accent2">
                <a:hueOff val="668788"/>
                <a:satOff val="-834"/>
                <a:lumOff val="196"/>
                <a:alphaOff val="0"/>
                <a:tint val="15000"/>
                <a:satMod val="350000"/>
              </a:schemeClr>
            </a:gs>
          </a:gsLst>
        </a:gradFill>
        <a:ln>
          <a:solidFill>
            <a:schemeClr val="tx1"/>
          </a:solidFill>
        </a:ln>
      </dgm:spPr>
      <dgm:t>
        <a:bodyPr/>
        <a:lstStyle/>
        <a:p>
          <a:endParaRPr lang="hu-HU"/>
        </a:p>
      </dgm:t>
    </dgm:pt>
    <dgm:pt modelId="{B82FA6ED-BF47-4EEE-80AB-7FA39F92DD67}">
      <dgm:prSet phldrT="[Szöveg]"/>
      <dgm:spPr>
        <a:gradFill rotWithShape="0">
          <a:gsLst>
            <a:gs pos="0">
              <a:schemeClr val="accent2">
                <a:hueOff val="1170380"/>
                <a:satOff val="-1460"/>
                <a:lumOff val="343"/>
                <a:alphaOff val="0"/>
                <a:tint val="50000"/>
                <a:satMod val="300000"/>
              </a:schemeClr>
            </a:gs>
            <a:gs pos="22000">
              <a:schemeClr val="accent2">
                <a:hueOff val="1170380"/>
                <a:satOff val="-1460"/>
                <a:lumOff val="343"/>
                <a:alphaOff val="0"/>
                <a:tint val="37000"/>
                <a:satMod val="300000"/>
              </a:schemeClr>
            </a:gs>
            <a:gs pos="100000">
              <a:schemeClr val="accent2">
                <a:hueOff val="1170380"/>
                <a:satOff val="-1460"/>
                <a:lumOff val="343"/>
                <a:alphaOff val="0"/>
                <a:tint val="15000"/>
                <a:satMod val="350000"/>
              </a:schemeClr>
            </a:gs>
          </a:gsLst>
        </a:gradFill>
      </dgm:spPr>
      <dgm:t>
        <a:bodyPr/>
        <a:lstStyle/>
        <a:p>
          <a:r>
            <a:rPr lang="hu-HU" b="1" dirty="0" err="1" smtClean="0"/>
            <a:t>Apply</a:t>
          </a:r>
          <a:r>
            <a:rPr lang="hu-HU" b="1" dirty="0" smtClean="0"/>
            <a:t> </a:t>
          </a:r>
          <a:r>
            <a:rPr lang="hu-HU" b="1" dirty="0" err="1" smtClean="0"/>
            <a:t>for</a:t>
          </a:r>
          <a:r>
            <a:rPr lang="hu-HU" b="1" dirty="0" smtClean="0"/>
            <a:t> </a:t>
          </a:r>
          <a:r>
            <a:rPr lang="hu-HU" b="1" dirty="0" err="1" smtClean="0"/>
            <a:t>resident’s</a:t>
          </a:r>
          <a:r>
            <a:rPr lang="hu-HU" b="1" dirty="0" smtClean="0"/>
            <a:t> permit </a:t>
          </a:r>
        </a:p>
        <a:p>
          <a:r>
            <a:rPr lang="hu-HU" b="1" dirty="0" err="1" smtClean="0"/>
            <a:t>at</a:t>
          </a:r>
          <a:r>
            <a:rPr lang="hu-HU" b="1" dirty="0" smtClean="0"/>
            <a:t> </a:t>
          </a:r>
          <a:r>
            <a:rPr lang="hu-HU" b="1" dirty="0" err="1" smtClean="0"/>
            <a:t>Immigration</a:t>
          </a:r>
          <a:r>
            <a:rPr lang="hu-HU" b="1" dirty="0" smtClean="0"/>
            <a:t> Office</a:t>
          </a:r>
          <a:endParaRPr lang="hu-HU" b="1" dirty="0"/>
        </a:p>
      </dgm:t>
    </dgm:pt>
    <dgm:pt modelId="{E0DC6BA5-2B1A-4883-92FC-0B4C8E83A004}" type="parTrans" cxnId="{C79BB6DE-C4BA-4FB0-853D-A23631A5C1A5}">
      <dgm:prSet/>
      <dgm:spPr/>
      <dgm:t>
        <a:bodyPr/>
        <a:lstStyle/>
        <a:p>
          <a:endParaRPr lang="hu-HU"/>
        </a:p>
      </dgm:t>
    </dgm:pt>
    <dgm:pt modelId="{9C640772-7922-4859-8284-B28A675BAA16}" type="sibTrans" cxnId="{C79BB6DE-C4BA-4FB0-853D-A23631A5C1A5}">
      <dgm:prSet/>
      <dgm:spPr>
        <a:gradFill rotWithShape="0">
          <a:gsLst>
            <a:gs pos="0">
              <a:schemeClr val="accent2">
                <a:hueOff val="1337577"/>
                <a:satOff val="-1668"/>
                <a:lumOff val="392"/>
                <a:alphaOff val="0"/>
                <a:tint val="50000"/>
                <a:satMod val="300000"/>
              </a:schemeClr>
            </a:gs>
            <a:gs pos="100000">
              <a:schemeClr val="accent2">
                <a:hueOff val="1337577"/>
                <a:satOff val="-1668"/>
                <a:lumOff val="392"/>
                <a:alphaOff val="0"/>
                <a:tint val="37000"/>
                <a:satMod val="300000"/>
              </a:schemeClr>
            </a:gs>
            <a:gs pos="100000">
              <a:schemeClr val="accent2">
                <a:hueOff val="1337577"/>
                <a:satOff val="-1668"/>
                <a:lumOff val="392"/>
                <a:alphaOff val="0"/>
                <a:tint val="15000"/>
                <a:satMod val="350000"/>
              </a:schemeClr>
            </a:gs>
          </a:gsLst>
        </a:gradFill>
        <a:ln>
          <a:solidFill>
            <a:schemeClr val="tx1"/>
          </a:solidFill>
        </a:ln>
      </dgm:spPr>
      <dgm:t>
        <a:bodyPr/>
        <a:lstStyle/>
        <a:p>
          <a:endParaRPr lang="hu-HU"/>
        </a:p>
      </dgm:t>
    </dgm:pt>
    <dgm:pt modelId="{8DD90550-4FD3-4BE0-913A-D181135D22AE}">
      <dgm:prSet phldrT="[Szöveg]"/>
      <dgm:spPr>
        <a:gradFill rotWithShape="0">
          <a:gsLst>
            <a:gs pos="0">
              <a:schemeClr val="accent2">
                <a:hueOff val="2340759"/>
                <a:satOff val="-2919"/>
                <a:lumOff val="686"/>
                <a:alphaOff val="0"/>
                <a:tint val="50000"/>
                <a:satMod val="300000"/>
              </a:schemeClr>
            </a:gs>
            <a:gs pos="19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gradFill>
      </dgm:spPr>
      <dgm:t>
        <a:bodyPr/>
        <a:lstStyle/>
        <a:p>
          <a:r>
            <a:rPr lang="hu-HU" b="1" dirty="0" err="1" smtClean="0"/>
            <a:t>Apply</a:t>
          </a:r>
          <a:r>
            <a:rPr lang="hu-HU" b="1" dirty="0" smtClean="0"/>
            <a:t> </a:t>
          </a:r>
          <a:r>
            <a:rPr lang="hu-HU" b="1" dirty="0" err="1" smtClean="0"/>
            <a:t>for</a:t>
          </a:r>
          <a:r>
            <a:rPr lang="hu-HU" b="1" dirty="0" smtClean="0"/>
            <a:t> </a:t>
          </a:r>
          <a:r>
            <a:rPr lang="hu-HU" b="1" dirty="0" err="1" smtClean="0"/>
            <a:t>student</a:t>
          </a:r>
          <a:r>
            <a:rPr lang="hu-HU" b="1" dirty="0" smtClean="0"/>
            <a:t> </a:t>
          </a:r>
          <a:r>
            <a:rPr lang="hu-HU" b="1" dirty="0" err="1" smtClean="0"/>
            <a:t>card</a:t>
          </a:r>
          <a:r>
            <a:rPr lang="hu-HU" b="1" dirty="0" smtClean="0"/>
            <a:t> </a:t>
          </a:r>
        </a:p>
        <a:p>
          <a:r>
            <a:rPr lang="hu-HU" b="1" dirty="0" err="1" smtClean="0"/>
            <a:t>at</a:t>
          </a:r>
          <a:r>
            <a:rPr lang="hu-HU" b="1" dirty="0" smtClean="0"/>
            <a:t> </a:t>
          </a:r>
          <a:r>
            <a:rPr lang="hu-HU" b="1" dirty="0" err="1" smtClean="0"/>
            <a:t>Government</a:t>
          </a:r>
          <a:r>
            <a:rPr lang="hu-HU" b="1" dirty="0" smtClean="0"/>
            <a:t> Office</a:t>
          </a:r>
          <a:endParaRPr lang="hu-HU" b="1" dirty="0"/>
        </a:p>
      </dgm:t>
    </dgm:pt>
    <dgm:pt modelId="{3C0CE12B-E026-4E66-83FC-E35E5EA604CD}" type="parTrans" cxnId="{8A5AA364-7EE5-47CD-8271-319C5CED1F2E}">
      <dgm:prSet/>
      <dgm:spPr/>
      <dgm:t>
        <a:bodyPr/>
        <a:lstStyle/>
        <a:p>
          <a:endParaRPr lang="hu-HU"/>
        </a:p>
      </dgm:t>
    </dgm:pt>
    <dgm:pt modelId="{FFDFAA90-D809-4339-908A-CB50F765DF55}" type="sibTrans" cxnId="{8A5AA364-7EE5-47CD-8271-319C5CED1F2E}">
      <dgm:prSet/>
      <dgm:spPr>
        <a:gradFill rotWithShape="0">
          <a:gsLst>
            <a:gs pos="0">
              <a:schemeClr val="accent2">
                <a:hueOff val="2675154"/>
                <a:satOff val="-3337"/>
                <a:lumOff val="785"/>
                <a:alphaOff val="0"/>
                <a:tint val="50000"/>
                <a:satMod val="300000"/>
              </a:schemeClr>
            </a:gs>
            <a:gs pos="100000">
              <a:schemeClr val="accent2">
                <a:hueOff val="2675154"/>
                <a:satOff val="-3337"/>
                <a:lumOff val="785"/>
                <a:alphaOff val="0"/>
                <a:tint val="37000"/>
                <a:satMod val="300000"/>
              </a:schemeClr>
            </a:gs>
            <a:gs pos="100000">
              <a:schemeClr val="accent2">
                <a:hueOff val="2675154"/>
                <a:satOff val="-3337"/>
                <a:lumOff val="785"/>
                <a:alphaOff val="0"/>
                <a:tint val="15000"/>
                <a:satMod val="350000"/>
              </a:schemeClr>
            </a:gs>
          </a:gsLst>
        </a:gradFill>
        <a:ln>
          <a:solidFill>
            <a:schemeClr val="tx1"/>
          </a:solidFill>
        </a:ln>
      </dgm:spPr>
      <dgm:t>
        <a:bodyPr/>
        <a:lstStyle/>
        <a:p>
          <a:endParaRPr lang="hu-HU"/>
        </a:p>
      </dgm:t>
    </dgm:pt>
    <dgm:pt modelId="{6E03B001-7497-4040-96D5-3995DC7722AC}">
      <dgm:prSet phldrT="[Szöveg]"/>
      <dgm:spPr>
        <a:gradFill rotWithShape="0">
          <a:gsLst>
            <a:gs pos="0">
              <a:schemeClr val="accent2">
                <a:hueOff val="2925949"/>
                <a:satOff val="-3649"/>
                <a:lumOff val="858"/>
                <a:alphaOff val="0"/>
                <a:tint val="50000"/>
                <a:satMod val="300000"/>
              </a:schemeClr>
            </a:gs>
            <a:gs pos="21000">
              <a:schemeClr val="accent2">
                <a:hueOff val="2925949"/>
                <a:satOff val="-3649"/>
                <a:lumOff val="858"/>
                <a:alphaOff val="0"/>
                <a:tint val="37000"/>
                <a:satMod val="300000"/>
              </a:schemeClr>
            </a:gs>
            <a:gs pos="100000">
              <a:schemeClr val="accent2">
                <a:hueOff val="2925949"/>
                <a:satOff val="-3649"/>
                <a:lumOff val="858"/>
                <a:alphaOff val="0"/>
                <a:tint val="15000"/>
                <a:satMod val="350000"/>
              </a:schemeClr>
            </a:gs>
          </a:gsLst>
        </a:gradFill>
      </dgm:spPr>
      <dgm:t>
        <a:bodyPr/>
        <a:lstStyle/>
        <a:p>
          <a:r>
            <a:rPr lang="hu-HU" b="1" dirty="0" smtClean="0"/>
            <a:t>Open </a:t>
          </a:r>
          <a:r>
            <a:rPr lang="hu-HU" b="1" dirty="0" err="1" smtClean="0"/>
            <a:t>your</a:t>
          </a:r>
          <a:r>
            <a:rPr lang="hu-HU" b="1" dirty="0" smtClean="0"/>
            <a:t> bank account </a:t>
          </a:r>
        </a:p>
        <a:p>
          <a:r>
            <a:rPr lang="hu-HU" b="1" dirty="0" err="1" smtClean="0"/>
            <a:t>at</a:t>
          </a:r>
          <a:r>
            <a:rPr lang="hu-HU" b="1" dirty="0" smtClean="0"/>
            <a:t> OTP,</a:t>
          </a:r>
        </a:p>
        <a:p>
          <a:r>
            <a:rPr lang="hu-HU" b="1" dirty="0" smtClean="0"/>
            <a:t>add </a:t>
          </a:r>
          <a:r>
            <a:rPr lang="hu-HU" b="1" dirty="0" err="1" smtClean="0"/>
            <a:t>your</a:t>
          </a:r>
          <a:r>
            <a:rPr lang="hu-HU" b="1" dirty="0" smtClean="0"/>
            <a:t> account no. </a:t>
          </a:r>
          <a:br>
            <a:rPr lang="hu-HU" b="1" dirty="0" smtClean="0"/>
          </a:br>
          <a:r>
            <a:rPr lang="hu-HU" b="1" dirty="0" smtClean="0"/>
            <a:t>to </a:t>
          </a:r>
          <a:r>
            <a:rPr lang="hu-HU" b="1" dirty="0" err="1" smtClean="0"/>
            <a:t>Neptun</a:t>
          </a:r>
          <a:endParaRPr lang="hu-HU" b="1" dirty="0"/>
        </a:p>
      </dgm:t>
    </dgm:pt>
    <dgm:pt modelId="{B6537638-E92C-439D-B918-E28CD5C01ED1}" type="parTrans" cxnId="{4C479BEF-CC80-4409-B52D-0A6992217531}">
      <dgm:prSet/>
      <dgm:spPr/>
      <dgm:t>
        <a:bodyPr/>
        <a:lstStyle/>
        <a:p>
          <a:endParaRPr lang="hu-HU"/>
        </a:p>
      </dgm:t>
    </dgm:pt>
    <dgm:pt modelId="{42D177B8-CA1B-4255-BC0E-539FAD625E9D}" type="sibTrans" cxnId="{4C479BEF-CC80-4409-B52D-0A6992217531}">
      <dgm:prSet/>
      <dgm:spPr>
        <a:gradFill rotWithShape="0">
          <a:gsLst>
            <a:gs pos="0">
              <a:schemeClr val="accent2">
                <a:hueOff val="3343942"/>
                <a:satOff val="-4171"/>
                <a:lumOff val="981"/>
                <a:alphaOff val="0"/>
                <a:tint val="50000"/>
                <a:satMod val="300000"/>
              </a:schemeClr>
            </a:gs>
            <a:gs pos="96000">
              <a:schemeClr val="accent2">
                <a:hueOff val="3343942"/>
                <a:satOff val="-4171"/>
                <a:lumOff val="981"/>
                <a:alphaOff val="0"/>
                <a:tint val="37000"/>
                <a:satMod val="300000"/>
              </a:schemeClr>
            </a:gs>
            <a:gs pos="100000">
              <a:schemeClr val="accent2">
                <a:hueOff val="3343942"/>
                <a:satOff val="-4171"/>
                <a:lumOff val="981"/>
                <a:alphaOff val="0"/>
                <a:tint val="15000"/>
                <a:satMod val="350000"/>
              </a:schemeClr>
            </a:gs>
          </a:gsLst>
        </a:gradFill>
        <a:ln>
          <a:solidFill>
            <a:schemeClr val="tx1"/>
          </a:solidFill>
        </a:ln>
      </dgm:spPr>
      <dgm:t>
        <a:bodyPr/>
        <a:lstStyle/>
        <a:p>
          <a:endParaRPr lang="hu-HU"/>
        </a:p>
      </dgm:t>
    </dgm:pt>
    <dgm:pt modelId="{270C7564-E20D-465C-9A92-D5D31E064A38}">
      <dgm:prSet phldrT="[Szöveg]"/>
      <dgm:spPr>
        <a:gradFill rotWithShape="0">
          <a:gsLst>
            <a:gs pos="0">
              <a:schemeClr val="accent2">
                <a:hueOff val="3511139"/>
                <a:satOff val="-4379"/>
                <a:lumOff val="1030"/>
                <a:alphaOff val="0"/>
                <a:tint val="50000"/>
                <a:satMod val="300000"/>
              </a:schemeClr>
            </a:gs>
            <a:gs pos="72000">
              <a:schemeClr val="accent2">
                <a:hueOff val="3511139"/>
                <a:satOff val="-4379"/>
                <a:lumOff val="1030"/>
                <a:alphaOff val="0"/>
                <a:tint val="37000"/>
                <a:satMod val="300000"/>
              </a:schemeClr>
            </a:gs>
            <a:gs pos="100000">
              <a:schemeClr val="accent2">
                <a:hueOff val="3511139"/>
                <a:satOff val="-4379"/>
                <a:lumOff val="1030"/>
                <a:alphaOff val="0"/>
                <a:tint val="15000"/>
                <a:satMod val="350000"/>
              </a:schemeClr>
            </a:gs>
          </a:gsLst>
        </a:gradFill>
      </dgm:spPr>
      <dgm:t>
        <a:bodyPr/>
        <a:lstStyle/>
        <a:p>
          <a:r>
            <a:rPr lang="hu-HU" b="1" dirty="0" err="1" smtClean="0"/>
            <a:t>Sign</a:t>
          </a:r>
          <a:r>
            <a:rPr lang="hu-HU" b="1" dirty="0" smtClean="0"/>
            <a:t> </a:t>
          </a:r>
          <a:r>
            <a:rPr lang="hu-HU" b="1" dirty="0" err="1" smtClean="0"/>
            <a:t>your</a:t>
          </a:r>
          <a:r>
            <a:rPr lang="hu-HU" b="1" dirty="0" smtClean="0"/>
            <a:t> SH </a:t>
          </a:r>
          <a:r>
            <a:rPr lang="hu-HU" b="1" dirty="0" err="1" smtClean="0"/>
            <a:t>student</a:t>
          </a:r>
          <a:r>
            <a:rPr lang="hu-HU" b="1" dirty="0" smtClean="0"/>
            <a:t> </a:t>
          </a:r>
          <a:r>
            <a:rPr lang="hu-HU" b="1" dirty="0" err="1" smtClean="0"/>
            <a:t>contract</a:t>
          </a:r>
          <a:r>
            <a:rPr lang="hu-HU" b="1" dirty="0" smtClean="0"/>
            <a:t> </a:t>
          </a:r>
          <a:br>
            <a:rPr lang="hu-HU" b="1" dirty="0" smtClean="0"/>
          </a:br>
          <a:r>
            <a:rPr lang="hu-HU" b="1" dirty="0" err="1" smtClean="0"/>
            <a:t>at</a:t>
          </a:r>
          <a:r>
            <a:rPr lang="hu-HU" b="1" dirty="0" smtClean="0"/>
            <a:t> SH Office of UP</a:t>
          </a:r>
          <a:endParaRPr lang="hu-HU" b="1" dirty="0"/>
        </a:p>
      </dgm:t>
    </dgm:pt>
    <dgm:pt modelId="{65FC7797-353D-459E-B132-3AAEC12FA4BE}" type="parTrans" cxnId="{2B650ED5-BFA0-4DE6-B9F9-3385E0D63564}">
      <dgm:prSet/>
      <dgm:spPr/>
      <dgm:t>
        <a:bodyPr/>
        <a:lstStyle/>
        <a:p>
          <a:endParaRPr lang="hu-HU"/>
        </a:p>
      </dgm:t>
    </dgm:pt>
    <dgm:pt modelId="{86C12CF2-BB3F-4714-B009-61BB2E597505}" type="sibTrans" cxnId="{2B650ED5-BFA0-4DE6-B9F9-3385E0D63564}">
      <dgm:prSet/>
      <dgm:spPr>
        <a:gradFill rotWithShape="0">
          <a:gsLst>
            <a:gs pos="0">
              <a:schemeClr val="accent2">
                <a:hueOff val="4012731"/>
                <a:satOff val="-5005"/>
                <a:lumOff val="1177"/>
                <a:alphaOff val="0"/>
                <a:tint val="50000"/>
                <a:satMod val="300000"/>
              </a:schemeClr>
            </a:gs>
            <a:gs pos="100000">
              <a:schemeClr val="accent2">
                <a:hueOff val="4012731"/>
                <a:satOff val="-5005"/>
                <a:lumOff val="1177"/>
                <a:alphaOff val="0"/>
                <a:tint val="37000"/>
                <a:satMod val="300000"/>
              </a:schemeClr>
            </a:gs>
            <a:gs pos="100000">
              <a:schemeClr val="accent2">
                <a:hueOff val="4012731"/>
                <a:satOff val="-5005"/>
                <a:lumOff val="1177"/>
                <a:alphaOff val="0"/>
                <a:tint val="15000"/>
                <a:satMod val="350000"/>
              </a:schemeClr>
            </a:gs>
          </a:gsLst>
        </a:gradFill>
        <a:ln>
          <a:solidFill>
            <a:schemeClr val="tx1"/>
          </a:solidFill>
        </a:ln>
      </dgm:spPr>
      <dgm:t>
        <a:bodyPr/>
        <a:lstStyle/>
        <a:p>
          <a:endParaRPr lang="hu-HU"/>
        </a:p>
      </dgm:t>
    </dgm:pt>
    <dgm:pt modelId="{22FE81CF-42F9-4733-8CBD-C50201FDE842}">
      <dgm:prSet phldrT="[Szöveg]"/>
      <dgm:spPr>
        <a:gradFill rotWithShape="0">
          <a:gsLst>
            <a:gs pos="0">
              <a:schemeClr val="accent2">
                <a:hueOff val="4096329"/>
                <a:satOff val="-5109"/>
                <a:lumOff val="1201"/>
                <a:alphaOff val="0"/>
                <a:tint val="50000"/>
                <a:satMod val="300000"/>
              </a:schemeClr>
            </a:gs>
            <a:gs pos="64000">
              <a:schemeClr val="accent2">
                <a:hueOff val="4096329"/>
                <a:satOff val="-5109"/>
                <a:lumOff val="1201"/>
                <a:alphaOff val="0"/>
                <a:tint val="37000"/>
                <a:satMod val="300000"/>
              </a:schemeClr>
            </a:gs>
            <a:gs pos="100000">
              <a:schemeClr val="accent2">
                <a:hueOff val="4096329"/>
                <a:satOff val="-5109"/>
                <a:lumOff val="1201"/>
                <a:alphaOff val="0"/>
                <a:tint val="15000"/>
                <a:satMod val="350000"/>
              </a:schemeClr>
            </a:gs>
          </a:gsLst>
        </a:gradFill>
      </dgm:spPr>
      <dgm:t>
        <a:bodyPr/>
        <a:lstStyle/>
        <a:p>
          <a:r>
            <a:rPr lang="hu-HU" b="1" dirty="0" smtClean="0"/>
            <a:t>Pick </a:t>
          </a:r>
          <a:r>
            <a:rPr lang="hu-HU" b="1" dirty="0" err="1" smtClean="0"/>
            <a:t>up</a:t>
          </a:r>
          <a:r>
            <a:rPr lang="hu-HU" b="1" dirty="0" smtClean="0"/>
            <a:t> </a:t>
          </a:r>
          <a:r>
            <a:rPr lang="hu-HU" b="1" dirty="0" err="1" smtClean="0"/>
            <a:t>student</a:t>
          </a:r>
          <a:r>
            <a:rPr lang="hu-HU" b="1" dirty="0" smtClean="0"/>
            <a:t> </a:t>
          </a:r>
          <a:r>
            <a:rPr lang="hu-HU" b="1" dirty="0" err="1" smtClean="0"/>
            <a:t>card</a:t>
          </a:r>
          <a:r>
            <a:rPr lang="hu-HU" b="1" dirty="0" smtClean="0"/>
            <a:t> and </a:t>
          </a:r>
          <a:r>
            <a:rPr lang="hu-HU" b="1" dirty="0" err="1" smtClean="0"/>
            <a:t>health</a:t>
          </a:r>
          <a:r>
            <a:rPr lang="hu-HU" b="1" dirty="0" smtClean="0"/>
            <a:t> </a:t>
          </a:r>
          <a:r>
            <a:rPr lang="hu-HU" b="1" dirty="0" err="1" smtClean="0"/>
            <a:t>insurance</a:t>
          </a:r>
          <a:r>
            <a:rPr lang="hu-HU" b="1" dirty="0" smtClean="0"/>
            <a:t> </a:t>
          </a:r>
          <a:r>
            <a:rPr lang="hu-HU" b="1" dirty="0" err="1" smtClean="0"/>
            <a:t>card</a:t>
          </a:r>
          <a:r>
            <a:rPr lang="hu-HU" b="1" dirty="0" smtClean="0"/>
            <a:t> </a:t>
          </a:r>
          <a:r>
            <a:rPr lang="hu-HU" b="1" u="sng" dirty="0" err="1" smtClean="0"/>
            <a:t>upon</a:t>
          </a:r>
          <a:r>
            <a:rPr lang="hu-HU" b="1" u="sng" dirty="0" smtClean="0"/>
            <a:t> </a:t>
          </a:r>
          <a:r>
            <a:rPr lang="hu-HU" b="1" u="sng" dirty="0" err="1" smtClean="0"/>
            <a:t>call</a:t>
          </a:r>
          <a:endParaRPr lang="hu-HU" b="1" u="sng" dirty="0" smtClean="0"/>
        </a:p>
        <a:p>
          <a:r>
            <a:rPr lang="hu-HU" b="1" dirty="0" err="1" smtClean="0"/>
            <a:t>at</a:t>
          </a:r>
          <a:r>
            <a:rPr lang="hu-HU" b="1" dirty="0" smtClean="0"/>
            <a:t> </a:t>
          </a:r>
          <a:r>
            <a:rPr lang="hu-HU" b="1" dirty="0" err="1" smtClean="0"/>
            <a:t>Central</a:t>
          </a:r>
          <a:r>
            <a:rPr lang="hu-HU" b="1" dirty="0" smtClean="0"/>
            <a:t> </a:t>
          </a:r>
          <a:r>
            <a:rPr lang="hu-HU" b="1" dirty="0" err="1" smtClean="0"/>
            <a:t>Registrar’s</a:t>
          </a:r>
          <a:r>
            <a:rPr lang="hu-HU" b="1" dirty="0" smtClean="0"/>
            <a:t> Office</a:t>
          </a:r>
          <a:endParaRPr lang="hu-HU" b="1" dirty="0"/>
        </a:p>
      </dgm:t>
    </dgm:pt>
    <dgm:pt modelId="{9404422C-CE6C-4D02-9D47-B314DD3C30F6}" type="parTrans" cxnId="{0E0D1720-8F1C-4735-9B2E-29C700C1F9DC}">
      <dgm:prSet/>
      <dgm:spPr/>
      <dgm:t>
        <a:bodyPr/>
        <a:lstStyle/>
        <a:p>
          <a:endParaRPr lang="hu-HU"/>
        </a:p>
      </dgm:t>
    </dgm:pt>
    <dgm:pt modelId="{88AEB090-AD66-42F7-8C03-B6DB1CAF5FE7}" type="sibTrans" cxnId="{0E0D1720-8F1C-4735-9B2E-29C700C1F9DC}">
      <dgm:prSet/>
      <dgm:spPr>
        <a:gradFill rotWithShape="0">
          <a:gsLst>
            <a:gs pos="0">
              <a:schemeClr val="accent2">
                <a:hueOff val="4681519"/>
                <a:satOff val="-5839"/>
                <a:lumOff val="1373"/>
                <a:alphaOff val="0"/>
                <a:tint val="50000"/>
                <a:satMod val="300000"/>
              </a:schemeClr>
            </a:gs>
            <a:gs pos="100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gradFill>
        <a:ln>
          <a:solidFill>
            <a:schemeClr val="tx1"/>
          </a:solidFill>
        </a:ln>
      </dgm:spPr>
      <dgm:t>
        <a:bodyPr/>
        <a:lstStyle/>
        <a:p>
          <a:endParaRPr lang="hu-HU"/>
        </a:p>
      </dgm:t>
    </dgm:pt>
    <dgm:pt modelId="{89B9D053-664F-4F1A-A615-25998D899F0A}">
      <dgm:prSet phldrT="[Szöveg]"/>
      <dgm:spPr>
        <a:gradFill rotWithShape="0">
          <a:gsLst>
            <a:gs pos="0">
              <a:schemeClr val="accent2">
                <a:hueOff val="4681519"/>
                <a:satOff val="-5839"/>
                <a:lumOff val="1373"/>
                <a:alphaOff val="0"/>
                <a:tint val="50000"/>
                <a:satMod val="300000"/>
              </a:schemeClr>
            </a:gs>
            <a:gs pos="100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gradFill>
      </dgm:spPr>
      <dgm:t>
        <a:bodyPr/>
        <a:lstStyle/>
        <a:p>
          <a:r>
            <a:rPr lang="hu-HU" b="1" dirty="0" err="1" smtClean="0"/>
            <a:t>Finally</a:t>
          </a:r>
          <a:r>
            <a:rPr lang="hu-HU" b="1" dirty="0" smtClean="0"/>
            <a:t>, </a:t>
          </a:r>
          <a:r>
            <a:rPr lang="hu-HU" b="1" dirty="0" err="1" smtClean="0"/>
            <a:t>relax</a:t>
          </a:r>
          <a:r>
            <a:rPr lang="hu-HU" b="1" dirty="0" smtClean="0"/>
            <a:t> and </a:t>
          </a:r>
          <a:r>
            <a:rPr lang="hu-HU" b="1" dirty="0" err="1" smtClean="0"/>
            <a:t>enjoy</a:t>
          </a:r>
          <a:r>
            <a:rPr lang="hu-HU" b="1" dirty="0" smtClean="0"/>
            <a:t> </a:t>
          </a:r>
          <a:r>
            <a:rPr lang="hu-HU" b="1" dirty="0" err="1" smtClean="0"/>
            <a:t>your</a:t>
          </a:r>
          <a:r>
            <a:rPr lang="hu-HU" b="1" dirty="0" smtClean="0"/>
            <a:t> </a:t>
          </a:r>
          <a:r>
            <a:rPr lang="hu-HU" b="1" dirty="0" err="1" smtClean="0"/>
            <a:t>stay</a:t>
          </a:r>
          <a:r>
            <a:rPr lang="hu-HU" b="1" dirty="0" smtClean="0"/>
            <a:t> in Pécs!</a:t>
          </a:r>
          <a:endParaRPr lang="hu-HU" b="1" dirty="0"/>
        </a:p>
      </dgm:t>
    </dgm:pt>
    <dgm:pt modelId="{2C760B1B-1C0F-431F-B203-B1F9096A158B}" type="parTrans" cxnId="{8A0EA72C-ACC8-4841-A7C9-1919A5FF1837}">
      <dgm:prSet/>
      <dgm:spPr/>
      <dgm:t>
        <a:bodyPr/>
        <a:lstStyle/>
        <a:p>
          <a:endParaRPr lang="hu-HU"/>
        </a:p>
      </dgm:t>
    </dgm:pt>
    <dgm:pt modelId="{1137EA98-79CF-41AC-BD9F-B4782D879CC1}" type="sibTrans" cxnId="{8A0EA72C-ACC8-4841-A7C9-1919A5FF1837}">
      <dgm:prSet/>
      <dgm:spPr/>
      <dgm:t>
        <a:bodyPr/>
        <a:lstStyle/>
        <a:p>
          <a:endParaRPr lang="hu-HU"/>
        </a:p>
      </dgm:t>
    </dgm:pt>
    <dgm:pt modelId="{D5C63732-8016-4781-8840-6CD14091C3C4}">
      <dgm:prSet phldrT="[Szöveg]"/>
      <dgm:spPr>
        <a:gradFill rotWithShape="0">
          <a:gsLst>
            <a:gs pos="0">
              <a:schemeClr val="accent2">
                <a:hueOff val="1755570"/>
                <a:satOff val="-2190"/>
                <a:lumOff val="515"/>
                <a:alphaOff val="0"/>
                <a:tint val="50000"/>
                <a:satMod val="300000"/>
              </a:schemeClr>
            </a:gs>
            <a:gs pos="16000">
              <a:schemeClr val="accent2">
                <a:hueOff val="1755570"/>
                <a:satOff val="-2190"/>
                <a:lumOff val="515"/>
                <a:alphaOff val="0"/>
                <a:tint val="37000"/>
                <a:satMod val="300000"/>
              </a:schemeClr>
            </a:gs>
            <a:gs pos="100000">
              <a:schemeClr val="accent2">
                <a:hueOff val="1755570"/>
                <a:satOff val="-2190"/>
                <a:lumOff val="515"/>
                <a:alphaOff val="0"/>
                <a:tint val="15000"/>
                <a:satMod val="350000"/>
              </a:schemeClr>
            </a:gs>
          </a:gsLst>
        </a:gradFill>
      </dgm:spPr>
      <dgm:t>
        <a:bodyPr/>
        <a:lstStyle/>
        <a:p>
          <a:r>
            <a:rPr lang="hu-HU" b="1" dirty="0" err="1" smtClean="0"/>
            <a:t>Apply</a:t>
          </a:r>
          <a:r>
            <a:rPr lang="hu-HU" b="1" dirty="0" smtClean="0"/>
            <a:t> </a:t>
          </a:r>
          <a:r>
            <a:rPr lang="hu-HU" b="1" dirty="0" err="1" smtClean="0"/>
            <a:t>for</a:t>
          </a:r>
          <a:r>
            <a:rPr lang="hu-HU" b="1" dirty="0" smtClean="0"/>
            <a:t> </a:t>
          </a:r>
          <a:r>
            <a:rPr lang="hu-HU" b="1" dirty="0" err="1" smtClean="0"/>
            <a:t>medical</a:t>
          </a:r>
          <a:r>
            <a:rPr lang="hu-HU" b="1" dirty="0" smtClean="0"/>
            <a:t> </a:t>
          </a:r>
          <a:r>
            <a:rPr lang="hu-HU" b="1" dirty="0" err="1" smtClean="0"/>
            <a:t>insurance</a:t>
          </a:r>
          <a:r>
            <a:rPr lang="hu-HU" b="1" dirty="0" smtClean="0"/>
            <a:t> </a:t>
          </a:r>
        </a:p>
        <a:p>
          <a:r>
            <a:rPr lang="hu-HU" b="1" dirty="0" err="1" smtClean="0"/>
            <a:t>at</a:t>
          </a:r>
          <a:r>
            <a:rPr lang="hu-HU" b="1" dirty="0" smtClean="0"/>
            <a:t> </a:t>
          </a:r>
          <a:r>
            <a:rPr lang="hu-HU" b="1" dirty="0" err="1" smtClean="0"/>
            <a:t>Central</a:t>
          </a:r>
          <a:r>
            <a:rPr lang="hu-HU" b="1" dirty="0" smtClean="0"/>
            <a:t> </a:t>
          </a:r>
          <a:r>
            <a:rPr lang="hu-HU" b="1" dirty="0" err="1" smtClean="0"/>
            <a:t>Registrar’s</a:t>
          </a:r>
          <a:r>
            <a:rPr lang="hu-HU" b="1" dirty="0" smtClean="0"/>
            <a:t> Office</a:t>
          </a:r>
          <a:endParaRPr lang="hu-HU" b="1" dirty="0"/>
        </a:p>
      </dgm:t>
    </dgm:pt>
    <dgm:pt modelId="{9ADD9672-8497-4B21-979A-6BD8C7022C0C}" type="sibTrans" cxnId="{6AD5279B-A74F-45BA-8694-5BFD4258BC50}">
      <dgm:prSet/>
      <dgm:spPr>
        <a:gradFill rotWithShape="0">
          <a:gsLst>
            <a:gs pos="0">
              <a:schemeClr val="accent2">
                <a:hueOff val="2006365"/>
                <a:satOff val="-2502"/>
                <a:lumOff val="588"/>
                <a:alphaOff val="0"/>
                <a:tint val="50000"/>
                <a:satMod val="300000"/>
              </a:schemeClr>
            </a:gs>
            <a:gs pos="100000">
              <a:schemeClr val="accent2">
                <a:hueOff val="2006365"/>
                <a:satOff val="-2502"/>
                <a:lumOff val="588"/>
                <a:alphaOff val="0"/>
                <a:tint val="37000"/>
                <a:satMod val="300000"/>
              </a:schemeClr>
            </a:gs>
            <a:gs pos="100000">
              <a:schemeClr val="accent2">
                <a:hueOff val="2006365"/>
                <a:satOff val="-2502"/>
                <a:lumOff val="588"/>
                <a:alphaOff val="0"/>
                <a:tint val="15000"/>
                <a:satMod val="350000"/>
              </a:schemeClr>
            </a:gs>
          </a:gsLst>
        </a:gradFill>
        <a:ln>
          <a:solidFill>
            <a:schemeClr val="tx1"/>
          </a:solidFill>
        </a:ln>
      </dgm:spPr>
      <dgm:t>
        <a:bodyPr/>
        <a:lstStyle/>
        <a:p>
          <a:endParaRPr lang="hu-HU"/>
        </a:p>
      </dgm:t>
    </dgm:pt>
    <dgm:pt modelId="{2FC09084-50B8-4BA1-AFA2-80A46CFED301}" type="parTrans" cxnId="{6AD5279B-A74F-45BA-8694-5BFD4258BC50}">
      <dgm:prSet/>
      <dgm:spPr/>
      <dgm:t>
        <a:bodyPr/>
        <a:lstStyle/>
        <a:p>
          <a:endParaRPr lang="hu-HU"/>
        </a:p>
      </dgm:t>
    </dgm:pt>
    <dgm:pt modelId="{4C3F3607-FA0A-492B-B723-0A47DDF14E35}" type="pres">
      <dgm:prSet presAssocID="{5DEEF14C-057F-43DB-AD8A-4C7E7E1B2C34}" presName="diagram" presStyleCnt="0">
        <dgm:presLayoutVars>
          <dgm:dir/>
          <dgm:resizeHandles val="exact"/>
        </dgm:presLayoutVars>
      </dgm:prSet>
      <dgm:spPr/>
      <dgm:t>
        <a:bodyPr/>
        <a:lstStyle/>
        <a:p>
          <a:endParaRPr lang="hu-HU"/>
        </a:p>
      </dgm:t>
    </dgm:pt>
    <dgm:pt modelId="{B00D2586-A304-4F25-B403-E889E0FF2CF3}" type="pres">
      <dgm:prSet presAssocID="{C42BDA19-0E91-45F6-9729-A584E82C46BD}" presName="node" presStyleLbl="node1" presStyleIdx="0" presStyleCnt="9" custLinFactNeighborX="-2049" custLinFactNeighborY="1320">
        <dgm:presLayoutVars>
          <dgm:bulletEnabled val="1"/>
        </dgm:presLayoutVars>
      </dgm:prSet>
      <dgm:spPr/>
      <dgm:t>
        <a:bodyPr/>
        <a:lstStyle/>
        <a:p>
          <a:endParaRPr lang="hu-HU"/>
        </a:p>
      </dgm:t>
    </dgm:pt>
    <dgm:pt modelId="{F1124E1E-70D9-4AC5-8FA6-A9F6DCC8A258}" type="pres">
      <dgm:prSet presAssocID="{057D9D27-91EC-465E-8710-89A4F0393C8F}" presName="sibTrans" presStyleLbl="sibTrans2D1" presStyleIdx="0" presStyleCnt="8"/>
      <dgm:spPr/>
      <dgm:t>
        <a:bodyPr/>
        <a:lstStyle/>
        <a:p>
          <a:endParaRPr lang="hu-HU"/>
        </a:p>
      </dgm:t>
    </dgm:pt>
    <dgm:pt modelId="{1DB4FBAB-D8C7-42CE-AFC8-99ED6C7A6E10}" type="pres">
      <dgm:prSet presAssocID="{057D9D27-91EC-465E-8710-89A4F0393C8F}" presName="connectorText" presStyleLbl="sibTrans2D1" presStyleIdx="0" presStyleCnt="8"/>
      <dgm:spPr/>
      <dgm:t>
        <a:bodyPr/>
        <a:lstStyle/>
        <a:p>
          <a:endParaRPr lang="hu-HU"/>
        </a:p>
      </dgm:t>
    </dgm:pt>
    <dgm:pt modelId="{81B154BA-96E8-4A48-8B00-6DFAF459FA1D}" type="pres">
      <dgm:prSet presAssocID="{A11934A1-C11D-4938-86FC-C04CAE9B39EC}" presName="node" presStyleLbl="node1" presStyleIdx="1" presStyleCnt="9" custLinFactNeighborX="-2049" custLinFactNeighborY="1320">
        <dgm:presLayoutVars>
          <dgm:bulletEnabled val="1"/>
        </dgm:presLayoutVars>
      </dgm:prSet>
      <dgm:spPr/>
      <dgm:t>
        <a:bodyPr/>
        <a:lstStyle/>
        <a:p>
          <a:endParaRPr lang="hu-HU"/>
        </a:p>
      </dgm:t>
    </dgm:pt>
    <dgm:pt modelId="{BF94BCB2-D2FA-43A9-9BBA-49A1F3386E09}" type="pres">
      <dgm:prSet presAssocID="{3AEF7B7A-B6BA-4CCB-A362-9258A1D2DAEB}" presName="sibTrans" presStyleLbl="sibTrans2D1" presStyleIdx="1" presStyleCnt="8"/>
      <dgm:spPr/>
      <dgm:t>
        <a:bodyPr/>
        <a:lstStyle/>
        <a:p>
          <a:endParaRPr lang="hu-HU"/>
        </a:p>
      </dgm:t>
    </dgm:pt>
    <dgm:pt modelId="{85115E54-69C0-486C-9058-36284418E70E}" type="pres">
      <dgm:prSet presAssocID="{3AEF7B7A-B6BA-4CCB-A362-9258A1D2DAEB}" presName="connectorText" presStyleLbl="sibTrans2D1" presStyleIdx="1" presStyleCnt="8"/>
      <dgm:spPr/>
      <dgm:t>
        <a:bodyPr/>
        <a:lstStyle/>
        <a:p>
          <a:endParaRPr lang="hu-HU"/>
        </a:p>
      </dgm:t>
    </dgm:pt>
    <dgm:pt modelId="{6C4A6FEE-C7FE-40CE-8644-7DA5B681CCDC}" type="pres">
      <dgm:prSet presAssocID="{B82FA6ED-BF47-4EEE-80AB-7FA39F92DD67}" presName="node" presStyleLbl="node1" presStyleIdx="2" presStyleCnt="9" custLinFactNeighborX="-2049" custLinFactNeighborY="1320">
        <dgm:presLayoutVars>
          <dgm:bulletEnabled val="1"/>
        </dgm:presLayoutVars>
      </dgm:prSet>
      <dgm:spPr/>
      <dgm:t>
        <a:bodyPr/>
        <a:lstStyle/>
        <a:p>
          <a:endParaRPr lang="hu-HU"/>
        </a:p>
      </dgm:t>
    </dgm:pt>
    <dgm:pt modelId="{3AFA5916-97A4-4DA0-8DBD-DF8B45E4A4B2}" type="pres">
      <dgm:prSet presAssocID="{9C640772-7922-4859-8284-B28A675BAA16}" presName="sibTrans" presStyleLbl="sibTrans2D1" presStyleIdx="2" presStyleCnt="8"/>
      <dgm:spPr/>
      <dgm:t>
        <a:bodyPr/>
        <a:lstStyle/>
        <a:p>
          <a:endParaRPr lang="hu-HU"/>
        </a:p>
      </dgm:t>
    </dgm:pt>
    <dgm:pt modelId="{C86E484B-CE6B-4904-8E39-0579A1A4F0DB}" type="pres">
      <dgm:prSet presAssocID="{9C640772-7922-4859-8284-B28A675BAA16}" presName="connectorText" presStyleLbl="sibTrans2D1" presStyleIdx="2" presStyleCnt="8"/>
      <dgm:spPr/>
      <dgm:t>
        <a:bodyPr/>
        <a:lstStyle/>
        <a:p>
          <a:endParaRPr lang="hu-HU"/>
        </a:p>
      </dgm:t>
    </dgm:pt>
    <dgm:pt modelId="{08F5E3DB-7A71-401F-959D-A79A1BA2A3E3}" type="pres">
      <dgm:prSet presAssocID="{D5C63732-8016-4781-8840-6CD14091C3C4}" presName="node" presStyleLbl="node1" presStyleIdx="3" presStyleCnt="9">
        <dgm:presLayoutVars>
          <dgm:bulletEnabled val="1"/>
        </dgm:presLayoutVars>
      </dgm:prSet>
      <dgm:spPr/>
      <dgm:t>
        <a:bodyPr/>
        <a:lstStyle/>
        <a:p>
          <a:endParaRPr lang="hu-HU"/>
        </a:p>
      </dgm:t>
    </dgm:pt>
    <dgm:pt modelId="{91250E78-8F9A-4AA2-B71C-A8F0A4C78143}" type="pres">
      <dgm:prSet presAssocID="{9ADD9672-8497-4B21-979A-6BD8C7022C0C}" presName="sibTrans" presStyleLbl="sibTrans2D1" presStyleIdx="3" presStyleCnt="8"/>
      <dgm:spPr/>
      <dgm:t>
        <a:bodyPr/>
        <a:lstStyle/>
        <a:p>
          <a:endParaRPr lang="hu-HU"/>
        </a:p>
      </dgm:t>
    </dgm:pt>
    <dgm:pt modelId="{2DBF9C3D-0AB2-4C5E-93A3-EECFB9840AB6}" type="pres">
      <dgm:prSet presAssocID="{9ADD9672-8497-4B21-979A-6BD8C7022C0C}" presName="connectorText" presStyleLbl="sibTrans2D1" presStyleIdx="3" presStyleCnt="8"/>
      <dgm:spPr/>
      <dgm:t>
        <a:bodyPr/>
        <a:lstStyle/>
        <a:p>
          <a:endParaRPr lang="hu-HU"/>
        </a:p>
      </dgm:t>
    </dgm:pt>
    <dgm:pt modelId="{7E96652D-8251-40C3-BA3A-120CB0197E0A}" type="pres">
      <dgm:prSet presAssocID="{8DD90550-4FD3-4BE0-913A-D181135D22AE}" presName="node" presStyleLbl="node1" presStyleIdx="4" presStyleCnt="9" custLinFactNeighborX="-2049" custLinFactNeighborY="1320">
        <dgm:presLayoutVars>
          <dgm:bulletEnabled val="1"/>
        </dgm:presLayoutVars>
      </dgm:prSet>
      <dgm:spPr/>
      <dgm:t>
        <a:bodyPr/>
        <a:lstStyle/>
        <a:p>
          <a:endParaRPr lang="hu-HU"/>
        </a:p>
      </dgm:t>
    </dgm:pt>
    <dgm:pt modelId="{D4D4B6C6-2252-4C77-A4B8-7DF5C3CAC8C7}" type="pres">
      <dgm:prSet presAssocID="{FFDFAA90-D809-4339-908A-CB50F765DF55}" presName="sibTrans" presStyleLbl="sibTrans2D1" presStyleIdx="4" presStyleCnt="8"/>
      <dgm:spPr/>
      <dgm:t>
        <a:bodyPr/>
        <a:lstStyle/>
        <a:p>
          <a:endParaRPr lang="hu-HU"/>
        </a:p>
      </dgm:t>
    </dgm:pt>
    <dgm:pt modelId="{3D9A7C73-0CCC-4BD7-8A6E-7054C8722BAB}" type="pres">
      <dgm:prSet presAssocID="{FFDFAA90-D809-4339-908A-CB50F765DF55}" presName="connectorText" presStyleLbl="sibTrans2D1" presStyleIdx="4" presStyleCnt="8"/>
      <dgm:spPr/>
      <dgm:t>
        <a:bodyPr/>
        <a:lstStyle/>
        <a:p>
          <a:endParaRPr lang="hu-HU"/>
        </a:p>
      </dgm:t>
    </dgm:pt>
    <dgm:pt modelId="{52B14DAC-7571-43FD-9165-B22B78927FD5}" type="pres">
      <dgm:prSet presAssocID="{6E03B001-7497-4040-96D5-3995DC7722AC}" presName="node" presStyleLbl="node1" presStyleIdx="5" presStyleCnt="9">
        <dgm:presLayoutVars>
          <dgm:bulletEnabled val="1"/>
        </dgm:presLayoutVars>
      </dgm:prSet>
      <dgm:spPr/>
      <dgm:t>
        <a:bodyPr/>
        <a:lstStyle/>
        <a:p>
          <a:endParaRPr lang="hu-HU"/>
        </a:p>
      </dgm:t>
    </dgm:pt>
    <dgm:pt modelId="{EBBBF3E8-844E-454E-88AB-983326F27E14}" type="pres">
      <dgm:prSet presAssocID="{42D177B8-CA1B-4255-BC0E-539FAD625E9D}" presName="sibTrans" presStyleLbl="sibTrans2D1" presStyleIdx="5" presStyleCnt="8"/>
      <dgm:spPr/>
      <dgm:t>
        <a:bodyPr/>
        <a:lstStyle/>
        <a:p>
          <a:endParaRPr lang="hu-HU"/>
        </a:p>
      </dgm:t>
    </dgm:pt>
    <dgm:pt modelId="{61F94254-BB8F-479D-981D-F04455E24CA4}" type="pres">
      <dgm:prSet presAssocID="{42D177B8-CA1B-4255-BC0E-539FAD625E9D}" presName="connectorText" presStyleLbl="sibTrans2D1" presStyleIdx="5" presStyleCnt="8"/>
      <dgm:spPr/>
      <dgm:t>
        <a:bodyPr/>
        <a:lstStyle/>
        <a:p>
          <a:endParaRPr lang="hu-HU"/>
        </a:p>
      </dgm:t>
    </dgm:pt>
    <dgm:pt modelId="{339B77FD-682F-4302-B7F6-4A4904A4611E}" type="pres">
      <dgm:prSet presAssocID="{270C7564-E20D-465C-9A92-D5D31E064A38}" presName="node" presStyleLbl="node1" presStyleIdx="6" presStyleCnt="9">
        <dgm:presLayoutVars>
          <dgm:bulletEnabled val="1"/>
        </dgm:presLayoutVars>
      </dgm:prSet>
      <dgm:spPr/>
      <dgm:t>
        <a:bodyPr/>
        <a:lstStyle/>
        <a:p>
          <a:endParaRPr lang="hu-HU"/>
        </a:p>
      </dgm:t>
    </dgm:pt>
    <dgm:pt modelId="{F0EC522D-B54C-4DE7-B3BC-8BE6F9CDF3E1}" type="pres">
      <dgm:prSet presAssocID="{86C12CF2-BB3F-4714-B009-61BB2E597505}" presName="sibTrans" presStyleLbl="sibTrans2D1" presStyleIdx="6" presStyleCnt="8"/>
      <dgm:spPr/>
      <dgm:t>
        <a:bodyPr/>
        <a:lstStyle/>
        <a:p>
          <a:endParaRPr lang="hu-HU"/>
        </a:p>
      </dgm:t>
    </dgm:pt>
    <dgm:pt modelId="{F899CDD4-F368-4F1D-BCFB-379014D0F96A}" type="pres">
      <dgm:prSet presAssocID="{86C12CF2-BB3F-4714-B009-61BB2E597505}" presName="connectorText" presStyleLbl="sibTrans2D1" presStyleIdx="6" presStyleCnt="8"/>
      <dgm:spPr/>
      <dgm:t>
        <a:bodyPr/>
        <a:lstStyle/>
        <a:p>
          <a:endParaRPr lang="hu-HU"/>
        </a:p>
      </dgm:t>
    </dgm:pt>
    <dgm:pt modelId="{92BC56CB-24D1-420E-B4CC-198987CB0043}" type="pres">
      <dgm:prSet presAssocID="{22FE81CF-42F9-4733-8CBD-C50201FDE842}" presName="node" presStyleLbl="node1" presStyleIdx="7" presStyleCnt="9">
        <dgm:presLayoutVars>
          <dgm:bulletEnabled val="1"/>
        </dgm:presLayoutVars>
      </dgm:prSet>
      <dgm:spPr/>
      <dgm:t>
        <a:bodyPr/>
        <a:lstStyle/>
        <a:p>
          <a:endParaRPr lang="hu-HU"/>
        </a:p>
      </dgm:t>
    </dgm:pt>
    <dgm:pt modelId="{6ADA21F5-D0D1-4BEB-A389-37FDDD0115A9}" type="pres">
      <dgm:prSet presAssocID="{88AEB090-AD66-42F7-8C03-B6DB1CAF5FE7}" presName="sibTrans" presStyleLbl="sibTrans2D1" presStyleIdx="7" presStyleCnt="8"/>
      <dgm:spPr/>
      <dgm:t>
        <a:bodyPr/>
        <a:lstStyle/>
        <a:p>
          <a:endParaRPr lang="hu-HU"/>
        </a:p>
      </dgm:t>
    </dgm:pt>
    <dgm:pt modelId="{9A81414C-80B7-4DDA-A2E5-850BCEDFD828}" type="pres">
      <dgm:prSet presAssocID="{88AEB090-AD66-42F7-8C03-B6DB1CAF5FE7}" presName="connectorText" presStyleLbl="sibTrans2D1" presStyleIdx="7" presStyleCnt="8"/>
      <dgm:spPr/>
      <dgm:t>
        <a:bodyPr/>
        <a:lstStyle/>
        <a:p>
          <a:endParaRPr lang="hu-HU"/>
        </a:p>
      </dgm:t>
    </dgm:pt>
    <dgm:pt modelId="{CC01D760-F73A-47DF-A219-79FBEA33607D}" type="pres">
      <dgm:prSet presAssocID="{89B9D053-664F-4F1A-A615-25998D899F0A}" presName="node" presStyleLbl="node1" presStyleIdx="8" presStyleCnt="9">
        <dgm:presLayoutVars>
          <dgm:bulletEnabled val="1"/>
        </dgm:presLayoutVars>
      </dgm:prSet>
      <dgm:spPr/>
      <dgm:t>
        <a:bodyPr/>
        <a:lstStyle/>
        <a:p>
          <a:endParaRPr lang="hu-HU"/>
        </a:p>
      </dgm:t>
    </dgm:pt>
  </dgm:ptLst>
  <dgm:cxnLst>
    <dgm:cxn modelId="{AFE75772-E2AF-45A0-9653-E6A441929919}" srcId="{5DEEF14C-057F-43DB-AD8A-4C7E7E1B2C34}" destId="{C42BDA19-0E91-45F6-9729-A584E82C46BD}" srcOrd="0" destOrd="0" parTransId="{80237C16-D104-4BAC-94A9-6D565651DBED}" sibTransId="{057D9D27-91EC-465E-8710-89A4F0393C8F}"/>
    <dgm:cxn modelId="{AC12EF01-F0F2-469F-B80B-24079731FD7D}" type="presOf" srcId="{6E03B001-7497-4040-96D5-3995DC7722AC}" destId="{52B14DAC-7571-43FD-9165-B22B78927FD5}" srcOrd="0" destOrd="0" presId="urn:microsoft.com/office/officeart/2005/8/layout/process5"/>
    <dgm:cxn modelId="{8A0EA72C-ACC8-4841-A7C9-1919A5FF1837}" srcId="{5DEEF14C-057F-43DB-AD8A-4C7E7E1B2C34}" destId="{89B9D053-664F-4F1A-A615-25998D899F0A}" srcOrd="8" destOrd="0" parTransId="{2C760B1B-1C0F-431F-B203-B1F9096A158B}" sibTransId="{1137EA98-79CF-41AC-BD9F-B4782D879CC1}"/>
    <dgm:cxn modelId="{45F4F666-F077-457F-AAF9-CA27AEFCFE12}" type="presOf" srcId="{86C12CF2-BB3F-4714-B009-61BB2E597505}" destId="{F0EC522D-B54C-4DE7-B3BC-8BE6F9CDF3E1}" srcOrd="0" destOrd="0" presId="urn:microsoft.com/office/officeart/2005/8/layout/process5"/>
    <dgm:cxn modelId="{50EA5066-78C2-4338-BCD8-E91DA026C179}" type="presOf" srcId="{89B9D053-664F-4F1A-A615-25998D899F0A}" destId="{CC01D760-F73A-47DF-A219-79FBEA33607D}" srcOrd="0" destOrd="0" presId="urn:microsoft.com/office/officeart/2005/8/layout/process5"/>
    <dgm:cxn modelId="{85A81531-03A4-4EF1-93C7-BE996E540598}" type="presOf" srcId="{A11934A1-C11D-4938-86FC-C04CAE9B39EC}" destId="{81B154BA-96E8-4A48-8B00-6DFAF459FA1D}" srcOrd="0" destOrd="0" presId="urn:microsoft.com/office/officeart/2005/8/layout/process5"/>
    <dgm:cxn modelId="{A800B5A6-01F0-45A1-817B-96042E018288}" type="presOf" srcId="{8DD90550-4FD3-4BE0-913A-D181135D22AE}" destId="{7E96652D-8251-40C3-BA3A-120CB0197E0A}" srcOrd="0" destOrd="0" presId="urn:microsoft.com/office/officeart/2005/8/layout/process5"/>
    <dgm:cxn modelId="{BE99CDA9-1DC4-48CA-915B-BB901EDF93EA}" type="presOf" srcId="{9C640772-7922-4859-8284-B28A675BAA16}" destId="{C86E484B-CE6B-4904-8E39-0579A1A4F0DB}" srcOrd="1" destOrd="0" presId="urn:microsoft.com/office/officeart/2005/8/layout/process5"/>
    <dgm:cxn modelId="{4F3076A2-5620-437C-9E9B-67066E06A79B}" type="presOf" srcId="{9ADD9672-8497-4B21-979A-6BD8C7022C0C}" destId="{91250E78-8F9A-4AA2-B71C-A8F0A4C78143}" srcOrd="0" destOrd="0" presId="urn:microsoft.com/office/officeart/2005/8/layout/process5"/>
    <dgm:cxn modelId="{B7EDD771-5511-41D2-BFF3-0AC16858D09A}" type="presOf" srcId="{3AEF7B7A-B6BA-4CCB-A362-9258A1D2DAEB}" destId="{85115E54-69C0-486C-9058-36284418E70E}" srcOrd="1" destOrd="0" presId="urn:microsoft.com/office/officeart/2005/8/layout/process5"/>
    <dgm:cxn modelId="{4C479BEF-CC80-4409-B52D-0A6992217531}" srcId="{5DEEF14C-057F-43DB-AD8A-4C7E7E1B2C34}" destId="{6E03B001-7497-4040-96D5-3995DC7722AC}" srcOrd="5" destOrd="0" parTransId="{B6537638-E92C-439D-B918-E28CD5C01ED1}" sibTransId="{42D177B8-CA1B-4255-BC0E-539FAD625E9D}"/>
    <dgm:cxn modelId="{0E0D1720-8F1C-4735-9B2E-29C700C1F9DC}" srcId="{5DEEF14C-057F-43DB-AD8A-4C7E7E1B2C34}" destId="{22FE81CF-42F9-4733-8CBD-C50201FDE842}" srcOrd="7" destOrd="0" parTransId="{9404422C-CE6C-4D02-9D47-B314DD3C30F6}" sibTransId="{88AEB090-AD66-42F7-8C03-B6DB1CAF5FE7}"/>
    <dgm:cxn modelId="{5DA7C54A-0113-453A-8ED4-F9D49500D16B}" type="presOf" srcId="{C42BDA19-0E91-45F6-9729-A584E82C46BD}" destId="{B00D2586-A304-4F25-B403-E889E0FF2CF3}" srcOrd="0" destOrd="0" presId="urn:microsoft.com/office/officeart/2005/8/layout/process5"/>
    <dgm:cxn modelId="{6AD5279B-A74F-45BA-8694-5BFD4258BC50}" srcId="{5DEEF14C-057F-43DB-AD8A-4C7E7E1B2C34}" destId="{D5C63732-8016-4781-8840-6CD14091C3C4}" srcOrd="3" destOrd="0" parTransId="{2FC09084-50B8-4BA1-AFA2-80A46CFED301}" sibTransId="{9ADD9672-8497-4B21-979A-6BD8C7022C0C}"/>
    <dgm:cxn modelId="{A6FDA2D8-517F-4104-96A0-6BDFEC912869}" type="presOf" srcId="{B82FA6ED-BF47-4EEE-80AB-7FA39F92DD67}" destId="{6C4A6FEE-C7FE-40CE-8644-7DA5B681CCDC}" srcOrd="0" destOrd="0" presId="urn:microsoft.com/office/officeart/2005/8/layout/process5"/>
    <dgm:cxn modelId="{F5FA0533-B9A7-4B51-A922-35AF8374CE96}" type="presOf" srcId="{3AEF7B7A-B6BA-4CCB-A362-9258A1D2DAEB}" destId="{BF94BCB2-D2FA-43A9-9BBA-49A1F3386E09}" srcOrd="0" destOrd="0" presId="urn:microsoft.com/office/officeart/2005/8/layout/process5"/>
    <dgm:cxn modelId="{C79BB6DE-C4BA-4FB0-853D-A23631A5C1A5}" srcId="{5DEEF14C-057F-43DB-AD8A-4C7E7E1B2C34}" destId="{B82FA6ED-BF47-4EEE-80AB-7FA39F92DD67}" srcOrd="2" destOrd="0" parTransId="{E0DC6BA5-2B1A-4883-92FC-0B4C8E83A004}" sibTransId="{9C640772-7922-4859-8284-B28A675BAA16}"/>
    <dgm:cxn modelId="{CF095719-3D01-4050-BAC1-1082B614A504}" type="presOf" srcId="{FFDFAA90-D809-4339-908A-CB50F765DF55}" destId="{3D9A7C73-0CCC-4BD7-8A6E-7054C8722BAB}" srcOrd="1" destOrd="0" presId="urn:microsoft.com/office/officeart/2005/8/layout/process5"/>
    <dgm:cxn modelId="{E38034E4-78EC-480D-9AC1-F3C0BD9D27A4}" type="presOf" srcId="{D5C63732-8016-4781-8840-6CD14091C3C4}" destId="{08F5E3DB-7A71-401F-959D-A79A1BA2A3E3}" srcOrd="0" destOrd="0" presId="urn:microsoft.com/office/officeart/2005/8/layout/process5"/>
    <dgm:cxn modelId="{80164631-F011-4EEA-8D53-E5BCB8ABCC79}" type="presOf" srcId="{9ADD9672-8497-4B21-979A-6BD8C7022C0C}" destId="{2DBF9C3D-0AB2-4C5E-93A3-EECFB9840AB6}" srcOrd="1" destOrd="0" presId="urn:microsoft.com/office/officeart/2005/8/layout/process5"/>
    <dgm:cxn modelId="{8662CABC-D9F5-490B-903F-161A5274B0C8}" type="presOf" srcId="{057D9D27-91EC-465E-8710-89A4F0393C8F}" destId="{F1124E1E-70D9-4AC5-8FA6-A9F6DCC8A258}" srcOrd="0" destOrd="0" presId="urn:microsoft.com/office/officeart/2005/8/layout/process5"/>
    <dgm:cxn modelId="{E6EB74B3-1FF6-48AA-8CDF-72A16FF1C1AB}" srcId="{5DEEF14C-057F-43DB-AD8A-4C7E7E1B2C34}" destId="{A11934A1-C11D-4938-86FC-C04CAE9B39EC}" srcOrd="1" destOrd="0" parTransId="{452B91E6-3C2F-4328-B267-2AAC3E767DC9}" sibTransId="{3AEF7B7A-B6BA-4CCB-A362-9258A1D2DAEB}"/>
    <dgm:cxn modelId="{397406F8-8B39-4154-8FA3-DE2FBF11C21B}" type="presOf" srcId="{5DEEF14C-057F-43DB-AD8A-4C7E7E1B2C34}" destId="{4C3F3607-FA0A-492B-B723-0A47DDF14E35}" srcOrd="0" destOrd="0" presId="urn:microsoft.com/office/officeart/2005/8/layout/process5"/>
    <dgm:cxn modelId="{24E45E31-4BB9-4D02-B875-094A863DF462}" type="presOf" srcId="{88AEB090-AD66-42F7-8C03-B6DB1CAF5FE7}" destId="{9A81414C-80B7-4DDA-A2E5-850BCEDFD828}" srcOrd="1" destOrd="0" presId="urn:microsoft.com/office/officeart/2005/8/layout/process5"/>
    <dgm:cxn modelId="{8A5AA364-7EE5-47CD-8271-319C5CED1F2E}" srcId="{5DEEF14C-057F-43DB-AD8A-4C7E7E1B2C34}" destId="{8DD90550-4FD3-4BE0-913A-D181135D22AE}" srcOrd="4" destOrd="0" parTransId="{3C0CE12B-E026-4E66-83FC-E35E5EA604CD}" sibTransId="{FFDFAA90-D809-4339-908A-CB50F765DF55}"/>
    <dgm:cxn modelId="{A0BD2072-A66A-4CE8-97DC-6028BF42ECCA}" type="presOf" srcId="{86C12CF2-BB3F-4714-B009-61BB2E597505}" destId="{F899CDD4-F368-4F1D-BCFB-379014D0F96A}" srcOrd="1" destOrd="0" presId="urn:microsoft.com/office/officeart/2005/8/layout/process5"/>
    <dgm:cxn modelId="{531F7699-7D81-4864-ABDA-B3D9AB1D947C}" type="presOf" srcId="{057D9D27-91EC-465E-8710-89A4F0393C8F}" destId="{1DB4FBAB-D8C7-42CE-AFC8-99ED6C7A6E10}" srcOrd="1" destOrd="0" presId="urn:microsoft.com/office/officeart/2005/8/layout/process5"/>
    <dgm:cxn modelId="{E7F614FE-A8CB-4A87-A80B-A853C81EEB7C}" type="presOf" srcId="{42D177B8-CA1B-4255-BC0E-539FAD625E9D}" destId="{61F94254-BB8F-479D-981D-F04455E24CA4}" srcOrd="1" destOrd="0" presId="urn:microsoft.com/office/officeart/2005/8/layout/process5"/>
    <dgm:cxn modelId="{5B67D7CF-D600-4071-96C4-A692024C95EA}" type="presOf" srcId="{22FE81CF-42F9-4733-8CBD-C50201FDE842}" destId="{92BC56CB-24D1-420E-B4CC-198987CB0043}" srcOrd="0" destOrd="0" presId="urn:microsoft.com/office/officeart/2005/8/layout/process5"/>
    <dgm:cxn modelId="{2225FA05-C23C-4A34-A6E1-AD25DAB72F36}" type="presOf" srcId="{9C640772-7922-4859-8284-B28A675BAA16}" destId="{3AFA5916-97A4-4DA0-8DBD-DF8B45E4A4B2}" srcOrd="0" destOrd="0" presId="urn:microsoft.com/office/officeart/2005/8/layout/process5"/>
    <dgm:cxn modelId="{2C460351-6AE4-4FD0-90A2-F8E23089F617}" type="presOf" srcId="{FFDFAA90-D809-4339-908A-CB50F765DF55}" destId="{D4D4B6C6-2252-4C77-A4B8-7DF5C3CAC8C7}" srcOrd="0" destOrd="0" presId="urn:microsoft.com/office/officeart/2005/8/layout/process5"/>
    <dgm:cxn modelId="{2B650ED5-BFA0-4DE6-B9F9-3385E0D63564}" srcId="{5DEEF14C-057F-43DB-AD8A-4C7E7E1B2C34}" destId="{270C7564-E20D-465C-9A92-D5D31E064A38}" srcOrd="6" destOrd="0" parTransId="{65FC7797-353D-459E-B132-3AAEC12FA4BE}" sibTransId="{86C12CF2-BB3F-4714-B009-61BB2E597505}"/>
    <dgm:cxn modelId="{89EBB020-BEEB-419F-90B6-721C75BB287F}" type="presOf" srcId="{270C7564-E20D-465C-9A92-D5D31E064A38}" destId="{339B77FD-682F-4302-B7F6-4A4904A4611E}" srcOrd="0" destOrd="0" presId="urn:microsoft.com/office/officeart/2005/8/layout/process5"/>
    <dgm:cxn modelId="{351947B5-AF70-43E5-9AAB-FE2BFA143A6E}" type="presOf" srcId="{88AEB090-AD66-42F7-8C03-B6DB1CAF5FE7}" destId="{6ADA21F5-D0D1-4BEB-A389-37FDDD0115A9}" srcOrd="0" destOrd="0" presId="urn:microsoft.com/office/officeart/2005/8/layout/process5"/>
    <dgm:cxn modelId="{60E34A4D-34E7-4DE1-8AE1-FCAE7D12750F}" type="presOf" srcId="{42D177B8-CA1B-4255-BC0E-539FAD625E9D}" destId="{EBBBF3E8-844E-454E-88AB-983326F27E14}" srcOrd="0" destOrd="0" presId="urn:microsoft.com/office/officeart/2005/8/layout/process5"/>
    <dgm:cxn modelId="{A27CC484-FBA9-4196-9B5A-710AA9E904DB}" type="presParOf" srcId="{4C3F3607-FA0A-492B-B723-0A47DDF14E35}" destId="{B00D2586-A304-4F25-B403-E889E0FF2CF3}" srcOrd="0" destOrd="0" presId="urn:microsoft.com/office/officeart/2005/8/layout/process5"/>
    <dgm:cxn modelId="{DBC6E21F-EB06-48BE-B83A-999E4F91F1AC}" type="presParOf" srcId="{4C3F3607-FA0A-492B-B723-0A47DDF14E35}" destId="{F1124E1E-70D9-4AC5-8FA6-A9F6DCC8A258}" srcOrd="1" destOrd="0" presId="urn:microsoft.com/office/officeart/2005/8/layout/process5"/>
    <dgm:cxn modelId="{F484D4FD-4EB1-4092-8B4C-DA0EAA43C1FD}" type="presParOf" srcId="{F1124E1E-70D9-4AC5-8FA6-A9F6DCC8A258}" destId="{1DB4FBAB-D8C7-42CE-AFC8-99ED6C7A6E10}" srcOrd="0" destOrd="0" presId="urn:microsoft.com/office/officeart/2005/8/layout/process5"/>
    <dgm:cxn modelId="{5159DE9A-3148-40E5-92CD-57AFA3ECE86E}" type="presParOf" srcId="{4C3F3607-FA0A-492B-B723-0A47DDF14E35}" destId="{81B154BA-96E8-4A48-8B00-6DFAF459FA1D}" srcOrd="2" destOrd="0" presId="urn:microsoft.com/office/officeart/2005/8/layout/process5"/>
    <dgm:cxn modelId="{F0909DE6-EE00-4484-860D-5F6B8489105A}" type="presParOf" srcId="{4C3F3607-FA0A-492B-B723-0A47DDF14E35}" destId="{BF94BCB2-D2FA-43A9-9BBA-49A1F3386E09}" srcOrd="3" destOrd="0" presId="urn:microsoft.com/office/officeart/2005/8/layout/process5"/>
    <dgm:cxn modelId="{5E725AC9-5539-4A79-B409-876B60196A6F}" type="presParOf" srcId="{BF94BCB2-D2FA-43A9-9BBA-49A1F3386E09}" destId="{85115E54-69C0-486C-9058-36284418E70E}" srcOrd="0" destOrd="0" presId="urn:microsoft.com/office/officeart/2005/8/layout/process5"/>
    <dgm:cxn modelId="{11E4D408-5211-4648-AFE4-E9FB63059C76}" type="presParOf" srcId="{4C3F3607-FA0A-492B-B723-0A47DDF14E35}" destId="{6C4A6FEE-C7FE-40CE-8644-7DA5B681CCDC}" srcOrd="4" destOrd="0" presId="urn:microsoft.com/office/officeart/2005/8/layout/process5"/>
    <dgm:cxn modelId="{7F62EAC9-09FC-4D18-9A97-8C2274770832}" type="presParOf" srcId="{4C3F3607-FA0A-492B-B723-0A47DDF14E35}" destId="{3AFA5916-97A4-4DA0-8DBD-DF8B45E4A4B2}" srcOrd="5" destOrd="0" presId="urn:microsoft.com/office/officeart/2005/8/layout/process5"/>
    <dgm:cxn modelId="{83977ED9-0FD8-4CB8-B36A-087C8A83A8CB}" type="presParOf" srcId="{3AFA5916-97A4-4DA0-8DBD-DF8B45E4A4B2}" destId="{C86E484B-CE6B-4904-8E39-0579A1A4F0DB}" srcOrd="0" destOrd="0" presId="urn:microsoft.com/office/officeart/2005/8/layout/process5"/>
    <dgm:cxn modelId="{E65464B2-B859-481D-82E5-64501DFD4E33}" type="presParOf" srcId="{4C3F3607-FA0A-492B-B723-0A47DDF14E35}" destId="{08F5E3DB-7A71-401F-959D-A79A1BA2A3E3}" srcOrd="6" destOrd="0" presId="urn:microsoft.com/office/officeart/2005/8/layout/process5"/>
    <dgm:cxn modelId="{CC54683F-197D-47A4-8432-C26AABF6416C}" type="presParOf" srcId="{4C3F3607-FA0A-492B-B723-0A47DDF14E35}" destId="{91250E78-8F9A-4AA2-B71C-A8F0A4C78143}" srcOrd="7" destOrd="0" presId="urn:microsoft.com/office/officeart/2005/8/layout/process5"/>
    <dgm:cxn modelId="{D6D7D276-F0A1-4A92-AA06-645F6257B652}" type="presParOf" srcId="{91250E78-8F9A-4AA2-B71C-A8F0A4C78143}" destId="{2DBF9C3D-0AB2-4C5E-93A3-EECFB9840AB6}" srcOrd="0" destOrd="0" presId="urn:microsoft.com/office/officeart/2005/8/layout/process5"/>
    <dgm:cxn modelId="{09F9F310-89A5-4D07-A02C-27C435987AC8}" type="presParOf" srcId="{4C3F3607-FA0A-492B-B723-0A47DDF14E35}" destId="{7E96652D-8251-40C3-BA3A-120CB0197E0A}" srcOrd="8" destOrd="0" presId="urn:microsoft.com/office/officeart/2005/8/layout/process5"/>
    <dgm:cxn modelId="{667F80F7-85E8-4AB3-8AD3-58167034CDB4}" type="presParOf" srcId="{4C3F3607-FA0A-492B-B723-0A47DDF14E35}" destId="{D4D4B6C6-2252-4C77-A4B8-7DF5C3CAC8C7}" srcOrd="9" destOrd="0" presId="urn:microsoft.com/office/officeart/2005/8/layout/process5"/>
    <dgm:cxn modelId="{CFED7DEC-DBD8-49BA-AD1E-4787CE33BB89}" type="presParOf" srcId="{D4D4B6C6-2252-4C77-A4B8-7DF5C3CAC8C7}" destId="{3D9A7C73-0CCC-4BD7-8A6E-7054C8722BAB}" srcOrd="0" destOrd="0" presId="urn:microsoft.com/office/officeart/2005/8/layout/process5"/>
    <dgm:cxn modelId="{DA8B1520-9AE5-40E4-A2F0-ADD06EE2277C}" type="presParOf" srcId="{4C3F3607-FA0A-492B-B723-0A47DDF14E35}" destId="{52B14DAC-7571-43FD-9165-B22B78927FD5}" srcOrd="10" destOrd="0" presId="urn:microsoft.com/office/officeart/2005/8/layout/process5"/>
    <dgm:cxn modelId="{E4358B03-D53A-4262-81A6-84E97B0B7E3F}" type="presParOf" srcId="{4C3F3607-FA0A-492B-B723-0A47DDF14E35}" destId="{EBBBF3E8-844E-454E-88AB-983326F27E14}" srcOrd="11" destOrd="0" presId="urn:microsoft.com/office/officeart/2005/8/layout/process5"/>
    <dgm:cxn modelId="{51923443-119C-4D6E-988E-378D9586E244}" type="presParOf" srcId="{EBBBF3E8-844E-454E-88AB-983326F27E14}" destId="{61F94254-BB8F-479D-981D-F04455E24CA4}" srcOrd="0" destOrd="0" presId="urn:microsoft.com/office/officeart/2005/8/layout/process5"/>
    <dgm:cxn modelId="{97329B35-3116-4090-8C57-245106C7E8B5}" type="presParOf" srcId="{4C3F3607-FA0A-492B-B723-0A47DDF14E35}" destId="{339B77FD-682F-4302-B7F6-4A4904A4611E}" srcOrd="12" destOrd="0" presId="urn:microsoft.com/office/officeart/2005/8/layout/process5"/>
    <dgm:cxn modelId="{353EAD53-3C6E-4CCE-9551-8BC843C48613}" type="presParOf" srcId="{4C3F3607-FA0A-492B-B723-0A47DDF14E35}" destId="{F0EC522D-B54C-4DE7-B3BC-8BE6F9CDF3E1}" srcOrd="13" destOrd="0" presId="urn:microsoft.com/office/officeart/2005/8/layout/process5"/>
    <dgm:cxn modelId="{7B9DC3D4-5145-4026-9FEC-37B135702401}" type="presParOf" srcId="{F0EC522D-B54C-4DE7-B3BC-8BE6F9CDF3E1}" destId="{F899CDD4-F368-4F1D-BCFB-379014D0F96A}" srcOrd="0" destOrd="0" presId="urn:microsoft.com/office/officeart/2005/8/layout/process5"/>
    <dgm:cxn modelId="{8F5921C5-32FD-4E4D-B669-DB8424C7ACEF}" type="presParOf" srcId="{4C3F3607-FA0A-492B-B723-0A47DDF14E35}" destId="{92BC56CB-24D1-420E-B4CC-198987CB0043}" srcOrd="14" destOrd="0" presId="urn:microsoft.com/office/officeart/2005/8/layout/process5"/>
    <dgm:cxn modelId="{CC290B9D-85D3-4E75-89F8-2D8943194762}" type="presParOf" srcId="{4C3F3607-FA0A-492B-B723-0A47DDF14E35}" destId="{6ADA21F5-D0D1-4BEB-A389-37FDDD0115A9}" srcOrd="15" destOrd="0" presId="urn:microsoft.com/office/officeart/2005/8/layout/process5"/>
    <dgm:cxn modelId="{FCFDA2A4-8FF1-4E86-AFEA-8C8F6E37255F}" type="presParOf" srcId="{6ADA21F5-D0D1-4BEB-A389-37FDDD0115A9}" destId="{9A81414C-80B7-4DDA-A2E5-850BCEDFD828}" srcOrd="0" destOrd="0" presId="urn:microsoft.com/office/officeart/2005/8/layout/process5"/>
    <dgm:cxn modelId="{575C7467-CFA9-42EA-B803-86E2851421D9}" type="presParOf" srcId="{4C3F3607-FA0A-492B-B723-0A47DDF14E35}" destId="{CC01D760-F73A-47DF-A219-79FBEA33607D}"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D2586-A304-4F25-B403-E889E0FF2CF3}">
      <dsp:nvSpPr>
        <dsp:cNvPr id="0" name=""/>
        <dsp:cNvSpPr/>
      </dsp:nvSpPr>
      <dsp:spPr>
        <a:xfrm>
          <a:off x="395100" y="16362"/>
          <a:ext cx="1936849" cy="1162109"/>
        </a:xfrm>
        <a:prstGeom prst="roundRect">
          <a:avLst>
            <a:gd name="adj" fmla="val 10000"/>
          </a:avLst>
        </a:prstGeom>
        <a:gradFill rotWithShape="0">
          <a:gsLst>
            <a:gs pos="0">
              <a:schemeClr val="accent2">
                <a:hueOff val="0"/>
                <a:satOff val="0"/>
                <a:lumOff val="0"/>
                <a:alphaOff val="0"/>
                <a:tint val="50000"/>
                <a:satMod val="300000"/>
              </a:schemeClr>
            </a:gs>
            <a:gs pos="0">
              <a:schemeClr val="accent2">
                <a:hueOff val="0"/>
                <a:satOff val="0"/>
                <a:lumOff val="0"/>
                <a:alphaOff val="0"/>
                <a:tint val="37000"/>
                <a:satMod val="300000"/>
              </a:schemeClr>
            </a:gs>
            <a:gs pos="100000">
              <a:schemeClr val="accent2">
                <a:hueOff val="0"/>
                <a:satOff val="0"/>
                <a:lumOff val="0"/>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err="1" smtClean="0"/>
            <a:t>Check</a:t>
          </a:r>
          <a:r>
            <a:rPr lang="hu-HU" sz="1300" b="1" kern="1200" dirty="0" smtClean="0"/>
            <a:t>-in to </a:t>
          </a:r>
          <a:r>
            <a:rPr lang="hu-HU" sz="1300" b="1" kern="1200" dirty="0" err="1" smtClean="0"/>
            <a:t>dormitory</a:t>
          </a:r>
          <a:r>
            <a:rPr lang="hu-HU" sz="1300" b="1" kern="1200" dirty="0" smtClean="0"/>
            <a:t> </a:t>
          </a:r>
          <a:r>
            <a:rPr lang="hu-HU" sz="1300" b="1" kern="1200" dirty="0" err="1" smtClean="0"/>
            <a:t>or</a:t>
          </a:r>
          <a:r>
            <a:rPr lang="hu-HU" sz="1300" b="1" kern="1200" dirty="0" smtClean="0"/>
            <a:t> </a:t>
          </a:r>
          <a:r>
            <a:rPr lang="hu-HU" sz="1300" b="1" kern="1200" dirty="0" err="1" smtClean="0"/>
            <a:t>occupy</a:t>
          </a:r>
          <a:r>
            <a:rPr lang="hu-HU" sz="1300" b="1" kern="1200" dirty="0" smtClean="0"/>
            <a:t> </a:t>
          </a:r>
          <a:r>
            <a:rPr lang="hu-HU" sz="1300" b="1" kern="1200" dirty="0" err="1" smtClean="0"/>
            <a:t>your</a:t>
          </a:r>
          <a:r>
            <a:rPr lang="hu-HU" sz="1300" b="1" kern="1200" dirty="0" smtClean="0"/>
            <a:t> </a:t>
          </a:r>
          <a:r>
            <a:rPr lang="hu-HU" sz="1300" b="1" kern="1200" dirty="0" err="1" smtClean="0"/>
            <a:t>rented</a:t>
          </a:r>
          <a:r>
            <a:rPr lang="hu-HU" sz="1300" b="1" kern="1200" dirty="0" smtClean="0"/>
            <a:t> </a:t>
          </a:r>
          <a:r>
            <a:rPr lang="hu-HU" sz="1300" b="1" kern="1200" dirty="0" err="1" smtClean="0"/>
            <a:t>flat</a:t>
          </a:r>
          <a:endParaRPr lang="hu-HU" sz="1300" b="1" kern="1200" dirty="0"/>
        </a:p>
      </dsp:txBody>
      <dsp:txXfrm>
        <a:off x="429137" y="50399"/>
        <a:ext cx="1868775" cy="1094035"/>
      </dsp:txXfrm>
    </dsp:sp>
    <dsp:sp modelId="{F1124E1E-70D9-4AC5-8FA6-A9F6DCC8A258}">
      <dsp:nvSpPr>
        <dsp:cNvPr id="0" name=""/>
        <dsp:cNvSpPr/>
      </dsp:nvSpPr>
      <dsp:spPr>
        <a:xfrm>
          <a:off x="2502392" y="357248"/>
          <a:ext cx="410612" cy="480338"/>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100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a:off x="2502392" y="453316"/>
        <a:ext cx="287428" cy="288202"/>
      </dsp:txXfrm>
    </dsp:sp>
    <dsp:sp modelId="{81B154BA-96E8-4A48-8B00-6DFAF459FA1D}">
      <dsp:nvSpPr>
        <dsp:cNvPr id="0" name=""/>
        <dsp:cNvSpPr/>
      </dsp:nvSpPr>
      <dsp:spPr>
        <a:xfrm>
          <a:off x="3106689" y="16362"/>
          <a:ext cx="1936849" cy="1162109"/>
        </a:xfrm>
        <a:prstGeom prst="roundRect">
          <a:avLst>
            <a:gd name="adj" fmla="val 10000"/>
          </a:avLst>
        </a:prstGeom>
        <a:gradFill rotWithShape="0">
          <a:gsLst>
            <a:gs pos="0">
              <a:schemeClr val="accent2">
                <a:hueOff val="585190"/>
                <a:satOff val="-730"/>
                <a:lumOff val="172"/>
                <a:alphaOff val="0"/>
                <a:tint val="50000"/>
                <a:satMod val="300000"/>
              </a:schemeClr>
            </a:gs>
            <a:gs pos="14000">
              <a:schemeClr val="accent2">
                <a:hueOff val="585190"/>
                <a:satOff val="-730"/>
                <a:lumOff val="172"/>
                <a:alphaOff val="0"/>
                <a:tint val="37000"/>
                <a:satMod val="300000"/>
              </a:schemeClr>
            </a:gs>
            <a:gs pos="100000">
              <a:schemeClr val="accent2">
                <a:hueOff val="585190"/>
                <a:satOff val="-730"/>
                <a:lumOff val="172"/>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err="1" smtClean="0"/>
            <a:t>Activate</a:t>
          </a:r>
          <a:r>
            <a:rPr lang="hu-HU" sz="1300" b="1" kern="1200" dirty="0" smtClean="0"/>
            <a:t> </a:t>
          </a:r>
          <a:r>
            <a:rPr lang="hu-HU" sz="1300" b="1" kern="1200" dirty="0" err="1" smtClean="0"/>
            <a:t>your</a:t>
          </a:r>
          <a:r>
            <a:rPr lang="hu-HU" sz="1300" b="1" kern="1200" dirty="0" smtClean="0"/>
            <a:t> </a:t>
          </a:r>
          <a:r>
            <a:rPr lang="hu-HU" sz="1300" b="1" kern="1200" dirty="0" err="1" smtClean="0"/>
            <a:t>semester</a:t>
          </a:r>
          <a:r>
            <a:rPr lang="hu-HU" sz="1300" b="1" kern="1200" dirty="0" smtClean="0"/>
            <a:t> </a:t>
          </a:r>
        </a:p>
        <a:p>
          <a:pPr lvl="0" algn="ctr" defTabSz="577850">
            <a:lnSpc>
              <a:spcPct val="90000"/>
            </a:lnSpc>
            <a:spcBef>
              <a:spcPct val="0"/>
            </a:spcBef>
            <a:spcAft>
              <a:spcPct val="35000"/>
            </a:spcAft>
          </a:pPr>
          <a:r>
            <a:rPr lang="hu-HU" sz="1300" b="1" kern="1200" dirty="0" err="1" smtClean="0"/>
            <a:t>at</a:t>
          </a:r>
          <a:r>
            <a:rPr lang="hu-HU" sz="1300" b="1" kern="1200" dirty="0" smtClean="0"/>
            <a:t> </a:t>
          </a:r>
          <a:r>
            <a:rPr lang="hu-HU" sz="1300" b="1" kern="1200" dirty="0" err="1" smtClean="0"/>
            <a:t>Registrar’s</a:t>
          </a:r>
          <a:r>
            <a:rPr lang="hu-HU" sz="1300" b="1" kern="1200" dirty="0" smtClean="0"/>
            <a:t> Office</a:t>
          </a:r>
          <a:endParaRPr lang="hu-HU" sz="1300" b="1" kern="1200" dirty="0"/>
        </a:p>
      </dsp:txBody>
      <dsp:txXfrm>
        <a:off x="3140726" y="50399"/>
        <a:ext cx="1868775" cy="1094035"/>
      </dsp:txXfrm>
    </dsp:sp>
    <dsp:sp modelId="{BF94BCB2-D2FA-43A9-9BBA-49A1F3386E09}">
      <dsp:nvSpPr>
        <dsp:cNvPr id="0" name=""/>
        <dsp:cNvSpPr/>
      </dsp:nvSpPr>
      <dsp:spPr>
        <a:xfrm>
          <a:off x="5213981" y="357248"/>
          <a:ext cx="410612" cy="480338"/>
        </a:xfrm>
        <a:prstGeom prst="rightArrow">
          <a:avLst>
            <a:gd name="adj1" fmla="val 60000"/>
            <a:gd name="adj2" fmla="val 50000"/>
          </a:avLst>
        </a:prstGeom>
        <a:gradFill rotWithShape="0">
          <a:gsLst>
            <a:gs pos="0">
              <a:schemeClr val="accent2">
                <a:hueOff val="668788"/>
                <a:satOff val="-834"/>
                <a:lumOff val="196"/>
                <a:alphaOff val="0"/>
                <a:tint val="50000"/>
                <a:satMod val="300000"/>
              </a:schemeClr>
            </a:gs>
            <a:gs pos="87000">
              <a:schemeClr val="accent2">
                <a:hueOff val="668788"/>
                <a:satOff val="-834"/>
                <a:lumOff val="196"/>
                <a:alphaOff val="0"/>
                <a:tint val="37000"/>
                <a:satMod val="300000"/>
              </a:schemeClr>
            </a:gs>
            <a:gs pos="100000">
              <a:schemeClr val="accent2">
                <a:hueOff val="668788"/>
                <a:satOff val="-834"/>
                <a:lumOff val="196"/>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a:off x="5213981" y="453316"/>
        <a:ext cx="287428" cy="288202"/>
      </dsp:txXfrm>
    </dsp:sp>
    <dsp:sp modelId="{6C4A6FEE-C7FE-40CE-8644-7DA5B681CCDC}">
      <dsp:nvSpPr>
        <dsp:cNvPr id="0" name=""/>
        <dsp:cNvSpPr/>
      </dsp:nvSpPr>
      <dsp:spPr>
        <a:xfrm>
          <a:off x="5818278" y="16362"/>
          <a:ext cx="1936849" cy="1162109"/>
        </a:xfrm>
        <a:prstGeom prst="roundRect">
          <a:avLst>
            <a:gd name="adj" fmla="val 10000"/>
          </a:avLst>
        </a:prstGeom>
        <a:gradFill rotWithShape="0">
          <a:gsLst>
            <a:gs pos="0">
              <a:schemeClr val="accent2">
                <a:hueOff val="1170380"/>
                <a:satOff val="-1460"/>
                <a:lumOff val="343"/>
                <a:alphaOff val="0"/>
                <a:tint val="50000"/>
                <a:satMod val="300000"/>
              </a:schemeClr>
            </a:gs>
            <a:gs pos="22000">
              <a:schemeClr val="accent2">
                <a:hueOff val="1170380"/>
                <a:satOff val="-1460"/>
                <a:lumOff val="343"/>
                <a:alphaOff val="0"/>
                <a:tint val="37000"/>
                <a:satMod val="300000"/>
              </a:schemeClr>
            </a:gs>
            <a:gs pos="100000">
              <a:schemeClr val="accent2">
                <a:hueOff val="1170380"/>
                <a:satOff val="-1460"/>
                <a:lumOff val="343"/>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err="1" smtClean="0"/>
            <a:t>Apply</a:t>
          </a:r>
          <a:r>
            <a:rPr lang="hu-HU" sz="1300" b="1" kern="1200" dirty="0" smtClean="0"/>
            <a:t> </a:t>
          </a:r>
          <a:r>
            <a:rPr lang="hu-HU" sz="1300" b="1" kern="1200" dirty="0" err="1" smtClean="0"/>
            <a:t>for</a:t>
          </a:r>
          <a:r>
            <a:rPr lang="hu-HU" sz="1300" b="1" kern="1200" dirty="0" smtClean="0"/>
            <a:t> </a:t>
          </a:r>
          <a:r>
            <a:rPr lang="hu-HU" sz="1300" b="1" kern="1200" dirty="0" err="1" smtClean="0"/>
            <a:t>resident’s</a:t>
          </a:r>
          <a:r>
            <a:rPr lang="hu-HU" sz="1300" b="1" kern="1200" dirty="0" smtClean="0"/>
            <a:t> permit </a:t>
          </a:r>
        </a:p>
        <a:p>
          <a:pPr lvl="0" algn="ctr" defTabSz="577850">
            <a:lnSpc>
              <a:spcPct val="90000"/>
            </a:lnSpc>
            <a:spcBef>
              <a:spcPct val="0"/>
            </a:spcBef>
            <a:spcAft>
              <a:spcPct val="35000"/>
            </a:spcAft>
          </a:pPr>
          <a:r>
            <a:rPr lang="hu-HU" sz="1300" b="1" kern="1200" dirty="0" err="1" smtClean="0"/>
            <a:t>at</a:t>
          </a:r>
          <a:r>
            <a:rPr lang="hu-HU" sz="1300" b="1" kern="1200" dirty="0" smtClean="0"/>
            <a:t> </a:t>
          </a:r>
          <a:r>
            <a:rPr lang="hu-HU" sz="1300" b="1" kern="1200" dirty="0" err="1" smtClean="0"/>
            <a:t>Immigration</a:t>
          </a:r>
          <a:r>
            <a:rPr lang="hu-HU" sz="1300" b="1" kern="1200" dirty="0" smtClean="0"/>
            <a:t> Office</a:t>
          </a:r>
          <a:endParaRPr lang="hu-HU" sz="1300" b="1" kern="1200" dirty="0"/>
        </a:p>
      </dsp:txBody>
      <dsp:txXfrm>
        <a:off x="5852315" y="50399"/>
        <a:ext cx="1868775" cy="1094035"/>
      </dsp:txXfrm>
    </dsp:sp>
    <dsp:sp modelId="{3AFA5916-97A4-4DA0-8DBD-DF8B45E4A4B2}">
      <dsp:nvSpPr>
        <dsp:cNvPr id="0" name=""/>
        <dsp:cNvSpPr/>
      </dsp:nvSpPr>
      <dsp:spPr>
        <a:xfrm rot="5329008">
          <a:off x="6605026" y="1306612"/>
          <a:ext cx="402567" cy="480338"/>
        </a:xfrm>
        <a:prstGeom prst="rightArrow">
          <a:avLst>
            <a:gd name="adj1" fmla="val 60000"/>
            <a:gd name="adj2" fmla="val 50000"/>
          </a:avLst>
        </a:prstGeom>
        <a:gradFill rotWithShape="0">
          <a:gsLst>
            <a:gs pos="0">
              <a:schemeClr val="accent2">
                <a:hueOff val="1337577"/>
                <a:satOff val="-1668"/>
                <a:lumOff val="392"/>
                <a:alphaOff val="0"/>
                <a:tint val="50000"/>
                <a:satMod val="300000"/>
              </a:schemeClr>
            </a:gs>
            <a:gs pos="100000">
              <a:schemeClr val="accent2">
                <a:hueOff val="1337577"/>
                <a:satOff val="-1668"/>
                <a:lumOff val="392"/>
                <a:alphaOff val="0"/>
                <a:tint val="37000"/>
                <a:satMod val="300000"/>
              </a:schemeClr>
            </a:gs>
            <a:gs pos="100000">
              <a:schemeClr val="accent2">
                <a:hueOff val="1337577"/>
                <a:satOff val="-1668"/>
                <a:lumOff val="392"/>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rot="-5400000">
        <a:off x="6660962" y="1345510"/>
        <a:ext cx="288202" cy="281797"/>
      </dsp:txXfrm>
    </dsp:sp>
    <dsp:sp modelId="{08F5E3DB-7A71-401F-959D-A79A1BA2A3E3}">
      <dsp:nvSpPr>
        <dsp:cNvPr id="0" name=""/>
        <dsp:cNvSpPr/>
      </dsp:nvSpPr>
      <dsp:spPr>
        <a:xfrm>
          <a:off x="5857964" y="1937872"/>
          <a:ext cx="1936849" cy="1162109"/>
        </a:xfrm>
        <a:prstGeom prst="roundRect">
          <a:avLst>
            <a:gd name="adj" fmla="val 10000"/>
          </a:avLst>
        </a:prstGeom>
        <a:gradFill rotWithShape="0">
          <a:gsLst>
            <a:gs pos="0">
              <a:schemeClr val="accent2">
                <a:hueOff val="1755570"/>
                <a:satOff val="-2190"/>
                <a:lumOff val="515"/>
                <a:alphaOff val="0"/>
                <a:tint val="50000"/>
                <a:satMod val="300000"/>
              </a:schemeClr>
            </a:gs>
            <a:gs pos="16000">
              <a:schemeClr val="accent2">
                <a:hueOff val="1755570"/>
                <a:satOff val="-2190"/>
                <a:lumOff val="515"/>
                <a:alphaOff val="0"/>
                <a:tint val="37000"/>
                <a:satMod val="300000"/>
              </a:schemeClr>
            </a:gs>
            <a:gs pos="100000">
              <a:schemeClr val="accent2">
                <a:hueOff val="1755570"/>
                <a:satOff val="-2190"/>
                <a:lumOff val="515"/>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err="1" smtClean="0"/>
            <a:t>Apply</a:t>
          </a:r>
          <a:r>
            <a:rPr lang="hu-HU" sz="1300" b="1" kern="1200" dirty="0" smtClean="0"/>
            <a:t> </a:t>
          </a:r>
          <a:r>
            <a:rPr lang="hu-HU" sz="1300" b="1" kern="1200" dirty="0" err="1" smtClean="0"/>
            <a:t>for</a:t>
          </a:r>
          <a:r>
            <a:rPr lang="hu-HU" sz="1300" b="1" kern="1200" dirty="0" smtClean="0"/>
            <a:t> </a:t>
          </a:r>
          <a:r>
            <a:rPr lang="hu-HU" sz="1300" b="1" kern="1200" dirty="0" err="1" smtClean="0"/>
            <a:t>medical</a:t>
          </a:r>
          <a:r>
            <a:rPr lang="hu-HU" sz="1300" b="1" kern="1200" dirty="0" smtClean="0"/>
            <a:t> </a:t>
          </a:r>
          <a:r>
            <a:rPr lang="hu-HU" sz="1300" b="1" kern="1200" dirty="0" err="1" smtClean="0"/>
            <a:t>insurance</a:t>
          </a:r>
          <a:r>
            <a:rPr lang="hu-HU" sz="1300" b="1" kern="1200" dirty="0" smtClean="0"/>
            <a:t> </a:t>
          </a:r>
        </a:p>
        <a:p>
          <a:pPr lvl="0" algn="ctr" defTabSz="577850">
            <a:lnSpc>
              <a:spcPct val="90000"/>
            </a:lnSpc>
            <a:spcBef>
              <a:spcPct val="0"/>
            </a:spcBef>
            <a:spcAft>
              <a:spcPct val="35000"/>
            </a:spcAft>
          </a:pPr>
          <a:r>
            <a:rPr lang="hu-HU" sz="1300" b="1" kern="1200" dirty="0" err="1" smtClean="0"/>
            <a:t>at</a:t>
          </a:r>
          <a:r>
            <a:rPr lang="hu-HU" sz="1300" b="1" kern="1200" dirty="0" smtClean="0"/>
            <a:t> </a:t>
          </a:r>
          <a:r>
            <a:rPr lang="hu-HU" sz="1300" b="1" kern="1200" dirty="0" err="1" smtClean="0"/>
            <a:t>Central</a:t>
          </a:r>
          <a:r>
            <a:rPr lang="hu-HU" sz="1300" b="1" kern="1200" dirty="0" smtClean="0"/>
            <a:t> </a:t>
          </a:r>
          <a:r>
            <a:rPr lang="hu-HU" sz="1300" b="1" kern="1200" dirty="0" err="1" smtClean="0"/>
            <a:t>Registrar’s</a:t>
          </a:r>
          <a:r>
            <a:rPr lang="hu-HU" sz="1300" b="1" kern="1200" dirty="0" smtClean="0"/>
            <a:t> Office</a:t>
          </a:r>
          <a:endParaRPr lang="hu-HU" sz="1300" b="1" kern="1200" dirty="0"/>
        </a:p>
      </dsp:txBody>
      <dsp:txXfrm>
        <a:off x="5892001" y="1971909"/>
        <a:ext cx="1868775" cy="1094035"/>
      </dsp:txXfrm>
    </dsp:sp>
    <dsp:sp modelId="{91250E78-8F9A-4AA2-B71C-A8F0A4C78143}">
      <dsp:nvSpPr>
        <dsp:cNvPr id="0" name=""/>
        <dsp:cNvSpPr/>
      </dsp:nvSpPr>
      <dsp:spPr>
        <a:xfrm rot="10780833">
          <a:off x="5247141" y="2286359"/>
          <a:ext cx="431652" cy="480338"/>
        </a:xfrm>
        <a:prstGeom prst="rightArrow">
          <a:avLst>
            <a:gd name="adj1" fmla="val 60000"/>
            <a:gd name="adj2" fmla="val 50000"/>
          </a:avLst>
        </a:prstGeom>
        <a:gradFill rotWithShape="0">
          <a:gsLst>
            <a:gs pos="0">
              <a:schemeClr val="accent2">
                <a:hueOff val="2006365"/>
                <a:satOff val="-2502"/>
                <a:lumOff val="588"/>
                <a:alphaOff val="0"/>
                <a:tint val="50000"/>
                <a:satMod val="300000"/>
              </a:schemeClr>
            </a:gs>
            <a:gs pos="100000">
              <a:schemeClr val="accent2">
                <a:hueOff val="2006365"/>
                <a:satOff val="-2502"/>
                <a:lumOff val="588"/>
                <a:alphaOff val="0"/>
                <a:tint val="37000"/>
                <a:satMod val="300000"/>
              </a:schemeClr>
            </a:gs>
            <a:gs pos="100000">
              <a:schemeClr val="accent2">
                <a:hueOff val="2006365"/>
                <a:satOff val="-2502"/>
                <a:lumOff val="588"/>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rot="10800000">
        <a:off x="5376636" y="2382066"/>
        <a:ext cx="302156" cy="288202"/>
      </dsp:txXfrm>
    </dsp:sp>
    <dsp:sp modelId="{7E96652D-8251-40C3-BA3A-120CB0197E0A}">
      <dsp:nvSpPr>
        <dsp:cNvPr id="0" name=""/>
        <dsp:cNvSpPr/>
      </dsp:nvSpPr>
      <dsp:spPr>
        <a:xfrm>
          <a:off x="3106689" y="1953212"/>
          <a:ext cx="1936849" cy="1162109"/>
        </a:xfrm>
        <a:prstGeom prst="roundRect">
          <a:avLst>
            <a:gd name="adj" fmla="val 10000"/>
          </a:avLst>
        </a:prstGeom>
        <a:gradFill rotWithShape="0">
          <a:gsLst>
            <a:gs pos="0">
              <a:schemeClr val="accent2">
                <a:hueOff val="2340759"/>
                <a:satOff val="-2919"/>
                <a:lumOff val="686"/>
                <a:alphaOff val="0"/>
                <a:tint val="50000"/>
                <a:satMod val="300000"/>
              </a:schemeClr>
            </a:gs>
            <a:gs pos="19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err="1" smtClean="0"/>
            <a:t>Apply</a:t>
          </a:r>
          <a:r>
            <a:rPr lang="hu-HU" sz="1300" b="1" kern="1200" dirty="0" smtClean="0"/>
            <a:t> </a:t>
          </a:r>
          <a:r>
            <a:rPr lang="hu-HU" sz="1300" b="1" kern="1200" dirty="0" err="1" smtClean="0"/>
            <a:t>for</a:t>
          </a:r>
          <a:r>
            <a:rPr lang="hu-HU" sz="1300" b="1" kern="1200" dirty="0" smtClean="0"/>
            <a:t> </a:t>
          </a:r>
          <a:r>
            <a:rPr lang="hu-HU" sz="1300" b="1" kern="1200" dirty="0" err="1" smtClean="0"/>
            <a:t>student</a:t>
          </a:r>
          <a:r>
            <a:rPr lang="hu-HU" sz="1300" b="1" kern="1200" dirty="0" smtClean="0"/>
            <a:t> </a:t>
          </a:r>
          <a:r>
            <a:rPr lang="hu-HU" sz="1300" b="1" kern="1200" dirty="0" err="1" smtClean="0"/>
            <a:t>card</a:t>
          </a:r>
          <a:r>
            <a:rPr lang="hu-HU" sz="1300" b="1" kern="1200" dirty="0" smtClean="0"/>
            <a:t> </a:t>
          </a:r>
        </a:p>
        <a:p>
          <a:pPr lvl="0" algn="ctr" defTabSz="577850">
            <a:lnSpc>
              <a:spcPct val="90000"/>
            </a:lnSpc>
            <a:spcBef>
              <a:spcPct val="0"/>
            </a:spcBef>
            <a:spcAft>
              <a:spcPct val="35000"/>
            </a:spcAft>
          </a:pPr>
          <a:r>
            <a:rPr lang="hu-HU" sz="1300" b="1" kern="1200" dirty="0" err="1" smtClean="0"/>
            <a:t>at</a:t>
          </a:r>
          <a:r>
            <a:rPr lang="hu-HU" sz="1300" b="1" kern="1200" dirty="0" smtClean="0"/>
            <a:t> </a:t>
          </a:r>
          <a:r>
            <a:rPr lang="hu-HU" sz="1300" b="1" kern="1200" dirty="0" err="1" smtClean="0"/>
            <a:t>Government</a:t>
          </a:r>
          <a:r>
            <a:rPr lang="hu-HU" sz="1300" b="1" kern="1200" dirty="0" smtClean="0"/>
            <a:t> Office</a:t>
          </a:r>
          <a:endParaRPr lang="hu-HU" sz="1300" b="1" kern="1200" dirty="0"/>
        </a:p>
      </dsp:txBody>
      <dsp:txXfrm>
        <a:off x="3140726" y="1987249"/>
        <a:ext cx="1868775" cy="1094035"/>
      </dsp:txXfrm>
    </dsp:sp>
    <dsp:sp modelId="{D4D4B6C6-2252-4C77-A4B8-7DF5C3CAC8C7}">
      <dsp:nvSpPr>
        <dsp:cNvPr id="0" name=""/>
        <dsp:cNvSpPr/>
      </dsp:nvSpPr>
      <dsp:spPr>
        <a:xfrm rot="10819736">
          <a:off x="2555395" y="2286490"/>
          <a:ext cx="389584" cy="480338"/>
        </a:xfrm>
        <a:prstGeom prst="rightArrow">
          <a:avLst>
            <a:gd name="adj1" fmla="val 60000"/>
            <a:gd name="adj2" fmla="val 50000"/>
          </a:avLst>
        </a:prstGeom>
        <a:gradFill rotWithShape="0">
          <a:gsLst>
            <a:gs pos="0">
              <a:schemeClr val="accent2">
                <a:hueOff val="2675154"/>
                <a:satOff val="-3337"/>
                <a:lumOff val="785"/>
                <a:alphaOff val="0"/>
                <a:tint val="50000"/>
                <a:satMod val="300000"/>
              </a:schemeClr>
            </a:gs>
            <a:gs pos="100000">
              <a:schemeClr val="accent2">
                <a:hueOff val="2675154"/>
                <a:satOff val="-3337"/>
                <a:lumOff val="785"/>
                <a:alphaOff val="0"/>
                <a:tint val="37000"/>
                <a:satMod val="300000"/>
              </a:schemeClr>
            </a:gs>
            <a:gs pos="100000">
              <a:schemeClr val="accent2">
                <a:hueOff val="2675154"/>
                <a:satOff val="-3337"/>
                <a:lumOff val="785"/>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rot="10800000">
        <a:off x="2672269" y="2382893"/>
        <a:ext cx="272709" cy="288202"/>
      </dsp:txXfrm>
    </dsp:sp>
    <dsp:sp modelId="{52B14DAC-7571-43FD-9165-B22B78927FD5}">
      <dsp:nvSpPr>
        <dsp:cNvPr id="0" name=""/>
        <dsp:cNvSpPr/>
      </dsp:nvSpPr>
      <dsp:spPr>
        <a:xfrm>
          <a:off x="434786" y="1937872"/>
          <a:ext cx="1936849" cy="1162109"/>
        </a:xfrm>
        <a:prstGeom prst="roundRect">
          <a:avLst>
            <a:gd name="adj" fmla="val 10000"/>
          </a:avLst>
        </a:prstGeom>
        <a:gradFill rotWithShape="0">
          <a:gsLst>
            <a:gs pos="0">
              <a:schemeClr val="accent2">
                <a:hueOff val="2925949"/>
                <a:satOff val="-3649"/>
                <a:lumOff val="858"/>
                <a:alphaOff val="0"/>
                <a:tint val="50000"/>
                <a:satMod val="300000"/>
              </a:schemeClr>
            </a:gs>
            <a:gs pos="21000">
              <a:schemeClr val="accent2">
                <a:hueOff val="2925949"/>
                <a:satOff val="-3649"/>
                <a:lumOff val="858"/>
                <a:alphaOff val="0"/>
                <a:tint val="37000"/>
                <a:satMod val="300000"/>
              </a:schemeClr>
            </a:gs>
            <a:gs pos="100000">
              <a:schemeClr val="accent2">
                <a:hueOff val="2925949"/>
                <a:satOff val="-3649"/>
                <a:lumOff val="858"/>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smtClean="0"/>
            <a:t>Open </a:t>
          </a:r>
          <a:r>
            <a:rPr lang="hu-HU" sz="1300" b="1" kern="1200" dirty="0" err="1" smtClean="0"/>
            <a:t>your</a:t>
          </a:r>
          <a:r>
            <a:rPr lang="hu-HU" sz="1300" b="1" kern="1200" dirty="0" smtClean="0"/>
            <a:t> bank account </a:t>
          </a:r>
        </a:p>
        <a:p>
          <a:pPr lvl="0" algn="ctr" defTabSz="577850">
            <a:lnSpc>
              <a:spcPct val="90000"/>
            </a:lnSpc>
            <a:spcBef>
              <a:spcPct val="0"/>
            </a:spcBef>
            <a:spcAft>
              <a:spcPct val="35000"/>
            </a:spcAft>
          </a:pPr>
          <a:r>
            <a:rPr lang="hu-HU" sz="1300" b="1" kern="1200" dirty="0" err="1" smtClean="0"/>
            <a:t>at</a:t>
          </a:r>
          <a:r>
            <a:rPr lang="hu-HU" sz="1300" b="1" kern="1200" dirty="0" smtClean="0"/>
            <a:t> OTP,</a:t>
          </a:r>
        </a:p>
        <a:p>
          <a:pPr lvl="0" algn="ctr" defTabSz="577850">
            <a:lnSpc>
              <a:spcPct val="90000"/>
            </a:lnSpc>
            <a:spcBef>
              <a:spcPct val="0"/>
            </a:spcBef>
            <a:spcAft>
              <a:spcPct val="35000"/>
            </a:spcAft>
          </a:pPr>
          <a:r>
            <a:rPr lang="hu-HU" sz="1300" b="1" kern="1200" dirty="0" smtClean="0"/>
            <a:t>add </a:t>
          </a:r>
          <a:r>
            <a:rPr lang="hu-HU" sz="1300" b="1" kern="1200" dirty="0" err="1" smtClean="0"/>
            <a:t>your</a:t>
          </a:r>
          <a:r>
            <a:rPr lang="hu-HU" sz="1300" b="1" kern="1200" dirty="0" smtClean="0"/>
            <a:t> account no. </a:t>
          </a:r>
          <a:br>
            <a:rPr lang="hu-HU" sz="1300" b="1" kern="1200" dirty="0" smtClean="0"/>
          </a:br>
          <a:r>
            <a:rPr lang="hu-HU" sz="1300" b="1" kern="1200" dirty="0" smtClean="0"/>
            <a:t>to </a:t>
          </a:r>
          <a:r>
            <a:rPr lang="hu-HU" sz="1300" b="1" kern="1200" dirty="0" err="1" smtClean="0"/>
            <a:t>Neptun</a:t>
          </a:r>
          <a:endParaRPr lang="hu-HU" sz="1300" b="1" kern="1200" dirty="0"/>
        </a:p>
      </dsp:txBody>
      <dsp:txXfrm>
        <a:off x="468823" y="1971909"/>
        <a:ext cx="1868775" cy="1094035"/>
      </dsp:txXfrm>
    </dsp:sp>
    <dsp:sp modelId="{EBBBF3E8-844E-454E-88AB-983326F27E14}">
      <dsp:nvSpPr>
        <dsp:cNvPr id="0" name=""/>
        <dsp:cNvSpPr/>
      </dsp:nvSpPr>
      <dsp:spPr>
        <a:xfrm rot="5400000">
          <a:off x="1197905" y="3235561"/>
          <a:ext cx="410612" cy="480338"/>
        </a:xfrm>
        <a:prstGeom prst="rightArrow">
          <a:avLst>
            <a:gd name="adj1" fmla="val 60000"/>
            <a:gd name="adj2" fmla="val 50000"/>
          </a:avLst>
        </a:prstGeom>
        <a:gradFill rotWithShape="0">
          <a:gsLst>
            <a:gs pos="0">
              <a:schemeClr val="accent2">
                <a:hueOff val="3343942"/>
                <a:satOff val="-4171"/>
                <a:lumOff val="981"/>
                <a:alphaOff val="0"/>
                <a:tint val="50000"/>
                <a:satMod val="300000"/>
              </a:schemeClr>
            </a:gs>
            <a:gs pos="96000">
              <a:schemeClr val="accent2">
                <a:hueOff val="3343942"/>
                <a:satOff val="-4171"/>
                <a:lumOff val="981"/>
                <a:alphaOff val="0"/>
                <a:tint val="37000"/>
                <a:satMod val="300000"/>
              </a:schemeClr>
            </a:gs>
            <a:gs pos="100000">
              <a:schemeClr val="accent2">
                <a:hueOff val="3343942"/>
                <a:satOff val="-4171"/>
                <a:lumOff val="981"/>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rot="-5400000">
        <a:off x="1259110" y="3270424"/>
        <a:ext cx="288202" cy="287428"/>
      </dsp:txXfrm>
    </dsp:sp>
    <dsp:sp modelId="{339B77FD-682F-4302-B7F6-4A4904A4611E}">
      <dsp:nvSpPr>
        <dsp:cNvPr id="0" name=""/>
        <dsp:cNvSpPr/>
      </dsp:nvSpPr>
      <dsp:spPr>
        <a:xfrm>
          <a:off x="434786" y="3874721"/>
          <a:ext cx="1936849" cy="1162109"/>
        </a:xfrm>
        <a:prstGeom prst="roundRect">
          <a:avLst>
            <a:gd name="adj" fmla="val 10000"/>
          </a:avLst>
        </a:prstGeom>
        <a:gradFill rotWithShape="0">
          <a:gsLst>
            <a:gs pos="0">
              <a:schemeClr val="accent2">
                <a:hueOff val="3511139"/>
                <a:satOff val="-4379"/>
                <a:lumOff val="1030"/>
                <a:alphaOff val="0"/>
                <a:tint val="50000"/>
                <a:satMod val="300000"/>
              </a:schemeClr>
            </a:gs>
            <a:gs pos="72000">
              <a:schemeClr val="accent2">
                <a:hueOff val="3511139"/>
                <a:satOff val="-4379"/>
                <a:lumOff val="1030"/>
                <a:alphaOff val="0"/>
                <a:tint val="37000"/>
                <a:satMod val="300000"/>
              </a:schemeClr>
            </a:gs>
            <a:gs pos="100000">
              <a:schemeClr val="accent2">
                <a:hueOff val="3511139"/>
                <a:satOff val="-4379"/>
                <a:lumOff val="1030"/>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err="1" smtClean="0"/>
            <a:t>Sign</a:t>
          </a:r>
          <a:r>
            <a:rPr lang="hu-HU" sz="1300" b="1" kern="1200" dirty="0" smtClean="0"/>
            <a:t> </a:t>
          </a:r>
          <a:r>
            <a:rPr lang="hu-HU" sz="1300" b="1" kern="1200" dirty="0" err="1" smtClean="0"/>
            <a:t>your</a:t>
          </a:r>
          <a:r>
            <a:rPr lang="hu-HU" sz="1300" b="1" kern="1200" dirty="0" smtClean="0"/>
            <a:t> SH </a:t>
          </a:r>
          <a:r>
            <a:rPr lang="hu-HU" sz="1300" b="1" kern="1200" dirty="0" err="1" smtClean="0"/>
            <a:t>student</a:t>
          </a:r>
          <a:r>
            <a:rPr lang="hu-HU" sz="1300" b="1" kern="1200" dirty="0" smtClean="0"/>
            <a:t> </a:t>
          </a:r>
          <a:r>
            <a:rPr lang="hu-HU" sz="1300" b="1" kern="1200" dirty="0" err="1" smtClean="0"/>
            <a:t>contract</a:t>
          </a:r>
          <a:r>
            <a:rPr lang="hu-HU" sz="1300" b="1" kern="1200" dirty="0" smtClean="0"/>
            <a:t> </a:t>
          </a:r>
          <a:br>
            <a:rPr lang="hu-HU" sz="1300" b="1" kern="1200" dirty="0" smtClean="0"/>
          </a:br>
          <a:r>
            <a:rPr lang="hu-HU" sz="1300" b="1" kern="1200" dirty="0" err="1" smtClean="0"/>
            <a:t>at</a:t>
          </a:r>
          <a:r>
            <a:rPr lang="hu-HU" sz="1300" b="1" kern="1200" dirty="0" smtClean="0"/>
            <a:t> SH Office of UP</a:t>
          </a:r>
          <a:endParaRPr lang="hu-HU" sz="1300" b="1" kern="1200" dirty="0"/>
        </a:p>
      </dsp:txBody>
      <dsp:txXfrm>
        <a:off x="468823" y="3908758"/>
        <a:ext cx="1868775" cy="1094035"/>
      </dsp:txXfrm>
    </dsp:sp>
    <dsp:sp modelId="{F0EC522D-B54C-4DE7-B3BC-8BE6F9CDF3E1}">
      <dsp:nvSpPr>
        <dsp:cNvPr id="0" name=""/>
        <dsp:cNvSpPr/>
      </dsp:nvSpPr>
      <dsp:spPr>
        <a:xfrm>
          <a:off x="2542078" y="4215606"/>
          <a:ext cx="410612" cy="480338"/>
        </a:xfrm>
        <a:prstGeom prst="rightArrow">
          <a:avLst>
            <a:gd name="adj1" fmla="val 60000"/>
            <a:gd name="adj2" fmla="val 50000"/>
          </a:avLst>
        </a:prstGeom>
        <a:gradFill rotWithShape="0">
          <a:gsLst>
            <a:gs pos="0">
              <a:schemeClr val="accent2">
                <a:hueOff val="4012731"/>
                <a:satOff val="-5005"/>
                <a:lumOff val="1177"/>
                <a:alphaOff val="0"/>
                <a:tint val="50000"/>
                <a:satMod val="300000"/>
              </a:schemeClr>
            </a:gs>
            <a:gs pos="100000">
              <a:schemeClr val="accent2">
                <a:hueOff val="4012731"/>
                <a:satOff val="-5005"/>
                <a:lumOff val="1177"/>
                <a:alphaOff val="0"/>
                <a:tint val="37000"/>
                <a:satMod val="300000"/>
              </a:schemeClr>
            </a:gs>
            <a:gs pos="100000">
              <a:schemeClr val="accent2">
                <a:hueOff val="4012731"/>
                <a:satOff val="-5005"/>
                <a:lumOff val="1177"/>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a:off x="2542078" y="4311674"/>
        <a:ext cx="287428" cy="288202"/>
      </dsp:txXfrm>
    </dsp:sp>
    <dsp:sp modelId="{92BC56CB-24D1-420E-B4CC-198987CB0043}">
      <dsp:nvSpPr>
        <dsp:cNvPr id="0" name=""/>
        <dsp:cNvSpPr/>
      </dsp:nvSpPr>
      <dsp:spPr>
        <a:xfrm>
          <a:off x="3146375" y="3874721"/>
          <a:ext cx="1936849" cy="1162109"/>
        </a:xfrm>
        <a:prstGeom prst="roundRect">
          <a:avLst>
            <a:gd name="adj" fmla="val 10000"/>
          </a:avLst>
        </a:prstGeom>
        <a:gradFill rotWithShape="0">
          <a:gsLst>
            <a:gs pos="0">
              <a:schemeClr val="accent2">
                <a:hueOff val="4096329"/>
                <a:satOff val="-5109"/>
                <a:lumOff val="1201"/>
                <a:alphaOff val="0"/>
                <a:tint val="50000"/>
                <a:satMod val="300000"/>
              </a:schemeClr>
            </a:gs>
            <a:gs pos="64000">
              <a:schemeClr val="accent2">
                <a:hueOff val="4096329"/>
                <a:satOff val="-5109"/>
                <a:lumOff val="1201"/>
                <a:alphaOff val="0"/>
                <a:tint val="37000"/>
                <a:satMod val="300000"/>
              </a:schemeClr>
            </a:gs>
            <a:gs pos="100000">
              <a:schemeClr val="accent2">
                <a:hueOff val="4096329"/>
                <a:satOff val="-5109"/>
                <a:lumOff val="1201"/>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smtClean="0"/>
            <a:t>Pick </a:t>
          </a:r>
          <a:r>
            <a:rPr lang="hu-HU" sz="1300" b="1" kern="1200" dirty="0" err="1" smtClean="0"/>
            <a:t>up</a:t>
          </a:r>
          <a:r>
            <a:rPr lang="hu-HU" sz="1300" b="1" kern="1200" dirty="0" smtClean="0"/>
            <a:t> </a:t>
          </a:r>
          <a:r>
            <a:rPr lang="hu-HU" sz="1300" b="1" kern="1200" dirty="0" err="1" smtClean="0"/>
            <a:t>student</a:t>
          </a:r>
          <a:r>
            <a:rPr lang="hu-HU" sz="1300" b="1" kern="1200" dirty="0" smtClean="0"/>
            <a:t> </a:t>
          </a:r>
          <a:r>
            <a:rPr lang="hu-HU" sz="1300" b="1" kern="1200" dirty="0" err="1" smtClean="0"/>
            <a:t>card</a:t>
          </a:r>
          <a:r>
            <a:rPr lang="hu-HU" sz="1300" b="1" kern="1200" dirty="0" smtClean="0"/>
            <a:t> and </a:t>
          </a:r>
          <a:r>
            <a:rPr lang="hu-HU" sz="1300" b="1" kern="1200" dirty="0" err="1" smtClean="0"/>
            <a:t>health</a:t>
          </a:r>
          <a:r>
            <a:rPr lang="hu-HU" sz="1300" b="1" kern="1200" dirty="0" smtClean="0"/>
            <a:t> </a:t>
          </a:r>
          <a:r>
            <a:rPr lang="hu-HU" sz="1300" b="1" kern="1200" dirty="0" err="1" smtClean="0"/>
            <a:t>insurance</a:t>
          </a:r>
          <a:r>
            <a:rPr lang="hu-HU" sz="1300" b="1" kern="1200" dirty="0" smtClean="0"/>
            <a:t> </a:t>
          </a:r>
          <a:r>
            <a:rPr lang="hu-HU" sz="1300" b="1" kern="1200" dirty="0" err="1" smtClean="0"/>
            <a:t>card</a:t>
          </a:r>
          <a:r>
            <a:rPr lang="hu-HU" sz="1300" b="1" kern="1200" dirty="0" smtClean="0"/>
            <a:t> </a:t>
          </a:r>
          <a:r>
            <a:rPr lang="hu-HU" sz="1300" b="1" u="sng" kern="1200" dirty="0" err="1" smtClean="0"/>
            <a:t>upon</a:t>
          </a:r>
          <a:r>
            <a:rPr lang="hu-HU" sz="1300" b="1" u="sng" kern="1200" dirty="0" smtClean="0"/>
            <a:t> </a:t>
          </a:r>
          <a:r>
            <a:rPr lang="hu-HU" sz="1300" b="1" u="sng" kern="1200" dirty="0" err="1" smtClean="0"/>
            <a:t>call</a:t>
          </a:r>
          <a:endParaRPr lang="hu-HU" sz="1300" b="1" u="sng" kern="1200" dirty="0" smtClean="0"/>
        </a:p>
        <a:p>
          <a:pPr lvl="0" algn="ctr" defTabSz="577850">
            <a:lnSpc>
              <a:spcPct val="90000"/>
            </a:lnSpc>
            <a:spcBef>
              <a:spcPct val="0"/>
            </a:spcBef>
            <a:spcAft>
              <a:spcPct val="35000"/>
            </a:spcAft>
          </a:pPr>
          <a:r>
            <a:rPr lang="hu-HU" sz="1300" b="1" kern="1200" dirty="0" err="1" smtClean="0"/>
            <a:t>at</a:t>
          </a:r>
          <a:r>
            <a:rPr lang="hu-HU" sz="1300" b="1" kern="1200" dirty="0" smtClean="0"/>
            <a:t> </a:t>
          </a:r>
          <a:r>
            <a:rPr lang="hu-HU" sz="1300" b="1" kern="1200" dirty="0" err="1" smtClean="0"/>
            <a:t>Central</a:t>
          </a:r>
          <a:r>
            <a:rPr lang="hu-HU" sz="1300" b="1" kern="1200" dirty="0" smtClean="0"/>
            <a:t> </a:t>
          </a:r>
          <a:r>
            <a:rPr lang="hu-HU" sz="1300" b="1" kern="1200" dirty="0" err="1" smtClean="0"/>
            <a:t>Registrar’s</a:t>
          </a:r>
          <a:r>
            <a:rPr lang="hu-HU" sz="1300" b="1" kern="1200" dirty="0" smtClean="0"/>
            <a:t> Office</a:t>
          </a:r>
          <a:endParaRPr lang="hu-HU" sz="1300" b="1" kern="1200" dirty="0"/>
        </a:p>
      </dsp:txBody>
      <dsp:txXfrm>
        <a:off x="3180412" y="3908758"/>
        <a:ext cx="1868775" cy="1094035"/>
      </dsp:txXfrm>
    </dsp:sp>
    <dsp:sp modelId="{6ADA21F5-D0D1-4BEB-A389-37FDDD0115A9}">
      <dsp:nvSpPr>
        <dsp:cNvPr id="0" name=""/>
        <dsp:cNvSpPr/>
      </dsp:nvSpPr>
      <dsp:spPr>
        <a:xfrm>
          <a:off x="5253667" y="4215606"/>
          <a:ext cx="410612" cy="480338"/>
        </a:xfrm>
        <a:prstGeom prst="rightArrow">
          <a:avLst>
            <a:gd name="adj1" fmla="val 60000"/>
            <a:gd name="adj2" fmla="val 50000"/>
          </a:avLst>
        </a:prstGeom>
        <a:gradFill rotWithShape="0">
          <a:gsLst>
            <a:gs pos="0">
              <a:schemeClr val="accent2">
                <a:hueOff val="4681519"/>
                <a:satOff val="-5839"/>
                <a:lumOff val="1373"/>
                <a:alphaOff val="0"/>
                <a:tint val="50000"/>
                <a:satMod val="300000"/>
              </a:schemeClr>
            </a:gs>
            <a:gs pos="100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5400000" scaled="0"/>
        </a:gra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u-HU" sz="1000" kern="1200"/>
        </a:p>
      </dsp:txBody>
      <dsp:txXfrm>
        <a:off x="5253667" y="4311674"/>
        <a:ext cx="287428" cy="288202"/>
      </dsp:txXfrm>
    </dsp:sp>
    <dsp:sp modelId="{CC01D760-F73A-47DF-A219-79FBEA33607D}">
      <dsp:nvSpPr>
        <dsp:cNvPr id="0" name=""/>
        <dsp:cNvSpPr/>
      </dsp:nvSpPr>
      <dsp:spPr>
        <a:xfrm>
          <a:off x="5857964" y="3874721"/>
          <a:ext cx="1936849" cy="1162109"/>
        </a:xfrm>
        <a:prstGeom prst="roundRect">
          <a:avLst>
            <a:gd name="adj" fmla="val 10000"/>
          </a:avLst>
        </a:prstGeom>
        <a:gradFill rotWithShape="0">
          <a:gsLst>
            <a:gs pos="0">
              <a:schemeClr val="accent2">
                <a:hueOff val="4681519"/>
                <a:satOff val="-5839"/>
                <a:lumOff val="1373"/>
                <a:alphaOff val="0"/>
                <a:tint val="50000"/>
                <a:satMod val="300000"/>
              </a:schemeClr>
            </a:gs>
            <a:gs pos="100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hu-HU" sz="1300" b="1" kern="1200" dirty="0" err="1" smtClean="0"/>
            <a:t>Finally</a:t>
          </a:r>
          <a:r>
            <a:rPr lang="hu-HU" sz="1300" b="1" kern="1200" dirty="0" smtClean="0"/>
            <a:t>, </a:t>
          </a:r>
          <a:r>
            <a:rPr lang="hu-HU" sz="1300" b="1" kern="1200" dirty="0" err="1" smtClean="0"/>
            <a:t>relax</a:t>
          </a:r>
          <a:r>
            <a:rPr lang="hu-HU" sz="1300" b="1" kern="1200" dirty="0" smtClean="0"/>
            <a:t> and </a:t>
          </a:r>
          <a:r>
            <a:rPr lang="hu-HU" sz="1300" b="1" kern="1200" dirty="0" err="1" smtClean="0"/>
            <a:t>enjoy</a:t>
          </a:r>
          <a:r>
            <a:rPr lang="hu-HU" sz="1300" b="1" kern="1200" dirty="0" smtClean="0"/>
            <a:t> </a:t>
          </a:r>
          <a:r>
            <a:rPr lang="hu-HU" sz="1300" b="1" kern="1200" dirty="0" err="1" smtClean="0"/>
            <a:t>your</a:t>
          </a:r>
          <a:r>
            <a:rPr lang="hu-HU" sz="1300" b="1" kern="1200" dirty="0" smtClean="0"/>
            <a:t> </a:t>
          </a:r>
          <a:r>
            <a:rPr lang="hu-HU" sz="1300" b="1" kern="1200" dirty="0" err="1" smtClean="0"/>
            <a:t>stay</a:t>
          </a:r>
          <a:r>
            <a:rPr lang="hu-HU" sz="1300" b="1" kern="1200" dirty="0" smtClean="0"/>
            <a:t> in Pécs!</a:t>
          </a:r>
          <a:endParaRPr lang="hu-HU" sz="1300" b="1" kern="1200" dirty="0"/>
        </a:p>
      </dsp:txBody>
      <dsp:txXfrm>
        <a:off x="5892001" y="3908758"/>
        <a:ext cx="1868775" cy="109403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u-HU"/>
              <a:t>Mintacím szerkesztése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35D1FF19-93B9-45F0-B348-EB8AAEC695CE}" type="datetimeFigureOut">
              <a:rPr lang="hu-HU" smtClean="0"/>
              <a:t>2019. 08. 26.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82896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35D1FF19-93B9-45F0-B348-EB8AAEC695CE}" type="datetimeFigureOut">
              <a:rPr lang="hu-HU" smtClean="0"/>
              <a:t>2019. 08. 26.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305030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35D1FF19-93B9-45F0-B348-EB8AAEC695CE}" type="datetimeFigureOut">
              <a:rPr lang="hu-HU" smtClean="0"/>
              <a:t>2019. 08. 26.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213528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35D1FF19-93B9-45F0-B348-EB8AAEC695CE}" type="datetimeFigureOut">
              <a:rPr lang="hu-HU" smtClean="0"/>
              <a:t>2019. 08. 26.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282050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u-HU"/>
              <a:t>Mintacím szerkesztése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35D1FF19-93B9-45F0-B348-EB8AAEC695CE}" type="datetimeFigureOut">
              <a:rPr lang="hu-HU" smtClean="0"/>
              <a:t>2019. 08. 26.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224312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35D1FF19-93B9-45F0-B348-EB8AAEC695CE}" type="datetimeFigureOut">
              <a:rPr lang="hu-HU" smtClean="0"/>
              <a:t>2019. 08. 26.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123641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u-HU"/>
              <a:t>Mintacím szerkesztése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35D1FF19-93B9-45F0-B348-EB8AAEC695CE}" type="datetimeFigureOut">
              <a:rPr lang="hu-HU" smtClean="0"/>
              <a:t>2019. 08. 26.</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38903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35D1FF19-93B9-45F0-B348-EB8AAEC695CE}" type="datetimeFigureOut">
              <a:rPr lang="hu-HU" smtClean="0"/>
              <a:t>2019. 08. 26.</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226103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1FF19-93B9-45F0-B348-EB8AAEC695CE}" type="datetimeFigureOut">
              <a:rPr lang="hu-HU" smtClean="0"/>
              <a:t>2019. 08. 26.</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50953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35D1FF19-93B9-45F0-B348-EB8AAEC695CE}" type="datetimeFigureOut">
              <a:rPr lang="hu-HU" smtClean="0"/>
              <a:t>2019. 08. 26.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307078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35D1FF19-93B9-45F0-B348-EB8AAEC695CE}" type="datetimeFigureOut">
              <a:rPr lang="hu-HU" smtClean="0"/>
              <a:t>2019. 08. 26.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00DFBB53-6DDE-4E1A-9FB3-40F62581EC84}" type="slidenum">
              <a:rPr lang="hu-HU" smtClean="0"/>
              <a:t>‹#›</a:t>
            </a:fld>
            <a:endParaRPr lang="hu-HU"/>
          </a:p>
        </p:txBody>
      </p:sp>
    </p:spTree>
    <p:extLst>
      <p:ext uri="{BB962C8B-B14F-4D97-AF65-F5344CB8AC3E}">
        <p14:creationId xmlns:p14="http://schemas.microsoft.com/office/powerpoint/2010/main" val="1228044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1FF19-93B9-45F0-B348-EB8AAEC695CE}" type="datetimeFigureOut">
              <a:rPr lang="hu-HU" smtClean="0"/>
              <a:t>2019. 08. 26.</a:t>
            </a:fld>
            <a:endParaRPr lang="hu-H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FBB53-6DDE-4E1A-9FB3-40F62581EC84}" type="slidenum">
              <a:rPr lang="hu-HU" smtClean="0"/>
              <a:t>‹#›</a:t>
            </a:fld>
            <a:endParaRPr lang="hu-HU"/>
          </a:p>
        </p:txBody>
      </p:sp>
    </p:spTree>
    <p:extLst>
      <p:ext uri="{BB962C8B-B14F-4D97-AF65-F5344CB8AC3E}">
        <p14:creationId xmlns:p14="http://schemas.microsoft.com/office/powerpoint/2010/main" val="3983041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tudyinhungary.hu/study-in-hungary/menu/stipendium-hungaricum-scholarship-programme/apply-for-a-stipendium-hungaricum-scholarship/rights-and-obligations.htm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studenthousing.hu/fooldal&amp;lang=en"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counselling.pte.hu/"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mailto:jogklinika@ajk.pte.hu" TargetMode="External"/><Relationship Id="rId4" Type="http://schemas.openxmlformats.org/officeDocument/2006/relationships/hyperlink" Target="http://www.legalclinic.hu/"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mailto:kohlmanng@ktk.pte.hu&#160;" TargetMode="External"/><Relationship Id="rId13" Type="http://schemas.openxmlformats.org/officeDocument/2006/relationships/hyperlink" Target="mailto:erika.sostai@aok.pte.hu" TargetMode="External"/><Relationship Id="rId3" Type="http://schemas.openxmlformats.org/officeDocument/2006/relationships/hyperlink" Target="mailto:adonyi.zsoka@art.pte.hu" TargetMode="External"/><Relationship Id="rId7" Type="http://schemas.openxmlformats.org/officeDocument/2006/relationships/hyperlink" Target="mailto:livia@ktk.pte.hu" TargetMode="External"/><Relationship Id="rId12" Type="http://schemas.openxmlformats.org/officeDocument/2006/relationships/hyperlink" Target="mailto:studentservice.centre@aok.pte.hu"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mailto:orsolya.mate@etk.pte.hu" TargetMode="External"/><Relationship Id="rId11" Type="http://schemas.openxmlformats.org/officeDocument/2006/relationships/hyperlink" Target="mailto:somfai.reka@pmmik.pte.hu" TargetMode="External"/><Relationship Id="rId5" Type="http://schemas.openxmlformats.org/officeDocument/2006/relationships/hyperlink" Target="mailto:kovacs-samu.eva@pte.hu" TargetMode="External"/><Relationship Id="rId10" Type="http://schemas.openxmlformats.org/officeDocument/2006/relationships/hyperlink" Target="mailto:contact@gamma.ttk.pte.hu" TargetMode="External"/><Relationship Id="rId4" Type="http://schemas.openxmlformats.org/officeDocument/2006/relationships/hyperlink" Target="mailto:Hengl.melinda@ajk.pte.hu" TargetMode="External"/><Relationship Id="rId9" Type="http://schemas.openxmlformats.org/officeDocument/2006/relationships/hyperlink" Target="mailto:vitai.zsuzsanna@ktk.pte.h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mailto:stipendium@pte.hu" TargetMode="External"/><Relationship Id="rId4" Type="http://schemas.openxmlformats.org/officeDocument/2006/relationships/hyperlink" Target="http://www.stipendiumhungaricum.hu/"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mbah.hu/index.php?lang=en"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pecs.hu/tartalmak/Vegyes_fogaszati_korzetek_elerhetosege"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A78858C3-FD4E-432F-9FB7-68A29B383598}"/>
              </a:ext>
            </a:extLst>
          </p:cNvPr>
          <p:cNvSpPr txBox="1"/>
          <p:nvPr/>
        </p:nvSpPr>
        <p:spPr>
          <a:xfrm>
            <a:off x="124355" y="5031362"/>
            <a:ext cx="4721961" cy="1754326"/>
          </a:xfrm>
          <a:prstGeom prst="rect">
            <a:avLst/>
          </a:prstGeom>
          <a:noFill/>
        </p:spPr>
        <p:txBody>
          <a:bodyPr wrap="square" rtlCol="0">
            <a:spAutoFit/>
          </a:bodyPr>
          <a:lstStyle/>
          <a:p>
            <a:r>
              <a:rPr lang="hu-HU" sz="3600" i="1" dirty="0" smtClean="0">
                <a:solidFill>
                  <a:schemeClr val="bg1"/>
                </a:solidFill>
              </a:rPr>
              <a:t>Stipendium </a:t>
            </a:r>
            <a:r>
              <a:rPr lang="hu-HU" sz="3600" i="1" dirty="0">
                <a:solidFill>
                  <a:schemeClr val="bg1"/>
                </a:solidFill>
              </a:rPr>
              <a:t>H</a:t>
            </a:r>
            <a:r>
              <a:rPr lang="hu-HU" sz="3600" i="1" dirty="0" smtClean="0">
                <a:solidFill>
                  <a:schemeClr val="bg1"/>
                </a:solidFill>
              </a:rPr>
              <a:t>ungaricum </a:t>
            </a:r>
            <a:br>
              <a:rPr lang="hu-HU" sz="3600" i="1" dirty="0" smtClean="0">
                <a:solidFill>
                  <a:schemeClr val="bg1"/>
                </a:solidFill>
              </a:rPr>
            </a:br>
            <a:r>
              <a:rPr lang="hu-HU" sz="3600" i="1" dirty="0" smtClean="0">
                <a:solidFill>
                  <a:schemeClr val="bg1"/>
                </a:solidFill>
              </a:rPr>
              <a:t>Student </a:t>
            </a:r>
            <a:r>
              <a:rPr lang="hu-HU" sz="3600" i="1" dirty="0" err="1" smtClean="0">
                <a:solidFill>
                  <a:schemeClr val="bg1"/>
                </a:solidFill>
              </a:rPr>
              <a:t>Guide</a:t>
            </a:r>
            <a:r>
              <a:rPr lang="hu-HU" sz="3600" i="1" dirty="0" smtClean="0">
                <a:solidFill>
                  <a:schemeClr val="bg1"/>
                </a:solidFill>
              </a:rPr>
              <a:t> </a:t>
            </a:r>
          </a:p>
          <a:p>
            <a:r>
              <a:rPr lang="hu-HU" sz="3600" i="1" dirty="0" smtClean="0">
                <a:solidFill>
                  <a:schemeClr val="bg1"/>
                </a:solidFill>
              </a:rPr>
              <a:t>2019/20</a:t>
            </a:r>
            <a:endParaRPr lang="hu-HU" sz="3600" i="1" dirty="0">
              <a:solidFill>
                <a:schemeClr val="bg1"/>
              </a:solidFill>
            </a:endParaRPr>
          </a:p>
        </p:txBody>
      </p:sp>
    </p:spTree>
    <p:extLst>
      <p:ext uri="{BB962C8B-B14F-4D97-AF65-F5344CB8AC3E}">
        <p14:creationId xmlns:p14="http://schemas.microsoft.com/office/powerpoint/2010/main" val="165309115"/>
      </p:ext>
    </p:extLst>
  </p:cSld>
  <p:clrMapOvr>
    <a:masterClrMapping/>
  </p:clrMapOvr>
  <p:transition spd="med" advClick="0" advTm="10000">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0" y="0"/>
            <a:ext cx="7680960" cy="4782848"/>
          </a:xfrm>
          <a:prstGeom prst="rect">
            <a:avLst/>
          </a:prstGeom>
          <a:noFill/>
        </p:spPr>
        <p:txBody>
          <a:bodyPr wrap="square" rtlCol="0">
            <a:spAutoFit/>
          </a:bodyPr>
          <a:lstStyle/>
          <a:p>
            <a:r>
              <a:rPr lang="en-GB" sz="3200" b="1" dirty="0" smtClean="0">
                <a:solidFill>
                  <a:srgbClr val="0D3862"/>
                </a:solidFill>
              </a:rPr>
              <a:t>…</a:t>
            </a:r>
            <a:r>
              <a:rPr lang="hu-HU" sz="3200" b="1" dirty="0" smtClean="0">
                <a:solidFill>
                  <a:srgbClr val="0D3862"/>
                </a:solidFill>
              </a:rPr>
              <a:t>H</a:t>
            </a:r>
            <a:r>
              <a:rPr lang="en-GB" sz="3200" b="1" dirty="0" smtClean="0">
                <a:solidFill>
                  <a:srgbClr val="0D3862"/>
                </a:solidFill>
              </a:rPr>
              <a:t>ow you can receive </a:t>
            </a:r>
            <a:r>
              <a:rPr lang="hu-HU" sz="3200" b="1" dirty="0" smtClean="0">
                <a:solidFill>
                  <a:srgbClr val="0D3862"/>
                </a:solidFill>
              </a:rPr>
              <a:t>it?</a:t>
            </a:r>
            <a:endParaRPr lang="en-GB" sz="3200" b="1" dirty="0" smtClean="0">
              <a:solidFill>
                <a:srgbClr val="0D3862"/>
              </a:solidFill>
            </a:endParaRPr>
          </a:p>
          <a:p>
            <a:pPr>
              <a:lnSpc>
                <a:spcPct val="80000"/>
              </a:lnSpc>
            </a:pPr>
            <a:endParaRPr lang="en-GB" sz="1600" b="1" dirty="0" smtClean="0">
              <a:solidFill>
                <a:srgbClr val="0D3862"/>
              </a:solidFill>
            </a:endParaRPr>
          </a:p>
          <a:p>
            <a:pPr>
              <a:lnSpc>
                <a:spcPct val="80000"/>
              </a:lnSpc>
            </a:pPr>
            <a:endParaRPr lang="en-GB" sz="1600" b="1" dirty="0" smtClean="0">
              <a:solidFill>
                <a:srgbClr val="0D3862"/>
              </a:solidFill>
            </a:endParaRPr>
          </a:p>
          <a:p>
            <a:pPr>
              <a:lnSpc>
                <a:spcPct val="80000"/>
              </a:lnSpc>
            </a:pPr>
            <a:r>
              <a:rPr lang="en-GB" sz="1600" b="1" dirty="0" smtClean="0">
                <a:solidFill>
                  <a:srgbClr val="0D3862"/>
                </a:solidFill>
              </a:rPr>
              <a:t>You will only receive your scholarship if all of the criteria below are met:</a:t>
            </a:r>
          </a:p>
          <a:p>
            <a:pPr>
              <a:lnSpc>
                <a:spcPct val="80000"/>
              </a:lnSpc>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 have enrolled and activated your semester </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  have received your residence permit at the Immigration Office</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 have signed the attendance form and the Stipendium Hungaricum scholarship contract in our office before 30. September.</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 have opened a Hungarian bank account</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Your letter of award is valid (issued by Tempus Public Foundation)</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 have filled in your Hungarian bank account number into </a:t>
            </a:r>
            <a:r>
              <a:rPr lang="en-GB" sz="1600" dirty="0" err="1" smtClean="0">
                <a:solidFill>
                  <a:srgbClr val="0D3862"/>
                </a:solidFill>
              </a:rPr>
              <a:t>Neptun</a:t>
            </a:r>
            <a:endParaRPr lang="en-GB" sz="1600" dirty="0" smtClean="0">
              <a:solidFill>
                <a:srgbClr val="0D3862"/>
              </a:solidFill>
            </a:endParaRPr>
          </a:p>
          <a:p>
            <a:endParaRPr lang="en-GB" sz="3200" i="1" dirty="0" smtClean="0">
              <a:solidFill>
                <a:srgbClr val="0D3862"/>
              </a:solidFill>
            </a:endParaRPr>
          </a:p>
          <a:p>
            <a:endParaRPr lang="en-GB" i="1" dirty="0" smtClean="0">
              <a:solidFill>
                <a:srgbClr val="0D3862"/>
              </a:solidFill>
            </a:endParaRPr>
          </a:p>
          <a:p>
            <a:endParaRPr lang="en-GB" i="1" dirty="0">
              <a:solidFill>
                <a:srgbClr val="0D3862"/>
              </a:solidFill>
            </a:endParaRPr>
          </a:p>
        </p:txBody>
      </p:sp>
    </p:spTree>
    <p:extLst>
      <p:ext uri="{BB962C8B-B14F-4D97-AF65-F5344CB8AC3E}">
        <p14:creationId xmlns:p14="http://schemas.microsoft.com/office/powerpoint/2010/main" val="2473751196"/>
      </p:ext>
    </p:extLst>
  </p:cSld>
  <p:clrMapOvr>
    <a:masterClrMapping/>
  </p:clrMapOvr>
  <p:transition spd="med" advClick="0" advTm="1000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0" y="0"/>
            <a:ext cx="7680960" cy="5927777"/>
          </a:xfrm>
          <a:prstGeom prst="rect">
            <a:avLst/>
          </a:prstGeom>
          <a:noFill/>
        </p:spPr>
        <p:txBody>
          <a:bodyPr wrap="square" rtlCol="0">
            <a:spAutoFit/>
          </a:bodyPr>
          <a:lstStyle/>
          <a:p>
            <a:r>
              <a:rPr lang="en-GB" sz="3200" b="1" dirty="0" smtClean="0">
                <a:solidFill>
                  <a:srgbClr val="0D3862"/>
                </a:solidFill>
              </a:rPr>
              <a:t>… And how you can lose the scholarship!</a:t>
            </a:r>
          </a:p>
          <a:p>
            <a:pPr>
              <a:lnSpc>
                <a:spcPct val="80000"/>
              </a:lnSpc>
            </a:pPr>
            <a:endParaRPr lang="en-GB" sz="1600" b="1" dirty="0" smtClean="0">
              <a:solidFill>
                <a:srgbClr val="0D3862"/>
              </a:solidFill>
            </a:endParaRPr>
          </a:p>
          <a:p>
            <a:pPr>
              <a:lnSpc>
                <a:spcPct val="80000"/>
              </a:lnSpc>
            </a:pPr>
            <a:endParaRPr lang="en-GB" sz="1600" b="1" dirty="0" smtClean="0">
              <a:solidFill>
                <a:srgbClr val="0D3862"/>
              </a:solidFill>
            </a:endParaRPr>
          </a:p>
          <a:p>
            <a:pPr>
              <a:lnSpc>
                <a:spcPct val="80000"/>
              </a:lnSpc>
            </a:pPr>
            <a:r>
              <a:rPr lang="en-GB" sz="1600" b="1" dirty="0" smtClean="0">
                <a:solidFill>
                  <a:srgbClr val="0D3862"/>
                </a:solidFill>
              </a:rPr>
              <a:t>You will surely loose your scholarship for good if you do any of the following:</a:t>
            </a:r>
          </a:p>
          <a:p>
            <a:pPr>
              <a:lnSpc>
                <a:spcPct val="80000"/>
              </a:lnSpc>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 fail to enrol and activate your semester </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b="1" dirty="0" smtClean="0">
                <a:solidFill>
                  <a:srgbClr val="0D3862"/>
                </a:solidFill>
              </a:rPr>
              <a:t>You have not acquired at least 36 credits in any last two active semesters!</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b="1" dirty="0" smtClean="0">
                <a:solidFill>
                  <a:srgbClr val="0D3862"/>
                </a:solidFill>
              </a:rPr>
              <a:t>You have not signed the SH student contract in our office (once)</a:t>
            </a:r>
          </a:p>
          <a:p>
            <a:pPr marL="285750" indent="-285750">
              <a:lnSpc>
                <a:spcPct val="80000"/>
              </a:lnSpc>
              <a:buFont typeface="Arial" panose="020B0604020202020204" pitchFamily="34" charset="0"/>
              <a:buChar char="•"/>
            </a:pPr>
            <a:endParaRPr lang="en-GB" sz="1600" b="1" dirty="0" smtClean="0">
              <a:solidFill>
                <a:srgbClr val="0D3862"/>
              </a:solidFill>
            </a:endParaRPr>
          </a:p>
          <a:p>
            <a:pPr marL="285750" indent="-285750">
              <a:lnSpc>
                <a:spcPct val="80000"/>
              </a:lnSpc>
              <a:buFont typeface="Arial" panose="020B0604020202020204" pitchFamily="34" charset="0"/>
              <a:buChar char="•"/>
            </a:pPr>
            <a:r>
              <a:rPr lang="en-GB" sz="1600" b="1" dirty="0" smtClean="0">
                <a:solidFill>
                  <a:srgbClr val="0D3862"/>
                </a:solidFill>
              </a:rPr>
              <a:t>You have not signed the attendance form in our office at the beginning of each semester</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b="1" dirty="0" smtClean="0">
                <a:solidFill>
                  <a:srgbClr val="0D3862"/>
                </a:solidFill>
              </a:rPr>
              <a:t>You are not living habitually in Hungary </a:t>
            </a:r>
            <a:r>
              <a:rPr lang="en-GB" sz="1600" dirty="0" smtClean="0">
                <a:solidFill>
                  <a:srgbClr val="0D3862"/>
                </a:solidFill>
              </a:rPr>
              <a:t>(i.e. leaving Hungary for more than 10 days without permission from the University)</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Your letter of award expires and you fail to request and receive an extension from Tempus</a:t>
            </a:r>
          </a:p>
          <a:p>
            <a:pPr marL="285750" indent="-285750">
              <a:lnSpc>
                <a:spcPct val="80000"/>
              </a:lnSpc>
              <a:buFont typeface="Arial" panose="020B0604020202020204" pitchFamily="34" charset="0"/>
              <a:buChar char="•"/>
            </a:pPr>
            <a:endParaRPr lang="en-GB" sz="1600" dirty="0" smtClean="0">
              <a:solidFill>
                <a:srgbClr val="0D3862"/>
              </a:solidFill>
            </a:endParaRPr>
          </a:p>
          <a:p>
            <a:pPr marL="285750" indent="-285750">
              <a:lnSpc>
                <a:spcPct val="80000"/>
              </a:lnSpc>
              <a:buFont typeface="Arial" panose="020B0604020202020204" pitchFamily="34" charset="0"/>
              <a:buChar char="•"/>
            </a:pPr>
            <a:r>
              <a:rPr lang="en-GB" sz="1600" dirty="0" smtClean="0">
                <a:solidFill>
                  <a:srgbClr val="0D3862"/>
                </a:solidFill>
              </a:rPr>
              <a:t>Your student status is terminated by the University (please refer to the Code of Studies and Examination)</a:t>
            </a:r>
          </a:p>
          <a:p>
            <a:pPr marL="285750" indent="-285750">
              <a:lnSpc>
                <a:spcPct val="80000"/>
              </a:lnSpc>
              <a:buFont typeface="Arial" panose="020B0604020202020204" pitchFamily="34" charset="0"/>
              <a:buChar char="•"/>
            </a:pPr>
            <a:endParaRPr lang="en-GB" sz="1600" i="1" dirty="0" smtClean="0">
              <a:solidFill>
                <a:srgbClr val="0D3862"/>
              </a:solidFill>
            </a:endParaRPr>
          </a:p>
          <a:p>
            <a:pPr>
              <a:lnSpc>
                <a:spcPct val="80000"/>
              </a:lnSpc>
            </a:pPr>
            <a:r>
              <a:rPr lang="en-GB" sz="1600" dirty="0" smtClean="0">
                <a:solidFill>
                  <a:srgbClr val="0D3862"/>
                </a:solidFill>
              </a:rPr>
              <a:t>Losing your scholarship holder status does not mean the losing of your student status. You may still remain a fee-paying student of the University without the SH Scholarship benefits.</a:t>
            </a:r>
          </a:p>
          <a:p>
            <a:pPr>
              <a:lnSpc>
                <a:spcPct val="80000"/>
              </a:lnSpc>
            </a:pPr>
            <a:r>
              <a:rPr lang="en-GB" sz="1600" dirty="0" smtClean="0">
                <a:solidFill>
                  <a:srgbClr val="0D3862"/>
                </a:solidFill>
              </a:rPr>
              <a:t>For more information, please read the Stipendium Hungaricum Operational Regulation:</a:t>
            </a:r>
          </a:p>
          <a:p>
            <a:pPr>
              <a:lnSpc>
                <a:spcPct val="80000"/>
              </a:lnSpc>
            </a:pPr>
            <a:r>
              <a:rPr lang="en-GB" sz="1600" dirty="0">
                <a:solidFill>
                  <a:srgbClr val="0D3862"/>
                </a:solidFill>
                <a:hlinkClick r:id="rId3"/>
              </a:rPr>
              <a:t>http://</a:t>
            </a:r>
            <a:r>
              <a:rPr lang="en-GB" sz="1600" dirty="0" smtClean="0">
                <a:solidFill>
                  <a:srgbClr val="0D3862"/>
                </a:solidFill>
                <a:hlinkClick r:id="rId3"/>
              </a:rPr>
              <a:t>studyinhungary.hu/study-in-hungary/menu/stipendium-hungaricum-scholarship-programme/apply-for-a-stipendium-hungaricum-scholarship/rights-and-obligations.html</a:t>
            </a:r>
            <a:r>
              <a:rPr lang="hu-HU" sz="1600" dirty="0" smtClean="0">
                <a:solidFill>
                  <a:srgbClr val="0D3862"/>
                </a:solidFill>
              </a:rPr>
              <a:t> </a:t>
            </a:r>
            <a:endParaRPr lang="en-GB" sz="1600" dirty="0">
              <a:solidFill>
                <a:srgbClr val="0D3862"/>
              </a:solidFill>
            </a:endParaRPr>
          </a:p>
        </p:txBody>
      </p:sp>
    </p:spTree>
    <p:extLst>
      <p:ext uri="{BB962C8B-B14F-4D97-AF65-F5344CB8AC3E}">
        <p14:creationId xmlns:p14="http://schemas.microsoft.com/office/powerpoint/2010/main" val="2099501066"/>
      </p:ext>
    </p:extLst>
  </p:cSld>
  <p:clrMapOvr>
    <a:masterClrMapping/>
  </p:clrMapOvr>
  <p:transition spd="med" advClick="0" advTm="10000">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65172" y="0"/>
            <a:ext cx="7680960" cy="6165790"/>
          </a:xfrm>
          <a:prstGeom prst="rect">
            <a:avLst/>
          </a:prstGeom>
          <a:noFill/>
        </p:spPr>
        <p:txBody>
          <a:bodyPr wrap="square" rtlCol="0">
            <a:spAutoFit/>
          </a:bodyPr>
          <a:lstStyle/>
          <a:p>
            <a:r>
              <a:rPr lang="en-GB" sz="3200" b="1" dirty="0" smtClean="0">
                <a:solidFill>
                  <a:srgbClr val="0D3862"/>
                </a:solidFill>
              </a:rPr>
              <a:t>Dormitory Check-In &amp; Check-Out</a:t>
            </a:r>
          </a:p>
          <a:p>
            <a:endParaRPr lang="en-GB" sz="1600" b="1" dirty="0" smtClean="0">
              <a:solidFill>
                <a:srgbClr val="0D3862"/>
              </a:solidFill>
            </a:endParaRPr>
          </a:p>
          <a:p>
            <a:pPr marL="285750" indent="-285750">
              <a:buFont typeface="Arial" panose="020B0604020202020204" pitchFamily="34" charset="0"/>
              <a:buChar char="•"/>
              <a:defRPr/>
            </a:pPr>
            <a:r>
              <a:rPr lang="en-GB" sz="1600" i="1" dirty="0" smtClean="0">
                <a:solidFill>
                  <a:srgbClr val="1D628F"/>
                </a:solidFill>
              </a:rPr>
              <a:t>Dormitory placement is provided to freshmen students upon their request</a:t>
            </a:r>
          </a:p>
          <a:p>
            <a:pPr marL="285750" indent="-285750">
              <a:buFont typeface="Arial" panose="020B0604020202020204" pitchFamily="34" charset="0"/>
              <a:buChar char="•"/>
              <a:defRPr/>
            </a:pPr>
            <a:r>
              <a:rPr lang="en-GB" sz="1600" i="1" dirty="0" smtClean="0">
                <a:solidFill>
                  <a:srgbClr val="1D628F"/>
                </a:solidFill>
              </a:rPr>
              <a:t>Online registration form must be filled out prior to departure to Hungary in order to receive placement </a:t>
            </a:r>
          </a:p>
          <a:p>
            <a:pPr marL="285750" indent="-285750">
              <a:buFont typeface="Arial" panose="020B0604020202020204" pitchFamily="34" charset="0"/>
              <a:buChar char="•"/>
              <a:defRPr/>
            </a:pPr>
            <a:r>
              <a:rPr lang="en-GB" sz="1600" i="1" dirty="0" smtClean="0">
                <a:solidFill>
                  <a:srgbClr val="1D628F"/>
                </a:solidFill>
              </a:rPr>
              <a:t>A deposit of HUF 40.000 has to be paid at the time of your check-in to the dormitory.</a:t>
            </a:r>
          </a:p>
          <a:p>
            <a:pPr marL="285750" indent="-285750">
              <a:buFont typeface="Arial" panose="020B0604020202020204" pitchFamily="34" charset="0"/>
              <a:buChar char="•"/>
              <a:defRPr/>
            </a:pPr>
            <a:r>
              <a:rPr lang="en-GB" sz="1600" i="1" dirty="0" smtClean="0">
                <a:solidFill>
                  <a:srgbClr val="1D628F"/>
                </a:solidFill>
              </a:rPr>
              <a:t>You will need to fill out the dormitory service contract and </a:t>
            </a:r>
            <a:r>
              <a:rPr lang="en-GB" sz="1600" i="1" u="sng" dirty="0" smtClean="0">
                <a:solidFill>
                  <a:srgbClr val="1D628F"/>
                </a:solidFill>
              </a:rPr>
              <a:t>comply with all house rules</a:t>
            </a:r>
            <a:endParaRPr lang="en-GB" sz="1600" i="1" dirty="0" smtClean="0">
              <a:solidFill>
                <a:srgbClr val="1D628F"/>
              </a:solidFill>
            </a:endParaRPr>
          </a:p>
          <a:p>
            <a:pPr marL="285750" indent="-285750">
              <a:buFont typeface="Arial" panose="020B0604020202020204" pitchFamily="34" charset="0"/>
              <a:buChar char="•"/>
              <a:defRPr/>
            </a:pPr>
            <a:r>
              <a:rPr lang="en-GB" sz="1600" i="1" dirty="0" smtClean="0">
                <a:solidFill>
                  <a:srgbClr val="1D628F"/>
                </a:solidFill>
              </a:rPr>
              <a:t>While you live in the dormitory you are not entitled to the monthly accommodation fee, </a:t>
            </a:r>
          </a:p>
          <a:p>
            <a:pPr marL="285750" indent="-285750">
              <a:buFont typeface="Arial" panose="020B0604020202020204" pitchFamily="34" charset="0"/>
              <a:buChar char="•"/>
              <a:defRPr/>
            </a:pPr>
            <a:r>
              <a:rPr lang="en-GB" sz="1600" i="1" dirty="0" smtClean="0">
                <a:solidFill>
                  <a:srgbClr val="1D628F"/>
                </a:solidFill>
              </a:rPr>
              <a:t>For the second semester (Spring, 2020), you will not need to reapply for the dormitory, if you decide to leave the dormitory, you will receive the monthly accommodation support (HUF 40.000) to rent a private apartment (please, see the next slide) </a:t>
            </a:r>
          </a:p>
          <a:p>
            <a:pPr marL="285750" indent="-285750">
              <a:buFont typeface="Arial" panose="020B0604020202020204" pitchFamily="34" charset="0"/>
              <a:buChar char="•"/>
              <a:defRPr/>
            </a:pPr>
            <a:r>
              <a:rPr lang="en-GB" sz="1600" i="1" dirty="0" smtClean="0">
                <a:solidFill>
                  <a:srgbClr val="1D628F"/>
                </a:solidFill>
              </a:rPr>
              <a:t>If you decide to leave the dormitory you need to inform the dormitory in a written form, in </a:t>
            </a:r>
            <a:r>
              <a:rPr lang="en-GB" sz="1600" i="1" u="sng" dirty="0" smtClean="0">
                <a:solidFill>
                  <a:srgbClr val="1D628F"/>
                </a:solidFill>
              </a:rPr>
              <a:t>due time </a:t>
            </a:r>
            <a:r>
              <a:rPr lang="en-GB" sz="1600" i="1" dirty="0" smtClean="0">
                <a:solidFill>
                  <a:srgbClr val="1D628F"/>
                </a:solidFill>
              </a:rPr>
              <a:t>– as it is indicated in your dormitory contract! </a:t>
            </a:r>
          </a:p>
          <a:p>
            <a:pPr>
              <a:defRPr/>
            </a:pPr>
            <a:endParaRPr lang="en-GB" sz="1600" dirty="0" smtClean="0">
              <a:solidFill>
                <a:srgbClr val="0D3862"/>
              </a:solidFill>
            </a:endParaRPr>
          </a:p>
          <a:p>
            <a:pPr algn="ctr">
              <a:spcBef>
                <a:spcPts val="200"/>
              </a:spcBef>
              <a:spcAft>
                <a:spcPts val="200"/>
              </a:spcAft>
              <a:defRPr/>
            </a:pPr>
            <a:r>
              <a:rPr lang="en-GB" sz="1600" b="1" cap="all" dirty="0" smtClean="0">
                <a:solidFill>
                  <a:srgbClr val="0D3862"/>
                </a:solidFill>
              </a:rPr>
              <a:t>Dormitory allocations are non-negotiable. you might be allocated to a different dormitory than it is indicated on your letter of admission.</a:t>
            </a:r>
          </a:p>
          <a:p>
            <a:pPr algn="ctr">
              <a:spcBef>
                <a:spcPts val="200"/>
              </a:spcBef>
              <a:spcAft>
                <a:spcPts val="200"/>
              </a:spcAft>
              <a:defRPr/>
            </a:pPr>
            <a:endParaRPr lang="en-GB" sz="1600" b="1" cap="all" dirty="0" smtClean="0">
              <a:solidFill>
                <a:srgbClr val="0D3862"/>
              </a:solidFill>
            </a:endParaRPr>
          </a:p>
          <a:p>
            <a:pPr algn="ctr">
              <a:defRPr/>
            </a:pPr>
            <a:r>
              <a:rPr lang="en-GB" sz="1600" b="1" u="sng" dirty="0" smtClean="0">
                <a:solidFill>
                  <a:srgbClr val="0D3862"/>
                </a:solidFill>
              </a:rPr>
              <a:t>Please note: You need to inform the Immigrations Office every time, you move to a new address in Hungary!</a:t>
            </a:r>
          </a:p>
          <a:p>
            <a:endParaRPr lang="en-GB" sz="3200" i="1" dirty="0" smtClean="0">
              <a:solidFill>
                <a:srgbClr val="0D3862"/>
              </a:solidFill>
            </a:endParaRPr>
          </a:p>
          <a:p>
            <a:endParaRPr lang="en-GB" i="1" dirty="0" smtClean="0">
              <a:solidFill>
                <a:srgbClr val="0D3862"/>
              </a:solidFill>
            </a:endParaRPr>
          </a:p>
          <a:p>
            <a:endParaRPr lang="en-GB" i="1" dirty="0">
              <a:solidFill>
                <a:srgbClr val="0D3862"/>
              </a:solidFill>
            </a:endParaRPr>
          </a:p>
        </p:txBody>
      </p:sp>
    </p:spTree>
    <p:extLst>
      <p:ext uri="{BB962C8B-B14F-4D97-AF65-F5344CB8AC3E}">
        <p14:creationId xmlns:p14="http://schemas.microsoft.com/office/powerpoint/2010/main" val="2108966251"/>
      </p:ext>
    </p:extLst>
  </p:cSld>
  <p:clrMapOvr>
    <a:masterClrMapping/>
  </p:clrMapOvr>
  <p:transition spd="med" advClick="0" advTm="10000">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98175" y="0"/>
            <a:ext cx="7881796" cy="6278642"/>
          </a:xfrm>
          <a:prstGeom prst="rect">
            <a:avLst/>
          </a:prstGeom>
          <a:noFill/>
        </p:spPr>
        <p:txBody>
          <a:bodyPr wrap="square" rtlCol="0">
            <a:spAutoFit/>
          </a:bodyPr>
          <a:lstStyle/>
          <a:p>
            <a:r>
              <a:rPr lang="en-GB" sz="3200" b="1" dirty="0" smtClean="0">
                <a:solidFill>
                  <a:srgbClr val="0D3862"/>
                </a:solidFill>
              </a:rPr>
              <a:t>Renting a Flat in Pécs</a:t>
            </a:r>
          </a:p>
          <a:p>
            <a:endParaRPr lang="en-GB" sz="1600" b="1" dirty="0" smtClean="0">
              <a:solidFill>
                <a:srgbClr val="0D3862"/>
              </a:solidFill>
            </a:endParaRPr>
          </a:p>
          <a:p>
            <a:pPr marL="285750" indent="-285750" algn="just">
              <a:buFont typeface="Arial" panose="020B0604020202020204" pitchFamily="34" charset="0"/>
              <a:buChar char="•"/>
              <a:defRPr/>
            </a:pPr>
            <a:r>
              <a:rPr lang="en-GB" sz="1600" i="1" dirty="0" smtClean="0">
                <a:solidFill>
                  <a:srgbClr val="1D628F"/>
                </a:solidFill>
              </a:rPr>
              <a:t>Prices range between HUF 80,000 - 160,000 (+ utilities)  for a furnished flat with central heating for one or two persons that is fairly near to the city centre and/or faculties of the University</a:t>
            </a:r>
          </a:p>
          <a:p>
            <a:pPr marL="285750" indent="-285750">
              <a:buFont typeface="Arial" panose="020B0604020202020204" pitchFamily="34" charset="0"/>
              <a:buChar char="•"/>
              <a:defRPr/>
            </a:pPr>
            <a:r>
              <a:rPr lang="en-GB" sz="1600" i="1" dirty="0" smtClean="0">
                <a:solidFill>
                  <a:srgbClr val="1D628F"/>
                </a:solidFill>
              </a:rPr>
              <a:t>There are numerous private companies in town, one of them is </a:t>
            </a:r>
            <a:r>
              <a:rPr lang="en-GB" sz="1600" b="1" i="1" dirty="0" smtClean="0">
                <a:solidFill>
                  <a:srgbClr val="1D628F"/>
                </a:solidFill>
              </a:rPr>
              <a:t>Student Housing </a:t>
            </a:r>
            <a:r>
              <a:rPr lang="en-GB" sz="1600" i="1" dirty="0" smtClean="0">
                <a:solidFill>
                  <a:srgbClr val="1D628F"/>
                </a:solidFill>
              </a:rPr>
              <a:t>which offer free apartment-finding service for students. They have the largest database of apartments for rent in Pécs. </a:t>
            </a:r>
          </a:p>
          <a:p>
            <a:pPr marL="285750" indent="-285750">
              <a:buFont typeface="Arial" panose="020B0604020202020204" pitchFamily="34" charset="0"/>
              <a:buChar char="•"/>
              <a:defRPr/>
            </a:pPr>
            <a:r>
              <a:rPr lang="en-GB" sz="1600" dirty="0" smtClean="0">
                <a:solidFill>
                  <a:srgbClr val="0D3862"/>
                </a:solidFill>
              </a:rPr>
              <a:t>They offer: houses, apartments and flats for rent, roommate search</a:t>
            </a:r>
          </a:p>
          <a:p>
            <a:pPr marL="285750" indent="-285750">
              <a:buFont typeface="Arial" panose="020B0604020202020204" pitchFamily="34" charset="0"/>
              <a:buChar char="•"/>
              <a:defRPr/>
            </a:pPr>
            <a:r>
              <a:rPr lang="en-GB" sz="1600" dirty="0" smtClean="0">
                <a:solidFill>
                  <a:srgbClr val="0D3862"/>
                </a:solidFill>
              </a:rPr>
              <a:t>They make appointments with the landlords and they take you out by car to view apartments, provide you a rental contract, etc.</a:t>
            </a:r>
          </a:p>
          <a:p>
            <a:pPr algn="ctr">
              <a:defRPr/>
            </a:pPr>
            <a:r>
              <a:rPr lang="en-GB" sz="1600" dirty="0" smtClean="0">
                <a:solidFill>
                  <a:srgbClr val="0D3862"/>
                </a:solidFill>
              </a:rPr>
              <a:t>Apartment listings can be viewed at </a:t>
            </a:r>
          </a:p>
          <a:p>
            <a:pPr algn="ctr">
              <a:defRPr/>
            </a:pPr>
            <a:r>
              <a:rPr lang="en-GB" sz="1600" u="sng" dirty="0" smtClean="0">
                <a:solidFill>
                  <a:srgbClr val="0D3862"/>
                </a:solidFill>
                <a:hlinkClick r:id="rId3"/>
              </a:rPr>
              <a:t>http://www.studenthousing.hu/fooldal&amp;lang=en</a:t>
            </a:r>
            <a:r>
              <a:rPr lang="en-GB" sz="1600" u="sng" dirty="0" smtClean="0">
                <a:solidFill>
                  <a:srgbClr val="0D3862"/>
                </a:solidFill>
              </a:rPr>
              <a:t> </a:t>
            </a:r>
          </a:p>
          <a:p>
            <a:pPr>
              <a:defRPr/>
            </a:pPr>
            <a:endParaRPr lang="en-GB" sz="1600" dirty="0" smtClean="0">
              <a:solidFill>
                <a:srgbClr val="0D3862"/>
              </a:solidFill>
            </a:endParaRPr>
          </a:p>
          <a:p>
            <a:r>
              <a:rPr lang="en-GB" sz="1600" b="1" dirty="0" smtClean="0">
                <a:solidFill>
                  <a:srgbClr val="0D3862"/>
                </a:solidFill>
                <a:latin typeface="Calibri" pitchFamily="34" charset="0"/>
              </a:rPr>
              <a:t>Student Housing:</a:t>
            </a:r>
            <a:r>
              <a:rPr lang="en-GB" sz="1600" dirty="0" smtClean="0">
                <a:solidFill>
                  <a:srgbClr val="0D3862"/>
                </a:solidFill>
                <a:latin typeface="Calibri" pitchFamily="34" charset="0"/>
              </a:rPr>
              <a:t> </a:t>
            </a:r>
          </a:p>
          <a:p>
            <a:r>
              <a:rPr lang="en-GB" sz="1600" dirty="0" smtClean="0">
                <a:solidFill>
                  <a:srgbClr val="0D3862"/>
                </a:solidFill>
                <a:latin typeface="Calibri" pitchFamily="34" charset="0"/>
              </a:rPr>
              <a:t>Address: Faculty of Medicine, Szigeti </a:t>
            </a:r>
            <a:r>
              <a:rPr lang="en-GB" sz="1600" dirty="0" err="1" smtClean="0">
                <a:solidFill>
                  <a:srgbClr val="0D3862"/>
                </a:solidFill>
                <a:latin typeface="Calibri" pitchFamily="34" charset="0"/>
              </a:rPr>
              <a:t>út</a:t>
            </a:r>
            <a:r>
              <a:rPr lang="en-GB" sz="1600" dirty="0" smtClean="0">
                <a:solidFill>
                  <a:srgbClr val="0D3862"/>
                </a:solidFill>
                <a:latin typeface="Calibri" pitchFamily="34" charset="0"/>
              </a:rPr>
              <a:t> 12. Pécs-7624</a:t>
            </a:r>
            <a:br>
              <a:rPr lang="en-GB" sz="1600" dirty="0" smtClean="0">
                <a:solidFill>
                  <a:srgbClr val="0D3862"/>
                </a:solidFill>
                <a:latin typeface="Calibri" pitchFamily="34" charset="0"/>
              </a:rPr>
            </a:br>
            <a:r>
              <a:rPr lang="en-GB" sz="1600" dirty="0" smtClean="0">
                <a:solidFill>
                  <a:srgbClr val="0D3862"/>
                </a:solidFill>
                <a:latin typeface="Calibri" pitchFamily="34" charset="0"/>
              </a:rPr>
              <a:t>Phone: +36 30 / 215-5513, +36 30/300-4101 +36 72/536 227</a:t>
            </a:r>
          </a:p>
          <a:p>
            <a:r>
              <a:rPr lang="en-GB" sz="1600" dirty="0" smtClean="0">
                <a:solidFill>
                  <a:srgbClr val="0D3862"/>
                </a:solidFill>
                <a:latin typeface="Calibri" pitchFamily="34" charset="0"/>
              </a:rPr>
              <a:t>E-mail: studenthousing@aok.pte.hu, Web: www.studenthousing.hu, Facebook: </a:t>
            </a:r>
            <a:r>
              <a:rPr lang="en-GB" sz="1600" dirty="0" err="1" smtClean="0">
                <a:solidFill>
                  <a:srgbClr val="0D3862"/>
                </a:solidFill>
                <a:latin typeface="Calibri" pitchFamily="34" charset="0"/>
              </a:rPr>
              <a:t>StudentHousing</a:t>
            </a:r>
            <a:endParaRPr lang="en-GB" sz="1600" dirty="0" smtClean="0">
              <a:solidFill>
                <a:srgbClr val="0D3862"/>
              </a:solidFill>
              <a:latin typeface="Calibri" pitchFamily="34" charset="0"/>
            </a:endParaRPr>
          </a:p>
          <a:p>
            <a:endParaRPr lang="en-GB" sz="1600" dirty="0" smtClean="0">
              <a:solidFill>
                <a:srgbClr val="0D3862"/>
              </a:solidFill>
              <a:latin typeface="Calibri" pitchFamily="34" charset="0"/>
            </a:endParaRPr>
          </a:p>
          <a:p>
            <a:pPr algn="ctr"/>
            <a:r>
              <a:rPr lang="en-GB" sz="1600" b="1" dirty="0" smtClean="0">
                <a:solidFill>
                  <a:srgbClr val="0D3862"/>
                </a:solidFill>
              </a:rPr>
              <a:t>Choose your favourite apartments on their website, write them an email and leave the rest to them!</a:t>
            </a:r>
          </a:p>
          <a:p>
            <a:endParaRPr lang="en-GB" sz="1600" dirty="0" smtClean="0">
              <a:solidFill>
                <a:srgbClr val="0D3862"/>
              </a:solidFill>
              <a:latin typeface="Calibri" pitchFamily="34" charset="0"/>
            </a:endParaRPr>
          </a:p>
          <a:p>
            <a:endParaRPr lang="en-GB" i="1" dirty="0">
              <a:solidFill>
                <a:srgbClr val="0D3862"/>
              </a:solidFill>
            </a:endParaRPr>
          </a:p>
        </p:txBody>
      </p:sp>
    </p:spTree>
    <p:extLst>
      <p:ext uri="{BB962C8B-B14F-4D97-AF65-F5344CB8AC3E}">
        <p14:creationId xmlns:p14="http://schemas.microsoft.com/office/powerpoint/2010/main" val="3344854204"/>
      </p:ext>
    </p:extLst>
  </p:cSld>
  <p:clrMapOvr>
    <a:masterClrMapping/>
  </p:clrMapOvr>
  <p:transition spd="med" advClick="0" advTm="10000">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98175" y="0"/>
            <a:ext cx="7881796" cy="1015663"/>
          </a:xfrm>
          <a:prstGeom prst="rect">
            <a:avLst/>
          </a:prstGeom>
          <a:noFill/>
        </p:spPr>
        <p:txBody>
          <a:bodyPr wrap="square" rtlCol="0">
            <a:spAutoFit/>
          </a:bodyPr>
          <a:lstStyle/>
          <a:p>
            <a:r>
              <a:rPr lang="en-US" sz="2000" b="1" cap="all" dirty="0">
                <a:solidFill>
                  <a:srgbClr val="0D3862"/>
                </a:solidFill>
              </a:rPr>
              <a:t>You are not alone!</a:t>
            </a:r>
            <a:br>
              <a:rPr lang="en-US" sz="2000" b="1" cap="all" dirty="0">
                <a:solidFill>
                  <a:srgbClr val="0D3862"/>
                </a:solidFill>
              </a:rPr>
            </a:br>
            <a:r>
              <a:rPr lang="en-US" sz="2000" b="1" cap="all" dirty="0">
                <a:solidFill>
                  <a:srgbClr val="0D3862"/>
                </a:solidFill>
              </a:rPr>
              <a:t>Student counselling, legal aid </a:t>
            </a:r>
            <a:r>
              <a:rPr lang="hu-HU" sz="2000" b="1" cap="all" dirty="0" err="1">
                <a:solidFill>
                  <a:srgbClr val="0D3862"/>
                </a:solidFill>
              </a:rPr>
              <a:t>clinic</a:t>
            </a:r>
            <a:r>
              <a:rPr lang="hu-HU" sz="2000" b="1" cap="all" dirty="0">
                <a:solidFill>
                  <a:srgbClr val="0D3862"/>
                </a:solidFill>
              </a:rPr>
              <a:t> </a:t>
            </a:r>
            <a:r>
              <a:rPr lang="en-US" sz="2000" b="1" cap="all" dirty="0">
                <a:solidFill>
                  <a:srgbClr val="0D3862"/>
                </a:solidFill>
              </a:rPr>
              <a:t>and cultural sensitivity </a:t>
            </a:r>
            <a:r>
              <a:rPr lang="en-US" sz="2000" b="1" cap="all" dirty="0" err="1">
                <a:solidFill>
                  <a:srgbClr val="0D3862"/>
                </a:solidFill>
              </a:rPr>
              <a:t>programmes</a:t>
            </a:r>
            <a:r>
              <a:rPr lang="en-US" sz="2000" b="1" cap="all" dirty="0">
                <a:solidFill>
                  <a:srgbClr val="0D3862"/>
                </a:solidFill>
              </a:rPr>
              <a:t> at the university of </a:t>
            </a:r>
            <a:r>
              <a:rPr lang="en-US" sz="2000" b="1" cap="all" dirty="0" err="1">
                <a:solidFill>
                  <a:srgbClr val="0D3862"/>
                </a:solidFill>
              </a:rPr>
              <a:t>pécs</a:t>
            </a:r>
            <a:r>
              <a:rPr lang="en-US" sz="2000" b="1" cap="all" dirty="0">
                <a:solidFill>
                  <a:srgbClr val="0D3862"/>
                </a:solidFill>
              </a:rPr>
              <a:t> </a:t>
            </a:r>
            <a:r>
              <a:rPr lang="hu-HU" sz="2000" b="1" cap="all" dirty="0">
                <a:solidFill>
                  <a:srgbClr val="0D3862"/>
                </a:solidFill>
              </a:rPr>
              <a:t>– </a:t>
            </a:r>
            <a:r>
              <a:rPr lang="en-US" sz="2000" b="1" cap="all" dirty="0">
                <a:solidFill>
                  <a:srgbClr val="0D3862"/>
                </a:solidFill>
              </a:rPr>
              <a:t>free</a:t>
            </a:r>
            <a:r>
              <a:rPr lang="hu-HU" sz="2000" b="1" cap="all" dirty="0">
                <a:solidFill>
                  <a:srgbClr val="0D3862"/>
                </a:solidFill>
              </a:rPr>
              <a:t> </a:t>
            </a:r>
            <a:r>
              <a:rPr lang="en-US" sz="2000" b="1" cap="all" dirty="0">
                <a:solidFill>
                  <a:srgbClr val="0D3862"/>
                </a:solidFill>
              </a:rPr>
              <a:t>of charge</a:t>
            </a:r>
            <a:r>
              <a:rPr lang="en-US" sz="2000" b="1" cap="all" dirty="0" smtClean="0">
                <a:solidFill>
                  <a:srgbClr val="0D3862"/>
                </a:solidFill>
              </a:rPr>
              <a:t>!</a:t>
            </a:r>
            <a:endParaRPr lang="hu-HU" sz="2000" b="1" dirty="0" smtClean="0">
              <a:solidFill>
                <a:srgbClr val="0D3862"/>
              </a:solidFill>
            </a:endParaRPr>
          </a:p>
        </p:txBody>
      </p:sp>
      <p:sp>
        <p:nvSpPr>
          <p:cNvPr id="3" name="Tartalom helye 8"/>
          <p:cNvSpPr txBox="1">
            <a:spLocks/>
          </p:cNvSpPr>
          <p:nvPr/>
        </p:nvSpPr>
        <p:spPr bwMode="auto">
          <a:xfrm>
            <a:off x="179388" y="1015663"/>
            <a:ext cx="2813194" cy="3708737"/>
          </a:xfrm>
          <a:prstGeom prst="rect">
            <a:avLst/>
          </a:prstGeom>
          <a:noFill/>
          <a:ln w="9525">
            <a:solidFill>
              <a:schemeClr val="bg1"/>
            </a:solidFill>
            <a:miter lim="800000"/>
            <a:headEnd/>
            <a:tailEnd/>
          </a:ln>
        </p:spPr>
        <p:txBody>
          <a:bodyPr/>
          <a:lstStyle/>
          <a:p>
            <a:pPr algn="ctr">
              <a:spcBef>
                <a:spcPct val="20000"/>
              </a:spcBef>
              <a:buFont typeface="Arial" charset="0"/>
              <a:buNone/>
            </a:pPr>
            <a:r>
              <a:rPr lang="en-US" sz="1600" b="1" dirty="0">
                <a:solidFill>
                  <a:srgbClr val="1D628F"/>
                </a:solidFill>
              </a:rPr>
              <a:t>Student Counselling </a:t>
            </a:r>
          </a:p>
          <a:p>
            <a:pPr algn="just">
              <a:spcBef>
                <a:spcPct val="20000"/>
              </a:spcBef>
              <a:buFont typeface="Arial" charset="0"/>
              <a:buNone/>
            </a:pPr>
            <a:endParaRPr lang="en-US" sz="1400" b="1" dirty="0">
              <a:solidFill>
                <a:srgbClr val="1D628F"/>
              </a:solidFill>
            </a:endParaRPr>
          </a:p>
          <a:p>
            <a:pPr algn="just">
              <a:spcBef>
                <a:spcPct val="20000"/>
              </a:spcBef>
              <a:buFont typeface="Arial" charset="0"/>
              <a:buNone/>
            </a:pPr>
            <a:r>
              <a:rPr lang="en-US" sz="1400" dirty="0">
                <a:solidFill>
                  <a:srgbClr val="1D628F"/>
                </a:solidFill>
              </a:rPr>
              <a:t>UP’s professional, discreet and responsive psychological support for everyday life!</a:t>
            </a:r>
          </a:p>
          <a:p>
            <a:pPr algn="just">
              <a:spcBef>
                <a:spcPct val="20000"/>
              </a:spcBef>
              <a:buFont typeface="Arial" charset="0"/>
              <a:buNone/>
            </a:pPr>
            <a:r>
              <a:rPr lang="en-US" sz="1400" b="1" dirty="0">
                <a:solidFill>
                  <a:srgbClr val="1D628F"/>
                </a:solidFill>
                <a:latin typeface="Calibri" pitchFamily="34" charset="0"/>
              </a:rPr>
              <a:t>Contact:</a:t>
            </a:r>
          </a:p>
          <a:p>
            <a:pPr algn="just">
              <a:spcBef>
                <a:spcPct val="20000"/>
              </a:spcBef>
              <a:buFont typeface="Arial" charset="0"/>
              <a:buNone/>
            </a:pPr>
            <a:r>
              <a:rPr lang="en-US" sz="1400" dirty="0">
                <a:solidFill>
                  <a:srgbClr val="1D628F"/>
                </a:solidFill>
                <a:latin typeface="Calibri" pitchFamily="34" charset="0"/>
              </a:rPr>
              <a:t>Website: </a:t>
            </a:r>
            <a:r>
              <a:rPr lang="en-US" sz="1400" dirty="0">
                <a:solidFill>
                  <a:srgbClr val="1D628F"/>
                </a:solidFill>
                <a:latin typeface="Calibri" pitchFamily="34" charset="0"/>
                <a:hlinkClick r:id="rId3"/>
              </a:rPr>
              <a:t>www.counselling.pte.hu</a:t>
            </a:r>
            <a:r>
              <a:rPr lang="en-US" sz="1400" dirty="0">
                <a:solidFill>
                  <a:srgbClr val="1D628F"/>
                </a:solidFill>
                <a:latin typeface="Calibri" pitchFamily="34" charset="0"/>
              </a:rPr>
              <a:t>  </a:t>
            </a:r>
          </a:p>
          <a:p>
            <a:pPr algn="just">
              <a:spcBef>
                <a:spcPct val="20000"/>
              </a:spcBef>
              <a:buFont typeface="Arial" charset="0"/>
              <a:buNone/>
            </a:pPr>
            <a:r>
              <a:rPr lang="en-US" sz="1400" dirty="0">
                <a:solidFill>
                  <a:srgbClr val="1D628F"/>
                </a:solidFill>
                <a:latin typeface="Calibri" pitchFamily="34" charset="0"/>
              </a:rPr>
              <a:t>+36 80 505 390</a:t>
            </a:r>
            <a:endParaRPr lang="en-US" sz="1400" b="1" dirty="0">
              <a:solidFill>
                <a:srgbClr val="1D628F"/>
              </a:solidFill>
            </a:endParaRPr>
          </a:p>
        </p:txBody>
      </p:sp>
      <p:sp>
        <p:nvSpPr>
          <p:cNvPr id="5" name="Tartalom helye 8"/>
          <p:cNvSpPr txBox="1">
            <a:spLocks/>
          </p:cNvSpPr>
          <p:nvPr/>
        </p:nvSpPr>
        <p:spPr>
          <a:xfrm>
            <a:off x="3108960" y="1015663"/>
            <a:ext cx="2784764" cy="4142125"/>
          </a:xfrm>
          <a:prstGeom prst="rect">
            <a:avLst/>
          </a:prstGeom>
          <a:ln>
            <a:solidFill>
              <a:schemeClr val="bg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defRPr/>
            </a:pPr>
            <a:r>
              <a:rPr lang="en-US" sz="1600" b="1" dirty="0" smtClean="0">
                <a:solidFill>
                  <a:srgbClr val="1D628F"/>
                </a:solidFill>
              </a:rPr>
              <a:t>Legal Aid </a:t>
            </a:r>
            <a:r>
              <a:rPr lang="hu-HU" sz="1600" b="1" dirty="0" err="1" smtClean="0">
                <a:solidFill>
                  <a:srgbClr val="1D628F"/>
                </a:solidFill>
              </a:rPr>
              <a:t>Clinic</a:t>
            </a:r>
            <a:endParaRPr lang="en-US" sz="1600" b="1" dirty="0" smtClean="0">
              <a:solidFill>
                <a:srgbClr val="1D628F"/>
              </a:solidFill>
            </a:endParaRPr>
          </a:p>
          <a:p>
            <a:pPr marL="0" indent="0" algn="just">
              <a:buFont typeface="Arial" panose="020B0604020202020204" pitchFamily="34" charset="0"/>
              <a:buNone/>
              <a:defRPr/>
            </a:pPr>
            <a:r>
              <a:rPr lang="en-US" sz="1400" dirty="0" smtClean="0">
                <a:solidFill>
                  <a:srgbClr val="1D628F"/>
                </a:solidFill>
              </a:rPr>
              <a:t>Our university’s brand new, free service offers help to know your way around in the labyrinth of legal issues.</a:t>
            </a:r>
          </a:p>
          <a:p>
            <a:pPr marL="0" indent="0" algn="just">
              <a:buFont typeface="Arial" panose="020B0604020202020204" pitchFamily="34" charset="0"/>
              <a:buNone/>
              <a:defRPr/>
            </a:pPr>
            <a:r>
              <a:rPr lang="en-US" sz="1400" dirty="0" smtClean="0">
                <a:solidFill>
                  <a:srgbClr val="1D628F"/>
                </a:solidFill>
              </a:rPr>
              <a:t>Contact us whenever you have housing, residence, consumer or civil law related problems.</a:t>
            </a:r>
          </a:p>
          <a:p>
            <a:pPr marL="0" indent="0" algn="just">
              <a:buFont typeface="Arial" panose="020B0604020202020204" pitchFamily="34" charset="0"/>
              <a:buNone/>
              <a:defRPr/>
            </a:pPr>
            <a:endParaRPr lang="en-US" sz="1400" b="1" dirty="0" smtClean="0">
              <a:solidFill>
                <a:srgbClr val="1D628F"/>
              </a:solidFill>
            </a:endParaRPr>
          </a:p>
          <a:p>
            <a:pPr marL="0" indent="0" algn="just">
              <a:buFont typeface="Arial" panose="020B0604020202020204" pitchFamily="34" charset="0"/>
              <a:buNone/>
              <a:defRPr/>
            </a:pPr>
            <a:r>
              <a:rPr lang="en-US" sz="1400" b="1" dirty="0" smtClean="0">
                <a:solidFill>
                  <a:srgbClr val="1D628F"/>
                </a:solidFill>
              </a:rPr>
              <a:t>Contact:</a:t>
            </a:r>
          </a:p>
          <a:p>
            <a:pPr marL="0" indent="0" algn="just">
              <a:buFont typeface="Arial" panose="020B0604020202020204" pitchFamily="34" charset="0"/>
              <a:buNone/>
              <a:defRPr/>
            </a:pPr>
            <a:r>
              <a:rPr lang="en-US" sz="1400" dirty="0" smtClean="0">
                <a:solidFill>
                  <a:srgbClr val="1D628F"/>
                </a:solidFill>
              </a:rPr>
              <a:t>Website: </a:t>
            </a:r>
            <a:r>
              <a:rPr lang="en-US" sz="1400" dirty="0" smtClean="0">
                <a:solidFill>
                  <a:srgbClr val="1D628F"/>
                </a:solidFill>
                <a:hlinkClick r:id="rId4"/>
              </a:rPr>
              <a:t>www.legalclinic.hu</a:t>
            </a:r>
            <a:endParaRPr lang="en-US" sz="1400" dirty="0" smtClean="0">
              <a:solidFill>
                <a:srgbClr val="1D628F"/>
              </a:solidFill>
            </a:endParaRPr>
          </a:p>
          <a:p>
            <a:pPr marL="0" indent="0" algn="just">
              <a:buFont typeface="Arial" panose="020B0604020202020204" pitchFamily="34" charset="0"/>
              <a:buNone/>
              <a:defRPr/>
            </a:pPr>
            <a:r>
              <a:rPr lang="en-US" sz="1400" dirty="0" smtClean="0">
                <a:solidFill>
                  <a:srgbClr val="1D628F"/>
                </a:solidFill>
              </a:rPr>
              <a:t>Facebook: Campus Legal Aid Clinic</a:t>
            </a:r>
          </a:p>
          <a:p>
            <a:pPr marL="0" indent="0" algn="just">
              <a:buNone/>
              <a:defRPr/>
            </a:pPr>
            <a:r>
              <a:rPr lang="en-US" sz="1400" dirty="0" smtClean="0">
                <a:solidFill>
                  <a:srgbClr val="1D628F"/>
                </a:solidFill>
              </a:rPr>
              <a:t>Address: </a:t>
            </a:r>
            <a:r>
              <a:rPr lang="hu-HU" sz="1400" dirty="0" err="1" smtClean="0">
                <a:solidFill>
                  <a:srgbClr val="1D628F"/>
                </a:solidFill>
              </a:rPr>
              <a:t>Floor</a:t>
            </a:r>
            <a:r>
              <a:rPr lang="hu-HU" sz="1400" dirty="0" smtClean="0">
                <a:solidFill>
                  <a:srgbClr val="1D628F"/>
                </a:solidFill>
              </a:rPr>
              <a:t> 2. </a:t>
            </a:r>
            <a:r>
              <a:rPr lang="en-US" sz="1400" dirty="0" err="1" smtClean="0">
                <a:solidFill>
                  <a:srgbClr val="1D628F"/>
                </a:solidFill>
              </a:rPr>
              <a:t>Dohány</a:t>
            </a:r>
            <a:r>
              <a:rPr lang="en-US" sz="1400" dirty="0" smtClean="0">
                <a:solidFill>
                  <a:srgbClr val="1D628F"/>
                </a:solidFill>
              </a:rPr>
              <a:t> </a:t>
            </a:r>
            <a:r>
              <a:rPr lang="en-US" sz="1400" dirty="0" err="1" smtClean="0">
                <a:solidFill>
                  <a:srgbClr val="1D628F"/>
                </a:solidFill>
              </a:rPr>
              <a:t>utca</a:t>
            </a:r>
            <a:r>
              <a:rPr lang="en-US" sz="1400" dirty="0" smtClean="0">
                <a:solidFill>
                  <a:srgbClr val="1D628F"/>
                </a:solidFill>
              </a:rPr>
              <a:t> 1-3.</a:t>
            </a:r>
            <a:r>
              <a:rPr lang="hu-HU" sz="1400" dirty="0" smtClean="0">
                <a:solidFill>
                  <a:srgbClr val="1D628F"/>
                </a:solidFill>
              </a:rPr>
              <a:t> </a:t>
            </a:r>
            <a:r>
              <a:rPr lang="en-US" sz="1400" dirty="0" err="1" smtClean="0">
                <a:solidFill>
                  <a:srgbClr val="1D628F"/>
                </a:solidFill>
              </a:rPr>
              <a:t>Pécs</a:t>
            </a:r>
            <a:r>
              <a:rPr lang="hu-HU" sz="1400" dirty="0" smtClean="0">
                <a:solidFill>
                  <a:srgbClr val="1D628F"/>
                </a:solidFill>
              </a:rPr>
              <a:t>-7622</a:t>
            </a:r>
            <a:endParaRPr lang="en-US" sz="1400" dirty="0" smtClean="0">
              <a:solidFill>
                <a:srgbClr val="1D628F"/>
              </a:solidFill>
            </a:endParaRPr>
          </a:p>
          <a:p>
            <a:pPr marL="0" indent="0" algn="just">
              <a:buFont typeface="Arial" panose="020B0604020202020204" pitchFamily="34" charset="0"/>
              <a:buNone/>
              <a:defRPr/>
            </a:pPr>
            <a:r>
              <a:rPr lang="en-US" sz="1400" dirty="0" smtClean="0">
                <a:solidFill>
                  <a:srgbClr val="1D628F"/>
                </a:solidFill>
              </a:rPr>
              <a:t>E-mail: </a:t>
            </a:r>
            <a:r>
              <a:rPr lang="en-US" sz="1400" dirty="0" smtClean="0">
                <a:solidFill>
                  <a:srgbClr val="1D628F"/>
                </a:solidFill>
                <a:hlinkClick r:id="rId5"/>
              </a:rPr>
              <a:t>jogklinika@ajk.pte.hu</a:t>
            </a:r>
            <a:endParaRPr lang="en-US" sz="1400" dirty="0" smtClean="0">
              <a:solidFill>
                <a:srgbClr val="1D628F"/>
              </a:solidFill>
            </a:endParaRPr>
          </a:p>
        </p:txBody>
      </p:sp>
      <p:pic>
        <p:nvPicPr>
          <p:cNvPr id="6" name="Tartalom helye 3"/>
          <p:cNvPicPr>
            <a:picLocks noChangeAspect="1"/>
          </p:cNvPicPr>
          <p:nvPr/>
        </p:nvPicPr>
        <p:blipFill>
          <a:blip r:embed="rId6"/>
          <a:srcRect/>
          <a:stretch>
            <a:fillRect/>
          </a:stretch>
        </p:blipFill>
        <p:spPr>
          <a:xfrm>
            <a:off x="6109855" y="1015663"/>
            <a:ext cx="2768138" cy="4142125"/>
          </a:xfrm>
          <a:prstGeom prst="rect">
            <a:avLst/>
          </a:prstGeom>
          <a:ln>
            <a:solidFill>
              <a:schemeClr val="bg1"/>
            </a:solidFill>
          </a:ln>
        </p:spPr>
      </p:pic>
      <p:sp>
        <p:nvSpPr>
          <p:cNvPr id="7" name="Cím 1"/>
          <p:cNvSpPr txBox="1">
            <a:spLocks/>
          </p:cNvSpPr>
          <p:nvPr/>
        </p:nvSpPr>
        <p:spPr>
          <a:xfrm>
            <a:off x="107950" y="5157788"/>
            <a:ext cx="8785225" cy="68262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hu-HU" sz="2000" b="1" cap="all" dirty="0" err="1" smtClean="0">
                <a:solidFill>
                  <a:srgbClr val="0D3862"/>
                </a:solidFill>
              </a:rPr>
              <a:t>Do</a:t>
            </a:r>
            <a:r>
              <a:rPr lang="hu-HU" sz="2000" b="1" cap="all" dirty="0" smtClean="0">
                <a:solidFill>
                  <a:srgbClr val="0D3862"/>
                </a:solidFill>
              </a:rPr>
              <a:t> </a:t>
            </a:r>
            <a:r>
              <a:rPr lang="hu-HU" sz="2000" b="1" cap="all" dirty="0" err="1" smtClean="0">
                <a:solidFill>
                  <a:srgbClr val="0D3862"/>
                </a:solidFill>
              </a:rPr>
              <a:t>not</a:t>
            </a:r>
            <a:r>
              <a:rPr lang="hu-HU" sz="2000" b="1" cap="all" dirty="0" smtClean="0">
                <a:solidFill>
                  <a:srgbClr val="0D3862"/>
                </a:solidFill>
              </a:rPr>
              <a:t> </a:t>
            </a:r>
            <a:r>
              <a:rPr lang="hu-HU" sz="2000" b="1" cap="all" dirty="0" err="1" smtClean="0">
                <a:solidFill>
                  <a:srgbClr val="0D3862"/>
                </a:solidFill>
              </a:rPr>
              <a:t>forget</a:t>
            </a:r>
            <a:r>
              <a:rPr lang="hu-HU" sz="2000" b="1" cap="all" dirty="0">
                <a:solidFill>
                  <a:srgbClr val="0D3862"/>
                </a:solidFill>
              </a:rPr>
              <a:t>,</a:t>
            </a:r>
            <a:r>
              <a:rPr lang="hu-HU" sz="2000" b="1" cap="all" dirty="0" smtClean="0">
                <a:solidFill>
                  <a:srgbClr val="0D3862"/>
                </a:solidFill>
              </a:rPr>
              <a:t> </a:t>
            </a:r>
            <a:r>
              <a:rPr lang="hu-HU" sz="2000" b="1" cap="all" dirty="0" err="1" smtClean="0">
                <a:solidFill>
                  <a:srgbClr val="0D3862"/>
                </a:solidFill>
              </a:rPr>
              <a:t>your</a:t>
            </a:r>
            <a:r>
              <a:rPr lang="hu-HU" sz="2000" b="1" cap="all" dirty="0" smtClean="0">
                <a:solidFill>
                  <a:srgbClr val="0D3862"/>
                </a:solidFill>
              </a:rPr>
              <a:t> </a:t>
            </a:r>
            <a:r>
              <a:rPr lang="hu-HU" sz="2000" b="1" cap="all" dirty="0" err="1" smtClean="0">
                <a:solidFill>
                  <a:srgbClr val="0D3862"/>
                </a:solidFill>
              </a:rPr>
              <a:t>student</a:t>
            </a:r>
            <a:r>
              <a:rPr lang="hu-HU" sz="2000" b="1" cap="all" dirty="0" smtClean="0">
                <a:solidFill>
                  <a:srgbClr val="0D3862"/>
                </a:solidFill>
              </a:rPr>
              <a:t> MENTOR is </a:t>
            </a:r>
            <a:r>
              <a:rPr lang="hu-HU" sz="2000" b="1" cap="all" dirty="0" err="1" smtClean="0">
                <a:solidFill>
                  <a:srgbClr val="0D3862"/>
                </a:solidFill>
              </a:rPr>
              <a:t>always</a:t>
            </a:r>
            <a:r>
              <a:rPr lang="hu-HU" sz="2000" b="1" cap="all" dirty="0" smtClean="0">
                <a:solidFill>
                  <a:srgbClr val="0D3862"/>
                </a:solidFill>
              </a:rPr>
              <a:t> </a:t>
            </a:r>
            <a:r>
              <a:rPr lang="hu-HU" sz="2000" b="1" cap="all" dirty="0" err="1" smtClean="0">
                <a:solidFill>
                  <a:srgbClr val="0D3862"/>
                </a:solidFill>
              </a:rPr>
              <a:t>there</a:t>
            </a:r>
            <a:r>
              <a:rPr lang="hu-HU" sz="2000" b="1" cap="all" dirty="0" smtClean="0">
                <a:solidFill>
                  <a:srgbClr val="0D3862"/>
                </a:solidFill>
              </a:rPr>
              <a:t> </a:t>
            </a:r>
            <a:r>
              <a:rPr lang="hu-HU" sz="2000" b="1" cap="all" dirty="0" err="1" smtClean="0">
                <a:solidFill>
                  <a:srgbClr val="0D3862"/>
                </a:solidFill>
              </a:rPr>
              <a:t>for</a:t>
            </a:r>
            <a:r>
              <a:rPr lang="hu-HU" sz="2000" b="1" cap="all" dirty="0" smtClean="0">
                <a:solidFill>
                  <a:srgbClr val="0D3862"/>
                </a:solidFill>
              </a:rPr>
              <a:t> </a:t>
            </a:r>
            <a:r>
              <a:rPr lang="hu-HU" sz="2000" b="1" cap="all" dirty="0" err="1" smtClean="0">
                <a:solidFill>
                  <a:srgbClr val="0D3862"/>
                </a:solidFill>
              </a:rPr>
              <a:t>you</a:t>
            </a:r>
            <a:r>
              <a:rPr lang="hu-HU" sz="2000" b="1" cap="all" dirty="0" smtClean="0">
                <a:solidFill>
                  <a:srgbClr val="0D3862"/>
                </a:solidFill>
              </a:rPr>
              <a:t>!</a:t>
            </a:r>
            <a:endParaRPr lang="en-US" sz="2000" b="1" cap="all" dirty="0">
              <a:solidFill>
                <a:srgbClr val="0D3862"/>
              </a:solidFill>
            </a:endParaRPr>
          </a:p>
        </p:txBody>
      </p:sp>
    </p:spTree>
    <p:extLst>
      <p:ext uri="{BB962C8B-B14F-4D97-AF65-F5344CB8AC3E}">
        <p14:creationId xmlns:p14="http://schemas.microsoft.com/office/powerpoint/2010/main" val="1105821793"/>
      </p:ext>
    </p:extLst>
  </p:cSld>
  <p:clrMapOvr>
    <a:masterClrMapping/>
  </p:clrMapOvr>
  <p:transition spd="med" advClick="0" advTm="1000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07950" y="132983"/>
            <a:ext cx="7881796" cy="584775"/>
          </a:xfrm>
          <a:prstGeom prst="rect">
            <a:avLst/>
          </a:prstGeom>
          <a:noFill/>
        </p:spPr>
        <p:txBody>
          <a:bodyPr wrap="square" rtlCol="0">
            <a:spAutoFit/>
          </a:bodyPr>
          <a:lstStyle/>
          <a:p>
            <a:r>
              <a:rPr lang="hu-HU" sz="3200" b="1" dirty="0" err="1">
                <a:solidFill>
                  <a:srgbClr val="0D3862"/>
                </a:solidFill>
              </a:rPr>
              <a:t>Who</a:t>
            </a:r>
            <a:r>
              <a:rPr lang="hu-HU" sz="3200" b="1" dirty="0">
                <a:solidFill>
                  <a:srgbClr val="0D3862"/>
                </a:solidFill>
              </a:rPr>
              <a:t> </a:t>
            </a:r>
            <a:r>
              <a:rPr lang="hu-HU" sz="3200" b="1" dirty="0" err="1" smtClean="0">
                <a:solidFill>
                  <a:srgbClr val="0D3862"/>
                </a:solidFill>
              </a:rPr>
              <a:t>To</a:t>
            </a:r>
            <a:r>
              <a:rPr lang="hu-HU" sz="3200" b="1" dirty="0" smtClean="0">
                <a:solidFill>
                  <a:srgbClr val="0D3862"/>
                </a:solidFill>
              </a:rPr>
              <a:t> </a:t>
            </a:r>
            <a:r>
              <a:rPr lang="hu-HU" sz="3200" b="1" dirty="0" err="1" smtClean="0">
                <a:solidFill>
                  <a:srgbClr val="0D3862"/>
                </a:solidFill>
              </a:rPr>
              <a:t>Turn</a:t>
            </a:r>
            <a:r>
              <a:rPr lang="hu-HU" sz="3200" b="1" dirty="0" smtClean="0">
                <a:solidFill>
                  <a:srgbClr val="0D3862"/>
                </a:solidFill>
              </a:rPr>
              <a:t> </a:t>
            </a:r>
            <a:r>
              <a:rPr lang="hu-HU" sz="3200" b="1" dirty="0" err="1" smtClean="0">
                <a:solidFill>
                  <a:srgbClr val="0D3862"/>
                </a:solidFill>
              </a:rPr>
              <a:t>To</a:t>
            </a:r>
            <a:r>
              <a:rPr lang="hu-HU" sz="3200" b="1" dirty="0">
                <a:solidFill>
                  <a:srgbClr val="0D3862"/>
                </a:solidFill>
              </a:rPr>
              <a:t>?</a:t>
            </a:r>
            <a:endParaRPr lang="hu-HU" sz="3200" b="1" dirty="0" smtClean="0">
              <a:solidFill>
                <a:srgbClr val="0D3862"/>
              </a:solidFill>
            </a:endParaRPr>
          </a:p>
        </p:txBody>
      </p:sp>
      <p:sp>
        <p:nvSpPr>
          <p:cNvPr id="8" name="Tartalom helye 2"/>
          <p:cNvSpPr txBox="1">
            <a:spLocks/>
          </p:cNvSpPr>
          <p:nvPr/>
        </p:nvSpPr>
        <p:spPr bwMode="auto">
          <a:xfrm>
            <a:off x="250825" y="981076"/>
            <a:ext cx="8713788" cy="4862772"/>
          </a:xfrm>
          <a:prstGeom prst="rect">
            <a:avLst/>
          </a:prstGeom>
          <a:noFill/>
          <a:ln w="9525">
            <a:noFill/>
            <a:miter lim="800000"/>
            <a:headEnd/>
            <a:tailEnd/>
          </a:ln>
        </p:spPr>
        <p:txBody>
          <a:bodyPr/>
          <a:lstStyle/>
          <a:p>
            <a:pPr>
              <a:spcAft>
                <a:spcPts val="1200"/>
              </a:spcAft>
              <a:buFont typeface="Arial" charset="0"/>
              <a:buNone/>
            </a:pPr>
            <a:r>
              <a:rPr lang="en-GB" dirty="0">
                <a:solidFill>
                  <a:srgbClr val="1D628F"/>
                </a:solidFill>
                <a:latin typeface="Calibri" pitchFamily="34" charset="0"/>
                <a:sym typeface="Wingdings" pitchFamily="2" charset="2"/>
              </a:rPr>
              <a:t>SH Scholarship-related issues </a:t>
            </a:r>
            <a:r>
              <a:rPr lang="hu-HU" dirty="0" smtClean="0">
                <a:solidFill>
                  <a:srgbClr val="1D628F"/>
                </a:solidFill>
                <a:latin typeface="Calibri" pitchFamily="34" charset="0"/>
                <a:sym typeface="Wingdings" pitchFamily="2" charset="2"/>
              </a:rPr>
              <a:t>		</a:t>
            </a:r>
            <a:r>
              <a:rPr lang="en-GB" dirty="0" smtClean="0">
                <a:solidFill>
                  <a:srgbClr val="1D628F"/>
                </a:solidFill>
                <a:latin typeface="Calibri" pitchFamily="34" charset="0"/>
                <a:sym typeface="Wingdings" pitchFamily="2" charset="2"/>
              </a:rPr>
              <a:t> </a:t>
            </a:r>
            <a:r>
              <a:rPr lang="en-GB" dirty="0">
                <a:solidFill>
                  <a:srgbClr val="1D628F"/>
                </a:solidFill>
                <a:latin typeface="Calibri" pitchFamily="34" charset="0"/>
                <a:sym typeface="Wingdings" pitchFamily="2" charset="2"/>
              </a:rPr>
              <a:t>	</a:t>
            </a:r>
            <a:r>
              <a:rPr lang="en-GB" i="1" dirty="0">
                <a:solidFill>
                  <a:srgbClr val="1D628F"/>
                </a:solidFill>
                <a:latin typeface="Calibri" pitchFamily="34" charset="0"/>
                <a:sym typeface="Wingdings" pitchFamily="2" charset="2"/>
              </a:rPr>
              <a:t>SH Office</a:t>
            </a:r>
            <a:r>
              <a:rPr lang="en-GB" dirty="0">
                <a:solidFill>
                  <a:srgbClr val="1D628F"/>
                </a:solidFill>
                <a:latin typeface="Calibri" pitchFamily="34" charset="0"/>
                <a:sym typeface="Wingdings" pitchFamily="2" charset="2"/>
              </a:rPr>
              <a:t/>
            </a:r>
            <a:br>
              <a:rPr lang="en-GB" dirty="0">
                <a:solidFill>
                  <a:srgbClr val="1D628F"/>
                </a:solidFill>
                <a:latin typeface="Calibri" pitchFamily="34" charset="0"/>
                <a:sym typeface="Wingdings" pitchFamily="2" charset="2"/>
              </a:rPr>
            </a:br>
            <a:r>
              <a:rPr lang="en-GB" dirty="0">
                <a:solidFill>
                  <a:srgbClr val="1D628F"/>
                </a:solidFill>
                <a:latin typeface="Calibri" pitchFamily="34" charset="0"/>
                <a:sym typeface="Wingdings" pitchFamily="2" charset="2"/>
              </a:rPr>
              <a:t>(contract, monthly payment issues, </a:t>
            </a:r>
            <a:br>
              <a:rPr lang="en-GB" dirty="0">
                <a:solidFill>
                  <a:srgbClr val="1D628F"/>
                </a:solidFill>
                <a:latin typeface="Calibri" pitchFamily="34" charset="0"/>
                <a:sym typeface="Wingdings" pitchFamily="2" charset="2"/>
              </a:rPr>
            </a:br>
            <a:r>
              <a:rPr lang="en-GB" dirty="0">
                <a:solidFill>
                  <a:srgbClr val="1D628F"/>
                </a:solidFill>
                <a:latin typeface="Calibri" pitchFamily="34" charset="0"/>
                <a:sym typeface="Wingdings" pitchFamily="2" charset="2"/>
              </a:rPr>
              <a:t>transferring, extension)</a:t>
            </a:r>
          </a:p>
          <a:p>
            <a:pPr>
              <a:spcAft>
                <a:spcPts val="1200"/>
              </a:spcAft>
              <a:buFont typeface="Arial" charset="0"/>
              <a:buNone/>
            </a:pPr>
            <a:r>
              <a:rPr lang="en-GB" dirty="0">
                <a:solidFill>
                  <a:srgbClr val="1D628F"/>
                </a:solidFill>
                <a:latin typeface="Calibri" pitchFamily="34" charset="0"/>
              </a:rPr>
              <a:t>Academic matters</a:t>
            </a:r>
            <a:r>
              <a:rPr lang="hu-HU" dirty="0">
                <a:solidFill>
                  <a:srgbClr val="1D628F"/>
                </a:solidFill>
                <a:latin typeface="Calibri" pitchFamily="34" charset="0"/>
              </a:rPr>
              <a:t> (</a:t>
            </a:r>
            <a:r>
              <a:rPr lang="hu-HU" dirty="0" err="1">
                <a:solidFill>
                  <a:srgbClr val="1D628F"/>
                </a:solidFill>
                <a:latin typeface="Calibri" pitchFamily="34" charset="0"/>
              </a:rPr>
              <a:t>study</a:t>
            </a:r>
            <a:r>
              <a:rPr lang="hu-HU" dirty="0">
                <a:solidFill>
                  <a:srgbClr val="1D628F"/>
                </a:solidFill>
                <a:latin typeface="Calibri" pitchFamily="34" charset="0"/>
              </a:rPr>
              <a:t> </a:t>
            </a:r>
            <a:r>
              <a:rPr lang="hu-HU" dirty="0" err="1">
                <a:solidFill>
                  <a:srgbClr val="1D628F"/>
                </a:solidFill>
                <a:latin typeface="Calibri" pitchFamily="34" charset="0"/>
              </a:rPr>
              <a:t>related</a:t>
            </a:r>
            <a:r>
              <a:rPr lang="hu-HU" dirty="0">
                <a:solidFill>
                  <a:srgbClr val="1D628F"/>
                </a:solidFill>
                <a:latin typeface="Calibri" pitchFamily="34" charset="0"/>
              </a:rPr>
              <a:t> </a:t>
            </a:r>
            <a:r>
              <a:rPr lang="hu-HU" dirty="0" err="1">
                <a:solidFill>
                  <a:srgbClr val="1D628F"/>
                </a:solidFill>
                <a:latin typeface="Calibri" pitchFamily="34" charset="0"/>
              </a:rPr>
              <a:t>issues</a:t>
            </a:r>
            <a:r>
              <a:rPr lang="hu-HU" dirty="0">
                <a:solidFill>
                  <a:srgbClr val="1D628F"/>
                </a:solidFill>
                <a:latin typeface="Calibri" pitchFamily="34" charset="0"/>
              </a:rPr>
              <a:t>)</a:t>
            </a:r>
            <a:r>
              <a:rPr lang="en-GB" dirty="0">
                <a:solidFill>
                  <a:srgbClr val="1D628F"/>
                </a:solidFill>
                <a:latin typeface="Calibri" pitchFamily="34" charset="0"/>
                <a:sym typeface="Wingdings" pitchFamily="2" charset="2"/>
              </a:rPr>
              <a:t> 	</a:t>
            </a:r>
            <a:r>
              <a:rPr lang="en-GB" i="1" dirty="0">
                <a:solidFill>
                  <a:srgbClr val="1D628F"/>
                </a:solidFill>
                <a:latin typeface="Calibri" pitchFamily="34" charset="0"/>
                <a:sym typeface="Wingdings" pitchFamily="2" charset="2"/>
              </a:rPr>
              <a:t>Your Faculty’s Registrar’s Office</a:t>
            </a:r>
          </a:p>
          <a:p>
            <a:pPr>
              <a:spcAft>
                <a:spcPts val="1200"/>
              </a:spcAft>
              <a:buFont typeface="Arial" charset="0"/>
              <a:buNone/>
            </a:pPr>
            <a:r>
              <a:rPr lang="en-GB" dirty="0">
                <a:solidFill>
                  <a:srgbClr val="1D628F"/>
                </a:solidFill>
                <a:latin typeface="Calibri" pitchFamily="34" charset="0"/>
                <a:sym typeface="Wingdings" pitchFamily="2" charset="2"/>
              </a:rPr>
              <a:t>Health insurance (TAJ) card 		</a:t>
            </a:r>
            <a:r>
              <a:rPr lang="hu-HU" dirty="0" smtClean="0">
                <a:solidFill>
                  <a:srgbClr val="1D628F"/>
                </a:solidFill>
                <a:latin typeface="Calibri" pitchFamily="34" charset="0"/>
                <a:sym typeface="Wingdings" pitchFamily="2" charset="2"/>
              </a:rPr>
              <a:t>	</a:t>
            </a:r>
            <a:r>
              <a:rPr lang="en-GB" dirty="0" smtClean="0">
                <a:solidFill>
                  <a:srgbClr val="1D628F"/>
                </a:solidFill>
                <a:latin typeface="Calibri" pitchFamily="34" charset="0"/>
                <a:sym typeface="Wingdings" pitchFamily="2" charset="2"/>
              </a:rPr>
              <a:t> </a:t>
            </a:r>
            <a:r>
              <a:rPr lang="en-GB" dirty="0">
                <a:solidFill>
                  <a:srgbClr val="1D628F"/>
                </a:solidFill>
                <a:latin typeface="Calibri" pitchFamily="34" charset="0"/>
                <a:sym typeface="Wingdings" pitchFamily="2" charset="2"/>
              </a:rPr>
              <a:t>	</a:t>
            </a:r>
            <a:r>
              <a:rPr lang="en-GB" i="1" dirty="0">
                <a:solidFill>
                  <a:srgbClr val="1D628F"/>
                </a:solidFill>
                <a:latin typeface="Calibri" pitchFamily="34" charset="0"/>
                <a:sym typeface="Wingdings" pitchFamily="2" charset="2"/>
              </a:rPr>
              <a:t>Central Registrar’s Office</a:t>
            </a:r>
          </a:p>
          <a:p>
            <a:pPr>
              <a:spcAft>
                <a:spcPts val="1200"/>
              </a:spcAft>
              <a:buFont typeface="Arial" charset="0"/>
              <a:buNone/>
            </a:pPr>
            <a:r>
              <a:rPr lang="en-GB" dirty="0">
                <a:solidFill>
                  <a:srgbClr val="1D628F"/>
                </a:solidFill>
                <a:latin typeface="Calibri" pitchFamily="34" charset="0"/>
                <a:sym typeface="Wingdings" pitchFamily="2" charset="2"/>
              </a:rPr>
              <a:t>Application for student card		</a:t>
            </a:r>
            <a:r>
              <a:rPr lang="hu-HU" dirty="0" smtClean="0">
                <a:solidFill>
                  <a:srgbClr val="1D628F"/>
                </a:solidFill>
                <a:latin typeface="Calibri" pitchFamily="34" charset="0"/>
                <a:sym typeface="Wingdings" pitchFamily="2" charset="2"/>
              </a:rPr>
              <a:t>	</a:t>
            </a:r>
            <a:r>
              <a:rPr lang="en-GB" dirty="0" smtClean="0">
                <a:solidFill>
                  <a:srgbClr val="1D628F"/>
                </a:solidFill>
                <a:latin typeface="Calibri" pitchFamily="34" charset="0"/>
                <a:sym typeface="Wingdings" pitchFamily="2" charset="2"/>
              </a:rPr>
              <a:t> </a:t>
            </a:r>
            <a:r>
              <a:rPr lang="en-GB" dirty="0">
                <a:solidFill>
                  <a:srgbClr val="1D628F"/>
                </a:solidFill>
                <a:latin typeface="Calibri" pitchFamily="34" charset="0"/>
                <a:sym typeface="Wingdings" pitchFamily="2" charset="2"/>
              </a:rPr>
              <a:t>	</a:t>
            </a:r>
            <a:r>
              <a:rPr lang="en-GB" i="1" dirty="0">
                <a:solidFill>
                  <a:srgbClr val="1D628F"/>
                </a:solidFill>
                <a:latin typeface="Calibri" pitchFamily="34" charset="0"/>
                <a:sym typeface="Wingdings" pitchFamily="2" charset="2"/>
              </a:rPr>
              <a:t>Government Office</a:t>
            </a:r>
            <a:r>
              <a:rPr lang="en-GB" dirty="0">
                <a:solidFill>
                  <a:srgbClr val="1D628F"/>
                </a:solidFill>
                <a:latin typeface="Calibri" pitchFamily="34" charset="0"/>
                <a:sym typeface="Wingdings" pitchFamily="2" charset="2"/>
              </a:rPr>
              <a:t/>
            </a:r>
            <a:br>
              <a:rPr lang="en-GB" dirty="0">
                <a:solidFill>
                  <a:srgbClr val="1D628F"/>
                </a:solidFill>
                <a:latin typeface="Calibri" pitchFamily="34" charset="0"/>
                <a:sym typeface="Wingdings" pitchFamily="2" charset="2"/>
              </a:rPr>
            </a:br>
            <a:r>
              <a:rPr lang="en-GB" dirty="0">
                <a:solidFill>
                  <a:srgbClr val="1D628F"/>
                </a:solidFill>
                <a:latin typeface="Calibri" pitchFamily="34" charset="0"/>
                <a:sym typeface="Wingdings" pitchFamily="2" charset="2"/>
              </a:rPr>
              <a:t>(for the first time only)</a:t>
            </a:r>
          </a:p>
          <a:p>
            <a:pPr>
              <a:buFont typeface="Arial" charset="0"/>
              <a:buNone/>
            </a:pPr>
            <a:r>
              <a:rPr lang="en-GB" dirty="0">
                <a:solidFill>
                  <a:srgbClr val="1D628F"/>
                </a:solidFill>
                <a:latin typeface="Calibri" pitchFamily="34" charset="0"/>
                <a:sym typeface="Wingdings" pitchFamily="2" charset="2"/>
              </a:rPr>
              <a:t>Student card re-validation 		</a:t>
            </a:r>
            <a:r>
              <a:rPr lang="hu-HU" dirty="0" smtClean="0">
                <a:solidFill>
                  <a:srgbClr val="1D628F"/>
                </a:solidFill>
                <a:latin typeface="Calibri" pitchFamily="34" charset="0"/>
                <a:sym typeface="Wingdings" pitchFamily="2" charset="2"/>
              </a:rPr>
              <a:t>	</a:t>
            </a:r>
            <a:r>
              <a:rPr lang="en-GB" dirty="0" smtClean="0">
                <a:solidFill>
                  <a:srgbClr val="1D628F"/>
                </a:solidFill>
                <a:latin typeface="Calibri" pitchFamily="34" charset="0"/>
                <a:sym typeface="Wingdings" pitchFamily="2" charset="2"/>
              </a:rPr>
              <a:t> </a:t>
            </a:r>
            <a:r>
              <a:rPr lang="en-GB" dirty="0">
                <a:solidFill>
                  <a:srgbClr val="1D628F"/>
                </a:solidFill>
                <a:latin typeface="Calibri" pitchFamily="34" charset="0"/>
                <a:sym typeface="Wingdings" pitchFamily="2" charset="2"/>
              </a:rPr>
              <a:t>	</a:t>
            </a:r>
            <a:r>
              <a:rPr lang="en-GB" i="1" dirty="0">
                <a:solidFill>
                  <a:srgbClr val="1D628F"/>
                </a:solidFill>
                <a:latin typeface="Calibri" pitchFamily="34" charset="0"/>
                <a:sym typeface="Wingdings" pitchFamily="2" charset="2"/>
              </a:rPr>
              <a:t>Central Registrar’s Office</a:t>
            </a:r>
          </a:p>
          <a:p>
            <a:pPr>
              <a:spcAft>
                <a:spcPts val="1200"/>
              </a:spcAft>
              <a:buFont typeface="Arial" charset="0"/>
              <a:buNone/>
            </a:pPr>
            <a:r>
              <a:rPr lang="en-GB" dirty="0">
                <a:solidFill>
                  <a:srgbClr val="1D628F"/>
                </a:solidFill>
                <a:latin typeface="Calibri" pitchFamily="34" charset="0"/>
                <a:sym typeface="Wingdings" pitchFamily="2" charset="2"/>
              </a:rPr>
              <a:t>(every semester)</a:t>
            </a:r>
          </a:p>
          <a:p>
            <a:pPr>
              <a:spcAft>
                <a:spcPts val="1200"/>
              </a:spcAft>
              <a:buFont typeface="Arial" charset="0"/>
              <a:buNone/>
            </a:pPr>
            <a:r>
              <a:rPr lang="en-GB" dirty="0">
                <a:solidFill>
                  <a:srgbClr val="1D628F"/>
                </a:solidFill>
                <a:latin typeface="Calibri" pitchFamily="34" charset="0"/>
                <a:sym typeface="Wingdings" pitchFamily="2" charset="2"/>
              </a:rPr>
              <a:t>Medical issues 			</a:t>
            </a:r>
            <a:r>
              <a:rPr lang="hu-HU" dirty="0" smtClean="0">
                <a:solidFill>
                  <a:srgbClr val="1D628F"/>
                </a:solidFill>
                <a:latin typeface="Calibri" pitchFamily="34" charset="0"/>
                <a:sym typeface="Wingdings" pitchFamily="2" charset="2"/>
              </a:rPr>
              <a:t>		</a:t>
            </a:r>
            <a:r>
              <a:rPr lang="en-GB" dirty="0" smtClean="0">
                <a:solidFill>
                  <a:srgbClr val="1D628F"/>
                </a:solidFill>
                <a:latin typeface="Calibri" pitchFamily="34" charset="0"/>
                <a:sym typeface="Wingdings" pitchFamily="2" charset="2"/>
              </a:rPr>
              <a:t> </a:t>
            </a:r>
            <a:r>
              <a:rPr lang="en-GB" dirty="0">
                <a:solidFill>
                  <a:srgbClr val="1D628F"/>
                </a:solidFill>
                <a:latin typeface="Calibri" pitchFamily="34" charset="0"/>
                <a:sym typeface="Wingdings" pitchFamily="2" charset="2"/>
              </a:rPr>
              <a:t>	</a:t>
            </a:r>
            <a:r>
              <a:rPr lang="en-GB" i="1" dirty="0">
                <a:solidFill>
                  <a:srgbClr val="1D628F"/>
                </a:solidFill>
                <a:latin typeface="Calibri" pitchFamily="34" charset="0"/>
                <a:sym typeface="Wingdings" pitchFamily="2" charset="2"/>
              </a:rPr>
              <a:t>UP’s general practitioner </a:t>
            </a:r>
            <a:br>
              <a:rPr lang="en-GB" i="1" dirty="0">
                <a:solidFill>
                  <a:srgbClr val="1D628F"/>
                </a:solidFill>
                <a:latin typeface="Calibri" pitchFamily="34" charset="0"/>
                <a:sym typeface="Wingdings" pitchFamily="2" charset="2"/>
              </a:rPr>
            </a:br>
            <a:r>
              <a:rPr lang="en-GB" i="1" dirty="0">
                <a:solidFill>
                  <a:srgbClr val="1D628F"/>
                </a:solidFill>
                <a:latin typeface="Calibri" pitchFamily="34" charset="0"/>
                <a:sym typeface="Wingdings" pitchFamily="2" charset="2"/>
              </a:rPr>
              <a:t>				</a:t>
            </a:r>
            <a:r>
              <a:rPr lang="hu-HU" i="1" dirty="0" smtClean="0">
                <a:solidFill>
                  <a:srgbClr val="1D628F"/>
                </a:solidFill>
                <a:latin typeface="Calibri" pitchFamily="34" charset="0"/>
                <a:sym typeface="Wingdings" pitchFamily="2" charset="2"/>
              </a:rPr>
              <a:t>				</a:t>
            </a:r>
            <a:r>
              <a:rPr lang="en-GB" i="1" dirty="0">
                <a:solidFill>
                  <a:srgbClr val="1D628F"/>
                </a:solidFill>
                <a:latin typeface="Calibri" pitchFamily="34" charset="0"/>
                <a:sym typeface="Wingdings" pitchFamily="2" charset="2"/>
              </a:rPr>
              <a:t>	(</a:t>
            </a:r>
            <a:r>
              <a:rPr lang="en-GB" i="1" dirty="0" err="1">
                <a:solidFill>
                  <a:srgbClr val="1D628F"/>
                </a:solidFill>
                <a:latin typeface="Calibri" pitchFamily="34" charset="0"/>
                <a:sym typeface="Wingdings" pitchFamily="2" charset="2"/>
              </a:rPr>
              <a:t>Dr.</a:t>
            </a:r>
            <a:r>
              <a:rPr lang="en-GB" i="1" dirty="0">
                <a:solidFill>
                  <a:srgbClr val="1D628F"/>
                </a:solidFill>
                <a:latin typeface="Calibri" pitchFamily="34" charset="0"/>
                <a:sym typeface="Wingdings" pitchFamily="2" charset="2"/>
              </a:rPr>
              <a:t> Ildikó RADVÁNYI)</a:t>
            </a:r>
            <a:r>
              <a:rPr lang="hu-HU" i="1" dirty="0">
                <a:solidFill>
                  <a:srgbClr val="1D628F"/>
                </a:solidFill>
                <a:latin typeface="Calibri" pitchFamily="34" charset="0"/>
                <a:sym typeface="Wingdings" pitchFamily="2" charset="2"/>
              </a:rPr>
              <a:t> OR </a:t>
            </a:r>
            <a:r>
              <a:rPr lang="hu-HU" i="1" dirty="0" err="1">
                <a:solidFill>
                  <a:srgbClr val="1D628F"/>
                </a:solidFill>
                <a:latin typeface="Calibri" pitchFamily="34" charset="0"/>
                <a:sym typeface="Wingdings" pitchFamily="2" charset="2"/>
              </a:rPr>
              <a:t>Hospital</a:t>
            </a:r>
            <a:endParaRPr lang="en-GB" i="1" dirty="0">
              <a:solidFill>
                <a:srgbClr val="1D628F"/>
              </a:solidFill>
              <a:latin typeface="Calibri" pitchFamily="34" charset="0"/>
              <a:sym typeface="Wingdings" pitchFamily="2" charset="2"/>
            </a:endParaRPr>
          </a:p>
          <a:p>
            <a:pPr>
              <a:spcAft>
                <a:spcPts val="1200"/>
              </a:spcAft>
              <a:buFont typeface="Arial" charset="0"/>
              <a:buNone/>
            </a:pPr>
            <a:r>
              <a:rPr lang="en-GB" dirty="0">
                <a:solidFill>
                  <a:srgbClr val="1D628F"/>
                </a:solidFill>
                <a:latin typeface="Calibri" pitchFamily="34" charset="0"/>
                <a:sym typeface="Wingdings" pitchFamily="2" charset="2"/>
              </a:rPr>
              <a:t>Accommodation issues		</a:t>
            </a:r>
            <a:r>
              <a:rPr lang="hu-HU" dirty="0" smtClean="0">
                <a:solidFill>
                  <a:srgbClr val="1D628F"/>
                </a:solidFill>
                <a:latin typeface="Calibri" pitchFamily="34" charset="0"/>
                <a:sym typeface="Wingdings" pitchFamily="2" charset="2"/>
              </a:rPr>
              <a:t>		</a:t>
            </a:r>
            <a:r>
              <a:rPr lang="en-GB" dirty="0" smtClean="0">
                <a:solidFill>
                  <a:srgbClr val="1D628F"/>
                </a:solidFill>
                <a:latin typeface="Calibri" pitchFamily="34" charset="0"/>
                <a:sym typeface="Wingdings" pitchFamily="2" charset="2"/>
              </a:rPr>
              <a:t></a:t>
            </a:r>
            <a:r>
              <a:rPr lang="en-GB" dirty="0">
                <a:solidFill>
                  <a:srgbClr val="1D628F"/>
                </a:solidFill>
                <a:latin typeface="Calibri" pitchFamily="34" charset="0"/>
                <a:sym typeface="Wingdings" pitchFamily="2" charset="2"/>
              </a:rPr>
              <a:t>	</a:t>
            </a:r>
            <a:r>
              <a:rPr lang="hu-HU" i="1" dirty="0" err="1">
                <a:solidFill>
                  <a:srgbClr val="1D628F"/>
                </a:solidFill>
                <a:latin typeface="Calibri" pitchFamily="34" charset="0"/>
                <a:sym typeface="Wingdings" pitchFamily="2" charset="2"/>
              </a:rPr>
              <a:t>Your</a:t>
            </a:r>
            <a:r>
              <a:rPr lang="hu-HU" i="1" dirty="0">
                <a:solidFill>
                  <a:srgbClr val="1D628F"/>
                </a:solidFill>
                <a:latin typeface="Calibri" pitchFamily="34" charset="0"/>
                <a:sym typeface="Wingdings" pitchFamily="2" charset="2"/>
              </a:rPr>
              <a:t> </a:t>
            </a:r>
            <a:r>
              <a:rPr lang="hu-HU" i="1" dirty="0" err="1">
                <a:solidFill>
                  <a:srgbClr val="1D628F"/>
                </a:solidFill>
                <a:latin typeface="Calibri" pitchFamily="34" charset="0"/>
                <a:sym typeface="Wingdings" pitchFamily="2" charset="2"/>
              </a:rPr>
              <a:t>dormitory</a:t>
            </a:r>
            <a:r>
              <a:rPr lang="en-GB" i="1" dirty="0">
                <a:solidFill>
                  <a:srgbClr val="1D628F"/>
                </a:solidFill>
                <a:latin typeface="Calibri" pitchFamily="34" charset="0"/>
                <a:sym typeface="Wingdings" pitchFamily="2" charset="2"/>
              </a:rPr>
              <a:t> or private agencies</a:t>
            </a:r>
          </a:p>
          <a:p>
            <a:pPr>
              <a:spcAft>
                <a:spcPts val="1200"/>
              </a:spcAft>
              <a:buFont typeface="Arial" charset="0"/>
              <a:buNone/>
            </a:pPr>
            <a:r>
              <a:rPr lang="en-GB" dirty="0">
                <a:solidFill>
                  <a:srgbClr val="1D628F"/>
                </a:solidFill>
                <a:latin typeface="Calibri" pitchFamily="34" charset="0"/>
                <a:sym typeface="Wingdings" pitchFamily="2" charset="2"/>
              </a:rPr>
              <a:t>Everyday issues or any of the above		</a:t>
            </a:r>
            <a:r>
              <a:rPr lang="en-GB" i="1" dirty="0">
                <a:solidFill>
                  <a:srgbClr val="1D628F"/>
                </a:solidFill>
                <a:latin typeface="Calibri" pitchFamily="34" charset="0"/>
                <a:sym typeface="Wingdings" pitchFamily="2" charset="2"/>
              </a:rPr>
              <a:t>Your student mentor</a:t>
            </a:r>
          </a:p>
          <a:p>
            <a:pPr>
              <a:spcAft>
                <a:spcPts val="1200"/>
              </a:spcAft>
              <a:buFont typeface="Arial" charset="0"/>
              <a:buNone/>
            </a:pPr>
            <a:endParaRPr lang="en-GB" dirty="0">
              <a:latin typeface="Calibri" pitchFamily="34" charset="0"/>
              <a:sym typeface="Wingdings" pitchFamily="2" charset="2"/>
            </a:endParaRPr>
          </a:p>
          <a:p>
            <a:pPr>
              <a:spcBef>
                <a:spcPct val="20000"/>
              </a:spcBef>
              <a:buFont typeface="Arial" charset="0"/>
              <a:buNone/>
            </a:pPr>
            <a:endParaRPr lang="en-GB" dirty="0">
              <a:latin typeface="Calibri" pitchFamily="34" charset="0"/>
              <a:sym typeface="Wingdings" pitchFamily="2" charset="2"/>
            </a:endParaRPr>
          </a:p>
          <a:p>
            <a:pPr>
              <a:spcBef>
                <a:spcPct val="20000"/>
              </a:spcBef>
              <a:buFont typeface="Arial" charset="0"/>
              <a:buNone/>
            </a:pPr>
            <a:endParaRPr lang="en-GB" dirty="0">
              <a:latin typeface="Calibri" pitchFamily="34" charset="0"/>
              <a:sym typeface="Wingdings" pitchFamily="2" charset="2"/>
            </a:endParaRPr>
          </a:p>
          <a:p>
            <a:pPr>
              <a:spcBef>
                <a:spcPct val="20000"/>
              </a:spcBef>
              <a:buFont typeface="Arial" charset="0"/>
              <a:buNone/>
            </a:pPr>
            <a:endParaRPr lang="en-GB" dirty="0">
              <a:latin typeface="Calibri" pitchFamily="34" charset="0"/>
              <a:sym typeface="Wingdings" pitchFamily="2" charset="2"/>
            </a:endParaRPr>
          </a:p>
          <a:p>
            <a:pPr>
              <a:spcBef>
                <a:spcPct val="20000"/>
              </a:spcBef>
              <a:buFont typeface="Arial" charset="0"/>
              <a:buNone/>
            </a:pPr>
            <a:endParaRPr lang="en-GB" dirty="0">
              <a:latin typeface="Calibri" pitchFamily="34" charset="0"/>
              <a:sym typeface="Wingdings" pitchFamily="2" charset="2"/>
            </a:endParaRPr>
          </a:p>
          <a:p>
            <a:pPr>
              <a:spcBef>
                <a:spcPct val="20000"/>
              </a:spcBef>
              <a:buFont typeface="Arial" charset="0"/>
              <a:buNone/>
            </a:pPr>
            <a:endParaRPr lang="en-GB" dirty="0">
              <a:latin typeface="Calibri" pitchFamily="34" charset="0"/>
            </a:endParaRPr>
          </a:p>
        </p:txBody>
      </p:sp>
    </p:spTree>
    <p:extLst>
      <p:ext uri="{BB962C8B-B14F-4D97-AF65-F5344CB8AC3E}">
        <p14:creationId xmlns:p14="http://schemas.microsoft.com/office/powerpoint/2010/main" val="4264318864"/>
      </p:ext>
    </p:extLst>
  </p:cSld>
  <p:clrMapOvr>
    <a:masterClrMapping/>
  </p:clrMapOvr>
  <p:transition spd="med" advClick="0" advTm="1000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zövegdoboz 2"/>
          <p:cNvSpPr txBox="1">
            <a:spLocks noChangeArrowheads="1"/>
          </p:cNvSpPr>
          <p:nvPr/>
        </p:nvSpPr>
        <p:spPr bwMode="auto">
          <a:xfrm>
            <a:off x="-111212" y="-99773"/>
            <a:ext cx="9109076" cy="338554"/>
          </a:xfrm>
          <a:prstGeom prst="rect">
            <a:avLst/>
          </a:prstGeom>
          <a:noFill/>
          <a:ln w="9525">
            <a:noFill/>
            <a:miter lim="800000"/>
            <a:headEnd/>
            <a:tailEnd/>
          </a:ln>
        </p:spPr>
        <p:txBody>
          <a:bodyPr>
            <a:spAutoFit/>
          </a:bodyPr>
          <a:lstStyle/>
          <a:p>
            <a:pPr algn="ctr"/>
            <a:r>
              <a:rPr lang="en-GB" sz="1600" b="1" dirty="0">
                <a:solidFill>
                  <a:srgbClr val="0D3862"/>
                </a:solidFill>
                <a:latin typeface="Calibri" pitchFamily="34" charset="0"/>
              </a:rPr>
              <a:t>For further information on your degree programme, please contact your programme coordinator</a:t>
            </a:r>
          </a:p>
        </p:txBody>
      </p:sp>
      <p:graphicFrame>
        <p:nvGraphicFramePr>
          <p:cNvPr id="7" name="Táblázat 6"/>
          <p:cNvGraphicFramePr>
            <a:graphicFrameLocks noGrp="1"/>
          </p:cNvGraphicFramePr>
          <p:nvPr>
            <p:extLst>
              <p:ext uri="{D42A27DB-BD31-4B8C-83A1-F6EECF244321}">
                <p14:modId xmlns:p14="http://schemas.microsoft.com/office/powerpoint/2010/main" val="4092487398"/>
              </p:ext>
            </p:extLst>
          </p:nvPr>
        </p:nvGraphicFramePr>
        <p:xfrm>
          <a:off x="-1588" y="238780"/>
          <a:ext cx="9145588" cy="6577850"/>
        </p:xfrm>
        <a:graphic>
          <a:graphicData uri="http://schemas.openxmlformats.org/drawingml/2006/table">
            <a:tbl>
              <a:tblPr/>
              <a:tblGrid>
                <a:gridCol w="2903538">
                  <a:extLst>
                    <a:ext uri="{9D8B030D-6E8A-4147-A177-3AD203B41FA5}">
                      <a16:colId xmlns:a16="http://schemas.microsoft.com/office/drawing/2014/main" val="20000"/>
                    </a:ext>
                  </a:extLst>
                </a:gridCol>
                <a:gridCol w="2903538">
                  <a:extLst>
                    <a:ext uri="{9D8B030D-6E8A-4147-A177-3AD203B41FA5}">
                      <a16:colId xmlns:a16="http://schemas.microsoft.com/office/drawing/2014/main" val="20001"/>
                    </a:ext>
                  </a:extLst>
                </a:gridCol>
                <a:gridCol w="1377950">
                  <a:extLst>
                    <a:ext uri="{9D8B030D-6E8A-4147-A177-3AD203B41FA5}">
                      <a16:colId xmlns:a16="http://schemas.microsoft.com/office/drawing/2014/main" val="20002"/>
                    </a:ext>
                  </a:extLst>
                </a:gridCol>
                <a:gridCol w="1960562">
                  <a:extLst>
                    <a:ext uri="{9D8B030D-6E8A-4147-A177-3AD203B41FA5}">
                      <a16:colId xmlns:a16="http://schemas.microsoft.com/office/drawing/2014/main" val="20003"/>
                    </a:ext>
                  </a:extLst>
                </a:gridCol>
              </a:tblGrid>
              <a:tr h="16394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Faculty</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Programme</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Programme coordinator</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E-mail</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9183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rPr>
                        <a:t>Faculty of Music and Visual Arts</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Ceramic Design (MA),  Classical Music Performance (MA), </a:t>
                      </a:r>
                      <a:b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b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Choral Conducting (MA), Classical Singing (MA)</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Ms. Beáta SERES</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rgbClr val="000000"/>
                          </a:solidFill>
                          <a:effectLst/>
                          <a:latin typeface="Calibri" pitchFamily="34" charset="0"/>
                          <a:cs typeface="Arial" charset="0"/>
                          <a:hlinkClick r:id="rId3"/>
                        </a:rPr>
                        <a:t>seres.beata@art.pte.hu</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1"/>
                  </a:ext>
                </a:extLst>
              </a:tr>
              <a:tr h="16394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rPr>
                        <a:t>Faculty of Law</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Law and Political  Science  (PhD)</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Ms. Dóra ÉLTETŐ</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hlinkClick r:id="rId4"/>
                        </a:rPr>
                        <a:t>elteto.dora@ajk.pte.hu</a:t>
                      </a:r>
                      <a:r>
                        <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rPr>
                        <a:t> </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2"/>
                  </a:ext>
                </a:extLst>
              </a:tr>
              <a:tr h="6557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Faculty of Humanities</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International Relations (BA, MA),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Psychology (BA, MA)</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Human Resources  Counselling (MA)</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Social Work (BA)</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Ms. Mária LAJOS</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chemeClr val="tx1"/>
                          </a:solidFill>
                          <a:effectLst/>
                          <a:latin typeface="Calibri" pitchFamily="34" charset="0"/>
                          <a:cs typeface="Arial" charset="0"/>
                          <a:hlinkClick r:id="rId5"/>
                        </a:rPr>
                        <a:t>lajos.maria@pte.hu</a:t>
                      </a:r>
                      <a:r>
                        <a:rPr kumimoji="0" lang="en-GB" sz="900" b="0" i="0" u="sng" strike="noStrike" cap="none" normalizeH="0" baseline="0" noProof="0" dirty="0" smtClean="0">
                          <a:ln>
                            <a:noFill/>
                          </a:ln>
                          <a:solidFill>
                            <a:schemeClr val="tx1"/>
                          </a:solidFill>
                          <a:effectLst/>
                          <a:latin typeface="Calibri" pitchFamily="34" charset="0"/>
                          <a:cs typeface="Arial" charset="0"/>
                        </a:rPr>
                        <a:t> </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3"/>
                  </a:ext>
                </a:extLst>
              </a:tr>
              <a:tr h="6557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Faculty of Health Sciences</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Nursing  (BSc, MSc),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Physiotherapy (BSc</a:t>
                      </a:r>
                      <a:r>
                        <a:rPr kumimoji="0" lang="en-GB" sz="900" b="0" i="0" u="none" strike="noStrike" cap="none" normalizeH="0" baseline="0" noProof="0" dirty="0" smtClean="0">
                          <a:ln>
                            <a:noFill/>
                          </a:ln>
                          <a:solidFill>
                            <a:srgbClr val="000000"/>
                          </a:solidFill>
                          <a:effectLst/>
                          <a:latin typeface="Calibri" pitchFamily="34" charset="0"/>
                          <a:cs typeface="Times New Roman"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Times New Roman" pitchFamily="18" charset="0"/>
                        </a:rPr>
                        <a:t>Midwifery (BSc),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Times New Roman" pitchFamily="18" charset="0"/>
                        </a:rPr>
                        <a:t>Dietetics (BSc)</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err="1" smtClean="0">
                          <a:ln>
                            <a:noFill/>
                          </a:ln>
                          <a:solidFill>
                            <a:srgbClr val="000000"/>
                          </a:solidFill>
                          <a:effectLst/>
                          <a:latin typeface="Calibri" pitchFamily="34" charset="0"/>
                          <a:cs typeface="Arial" charset="0"/>
                        </a:rPr>
                        <a:t>Dr.</a:t>
                      </a:r>
                      <a:r>
                        <a:rPr kumimoji="0" lang="en-GB" sz="900" b="0" i="0" u="none" strike="noStrike" cap="none" normalizeH="0" baseline="0" noProof="0" dirty="0" smtClean="0">
                          <a:ln>
                            <a:noFill/>
                          </a:ln>
                          <a:solidFill>
                            <a:srgbClr val="000000"/>
                          </a:solidFill>
                          <a:effectLst/>
                          <a:latin typeface="Calibri" pitchFamily="34" charset="0"/>
                          <a:cs typeface="Arial" charset="0"/>
                        </a:rPr>
                        <a:t> Orsolya MÁTÉ (Ms.)</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chemeClr val="tx1"/>
                          </a:solidFill>
                          <a:effectLst/>
                          <a:latin typeface="Calibri" pitchFamily="34" charset="0"/>
                          <a:cs typeface="Arial" charset="0"/>
                          <a:hlinkClick r:id="rId6"/>
                        </a:rPr>
                        <a:t>orsolya.mate@etk.pte.hu</a:t>
                      </a:r>
                      <a:r>
                        <a:rPr kumimoji="0" lang="en-GB" sz="900" b="0" i="0" u="sng" strike="noStrike" cap="none" normalizeH="0" baseline="0" noProof="0" dirty="0" smtClean="0">
                          <a:ln>
                            <a:noFill/>
                          </a:ln>
                          <a:solidFill>
                            <a:schemeClr val="tx1"/>
                          </a:solidFill>
                          <a:effectLst/>
                          <a:latin typeface="Calibri" pitchFamily="34" charset="0"/>
                          <a:cs typeface="Arial" charset="0"/>
                        </a:rPr>
                        <a:t> </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4"/>
                  </a:ext>
                </a:extLst>
              </a:tr>
              <a:tr h="210092">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Faculty of Business and Economics</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Business Admin. &amp; Management (BA),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Tourism &amp; Catering (BSc)</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Ms. Lívia KOVÁCSNÉ TÓTH</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hlinkClick r:id="rId7"/>
                        </a:rPr>
                        <a:t>livia@ktk.pte.hu</a:t>
                      </a:r>
                      <a:r>
                        <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rPr>
                        <a:t> </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5"/>
                  </a:ext>
                </a:extLst>
              </a:tr>
              <a:tr h="327888">
                <a:tc vMerge="1">
                  <a:txBody>
                    <a:bodyPr/>
                    <a:lstStyle/>
                    <a:p>
                      <a:endParaRPr lang="hu-H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Entrepreneurship Development (MSc), </a:t>
                      </a:r>
                      <a:b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b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Arial" charset="0"/>
                        </a:rPr>
                        <a:t>Management and Leadership (MSc)</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Ms. Gabriella KOHLMANN</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chemeClr val="tx1"/>
                          </a:solidFill>
                          <a:effectLst/>
                          <a:latin typeface="Calibri" pitchFamily="34" charset="0"/>
                          <a:cs typeface="Arial" charset="0"/>
                          <a:hlinkClick r:id="rId8"/>
                        </a:rPr>
                        <a:t>kohlmanng@ktk.pte.hu </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6"/>
                  </a:ext>
                </a:extLst>
              </a:tr>
              <a:tr h="256920">
                <a:tc vMerge="1">
                  <a:txBody>
                    <a:bodyPr/>
                    <a:lstStyle/>
                    <a:p>
                      <a:endParaRPr lang="hu-H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Business Administration (PhD), </a:t>
                      </a: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Regional Development (PhD)</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err="1" smtClean="0">
                          <a:ln>
                            <a:noFill/>
                          </a:ln>
                          <a:solidFill>
                            <a:srgbClr val="000000"/>
                          </a:solidFill>
                          <a:effectLst/>
                          <a:latin typeface="Calibri" pitchFamily="34" charset="0"/>
                          <a:ea typeface="Calibri" pitchFamily="34" charset="0"/>
                          <a:cs typeface="Times New Roman" pitchFamily="18" charset="0"/>
                        </a:rPr>
                        <a:t>Dr.</a:t>
                      </a: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 Zsuzsanna VITAI (Ms.)</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chemeClr val="tx1"/>
                          </a:solidFill>
                          <a:effectLst/>
                          <a:latin typeface="Calibri" pitchFamily="34" charset="0"/>
                          <a:cs typeface="Arial" charset="0"/>
                          <a:hlinkClick r:id="rId9"/>
                        </a:rPr>
                        <a:t>vitai.zsuzsanna@ktk.pte.hu</a:t>
                      </a:r>
                      <a:r>
                        <a:rPr kumimoji="0" lang="en-GB" sz="900" b="0" i="0" u="sng" strike="noStrike" cap="none" normalizeH="0" baseline="0" noProof="0" dirty="0" smtClean="0">
                          <a:ln>
                            <a:noFill/>
                          </a:ln>
                          <a:solidFill>
                            <a:schemeClr val="tx1"/>
                          </a:solidFill>
                          <a:effectLst/>
                          <a:latin typeface="Calibri" pitchFamily="34" charset="0"/>
                          <a:cs typeface="Arial" charset="0"/>
                        </a:rPr>
                        <a:t> </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7"/>
                  </a:ext>
                </a:extLst>
              </a:tr>
              <a:tr h="13115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Faculty of Sciences </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Chemistry (BSc, MSc, PhD),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Computer Science (BSc), </a:t>
                      </a:r>
                      <a:br>
                        <a:rPr kumimoji="0" lang="en-GB" sz="900" b="0" i="0" u="none" strike="noStrike" cap="none" normalizeH="0" baseline="0" noProof="0" dirty="0" smtClean="0">
                          <a:ln>
                            <a:noFill/>
                          </a:ln>
                          <a:solidFill>
                            <a:srgbClr val="000000"/>
                          </a:solidFill>
                          <a:effectLst/>
                          <a:latin typeface="Calibri" pitchFamily="34" charset="0"/>
                          <a:cs typeface="Arial" charset="0"/>
                        </a:rPr>
                      </a:br>
                      <a:r>
                        <a:rPr kumimoji="0" lang="en-GB" sz="900" b="0" i="0" u="none" strike="noStrike" cap="none" normalizeH="0" baseline="0" noProof="0" dirty="0" smtClean="0">
                          <a:ln>
                            <a:noFill/>
                          </a:ln>
                          <a:solidFill>
                            <a:srgbClr val="000000"/>
                          </a:solidFill>
                          <a:effectLst/>
                          <a:latin typeface="Calibri" pitchFamily="34" charset="0"/>
                          <a:cs typeface="Arial" charset="0"/>
                        </a:rPr>
                        <a:t>Biology (BSc, MSc, PhD),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Physics (BSc, MSc, PhD),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Geography (BSc, MSc),</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Physical Training (BSc),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Mathematics (BSc), Applied Mathematics (MSc)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 Earth Sciences (BSc, PhD),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Arial" charset="0"/>
                        </a:rPr>
                        <a:t>Recreation (MSc)</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Ms. Erika SZILÁGYI-KISPAP</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chemeClr val="tx1"/>
                          </a:solidFill>
                          <a:effectLst/>
                          <a:latin typeface="Calibri" pitchFamily="34" charset="0"/>
                          <a:cs typeface="Arial" charset="0"/>
                          <a:hlinkClick r:id="rId10"/>
                        </a:rPr>
                        <a:t>szke@gamma.ttk.pte.hu</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8"/>
                  </a:ext>
                </a:extLst>
              </a:tr>
              <a:tr h="13115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Faculty of Engineering and Information Technology</a:t>
                      </a:r>
                      <a:endParaRPr kumimoji="0" lang="en-GB" sz="900" b="1" i="0" u="none" strike="noStrike" cap="none" normalizeH="0" baseline="0" noProof="0" dirty="0" smtClean="0">
                        <a:ln>
                          <a:noFill/>
                        </a:ln>
                        <a:solidFill>
                          <a:srgbClr val="FFFFFF"/>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Architecture (OTM),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Computer Science Engineering (BSc, MSc),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Civil Engineering (BSc),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Civil Engineering (Structural Engineer) (MSc),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rPr>
                        <a:t>Electrical Engineering (BSc),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Architecture DLA,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Architectural Engineering (PhD)</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Ms. Réka SOMFAI</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hlinkClick r:id="rId11"/>
                        </a:rPr>
                        <a:t>somfai.reka@mik.pte.hu</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9"/>
                  </a:ext>
                </a:extLst>
              </a:tr>
              <a:tr h="487261">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noProof="0" dirty="0" smtClean="0">
                          <a:ln>
                            <a:noFill/>
                          </a:ln>
                          <a:solidFill>
                            <a:srgbClr val="FFFFFF"/>
                          </a:solidFill>
                          <a:effectLst/>
                          <a:latin typeface="Calibri" pitchFamily="34" charset="0"/>
                          <a:cs typeface="Arial" charset="0"/>
                        </a:rPr>
                        <a:t>Faculty of Medicine &amp; Faculty of Pharmacy</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 Biotechnology (MSc), Pharmacy (OTM)</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Ms. Lívia CSIDEI </a:t>
                      </a: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chemeClr val="tx1"/>
                          </a:solidFill>
                          <a:effectLst/>
                          <a:latin typeface="Calibri" pitchFamily="34" charset="0"/>
                          <a:cs typeface="Arial" charset="0"/>
                          <a:hlinkClick r:id="rId12"/>
                        </a:rPr>
                        <a:t>studentservice.centre@aok.pte.hu</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10"/>
                  </a:ext>
                </a:extLst>
              </a:tr>
              <a:tr h="327888">
                <a:tc vMerge="1">
                  <a:txBody>
                    <a:bodyPr/>
                    <a:lstStyle/>
                    <a:p>
                      <a:endParaRPr lang="hu-H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ALL Doctoral Programmes (PhD) of the Faculty of Medicine,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Pharmacology and Pharmaceutical Sciences (PhD)</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none" strike="noStrike" cap="none" normalizeH="0" baseline="0" noProof="0" dirty="0" smtClean="0">
                          <a:ln>
                            <a:noFill/>
                          </a:ln>
                          <a:solidFill>
                            <a:srgbClr val="000000"/>
                          </a:solidFill>
                          <a:effectLst/>
                          <a:latin typeface="Calibri" pitchFamily="34" charset="0"/>
                          <a:cs typeface="Arial" charset="0"/>
                        </a:rPr>
                        <a:t>Ms. Erika TAMASKÓNÉ SÓSTAI</a:t>
                      </a:r>
                      <a:endParaRPr kumimoji="0" lang="en-GB" sz="900" b="0" i="0" u="none" strike="noStrike" cap="none" normalizeH="0" baseline="0" noProof="0" dirty="0" smtClean="0">
                        <a:ln>
                          <a:noFill/>
                        </a:ln>
                        <a:solidFill>
                          <a:srgbClr val="000000"/>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900" b="0" i="0" u="sng" strike="noStrike" cap="none" normalizeH="0" baseline="0" noProof="0" dirty="0" smtClean="0">
                          <a:ln>
                            <a:noFill/>
                          </a:ln>
                          <a:solidFill>
                            <a:schemeClr val="tx1"/>
                          </a:solidFill>
                          <a:effectLst/>
                          <a:latin typeface="Calibri" pitchFamily="34" charset="0"/>
                          <a:cs typeface="Arial" charset="0"/>
                          <a:hlinkClick r:id="rId13"/>
                        </a:rPr>
                        <a:t>erika.sostai@aok.pte.hu</a:t>
                      </a:r>
                      <a:r>
                        <a:rPr kumimoji="0" lang="en-GB" sz="900" b="0" i="0" u="sng" strike="noStrike" cap="none" normalizeH="0" baseline="0" noProof="0" dirty="0" smtClean="0">
                          <a:ln>
                            <a:noFill/>
                          </a:ln>
                          <a:solidFill>
                            <a:schemeClr val="tx1"/>
                          </a:solidFill>
                          <a:effectLst/>
                          <a:latin typeface="Calibri" pitchFamily="34" charset="0"/>
                          <a:cs typeface="Arial" charset="0"/>
                        </a:rPr>
                        <a:t> </a:t>
                      </a:r>
                      <a:endParaRPr kumimoji="0" lang="en-GB" sz="900" b="0"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23954" marR="2395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186116130"/>
      </p:ext>
    </p:extLst>
  </p:cSld>
  <p:clrMapOvr>
    <a:masterClrMapping/>
  </p:clrMapOvr>
  <p:transition spd="med" advClick="0" advTm="10000">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2" descr="W:\Kulugy\Képek\2013_Fotozas_Mirko\2013_Képek\PTE nemzetközi diákok\PTE International 021.jpg"/>
          <p:cNvPicPr>
            <a:picLocks noChangeAspect="1" noChangeArrowheads="1"/>
          </p:cNvPicPr>
          <p:nvPr/>
        </p:nvPicPr>
        <p:blipFill>
          <a:blip r:embed="rId3"/>
          <a:srcRect b="-2641"/>
          <a:stretch>
            <a:fillRect/>
          </a:stretch>
        </p:blipFill>
        <p:spPr bwMode="auto">
          <a:xfrm>
            <a:off x="-11113" y="-26988"/>
            <a:ext cx="9144001" cy="4576763"/>
          </a:xfrm>
          <a:prstGeom prst="rect">
            <a:avLst/>
          </a:prstGeom>
          <a:noFill/>
          <a:ln w="9525">
            <a:noFill/>
            <a:miter lim="800000"/>
            <a:headEnd/>
            <a:tailEnd/>
          </a:ln>
        </p:spPr>
      </p:pic>
      <p:sp>
        <p:nvSpPr>
          <p:cNvPr id="9" name="Tartalom helye 2"/>
          <p:cNvSpPr txBox="1">
            <a:spLocks/>
          </p:cNvSpPr>
          <p:nvPr/>
        </p:nvSpPr>
        <p:spPr>
          <a:xfrm>
            <a:off x="2393950" y="3549536"/>
            <a:ext cx="3815657" cy="1970116"/>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tabLst>
                <a:tab pos="1973263" algn="l"/>
              </a:tabLst>
              <a:defRPr/>
            </a:pPr>
            <a:r>
              <a:rPr lang="hu-HU" sz="3700" b="1" dirty="0" smtClean="0"/>
              <a:t>website	</a:t>
            </a:r>
            <a:r>
              <a:rPr lang="hu-HU" sz="3700" b="1" dirty="0" smtClean="0">
                <a:hlinkClick r:id="rId4"/>
              </a:rPr>
              <a:t>www.stipendiumhungaricum.hu</a:t>
            </a:r>
            <a:r>
              <a:rPr lang="hu-HU" sz="3700" b="1" dirty="0" smtClean="0"/>
              <a:t> </a:t>
            </a:r>
          </a:p>
          <a:p>
            <a:pPr algn="l">
              <a:lnSpc>
                <a:spcPct val="150000"/>
              </a:lnSpc>
              <a:tabLst>
                <a:tab pos="1973263" algn="l"/>
              </a:tabLst>
              <a:defRPr/>
            </a:pPr>
            <a:r>
              <a:rPr lang="hu-HU" sz="3700" b="1" dirty="0" smtClean="0"/>
              <a:t> </a:t>
            </a:r>
            <a:r>
              <a:rPr lang="hu-HU" sz="3700" b="1" dirty="0" err="1" smtClean="0"/>
              <a:t>staff</a:t>
            </a:r>
            <a:r>
              <a:rPr lang="en-US" sz="3700" dirty="0" smtClean="0"/>
              <a:t> 	Mr. Áron B</a:t>
            </a:r>
            <a:r>
              <a:rPr lang="hu-HU" sz="3700" dirty="0" smtClean="0"/>
              <a:t>ÁNÁTI, </a:t>
            </a:r>
            <a:r>
              <a:rPr lang="hu-HU" sz="3700" dirty="0" err="1" smtClean="0"/>
              <a:t>Ms</a:t>
            </a:r>
            <a:r>
              <a:rPr lang="hu-HU" sz="3700" dirty="0" smtClean="0"/>
              <a:t>. Sára NOVÁK</a:t>
            </a:r>
          </a:p>
          <a:p>
            <a:pPr algn="l">
              <a:lnSpc>
                <a:spcPct val="150000"/>
              </a:lnSpc>
              <a:tabLst>
                <a:tab pos="1973263" algn="l"/>
              </a:tabLst>
              <a:defRPr/>
            </a:pPr>
            <a:r>
              <a:rPr lang="en-US" sz="3700" b="1" dirty="0" smtClean="0"/>
              <a:t>address</a:t>
            </a:r>
            <a:r>
              <a:rPr lang="en-US" sz="3700" dirty="0" smtClean="0"/>
              <a:t> </a:t>
            </a:r>
            <a:r>
              <a:rPr lang="hu-HU" sz="3700" dirty="0" smtClean="0"/>
              <a:t>	</a:t>
            </a:r>
            <a:r>
              <a:rPr lang="en-US" sz="3700" dirty="0" smtClean="0"/>
              <a:t>Office </a:t>
            </a:r>
            <a:r>
              <a:rPr lang="hu-HU" sz="3700" dirty="0" smtClean="0"/>
              <a:t>1</a:t>
            </a:r>
            <a:r>
              <a:rPr lang="en-US" sz="3700" dirty="0" smtClean="0"/>
              <a:t>0</a:t>
            </a:r>
            <a:r>
              <a:rPr lang="hu-HU" sz="3700" dirty="0"/>
              <a:t>2, 1</a:t>
            </a:r>
            <a:r>
              <a:rPr lang="hu-HU" sz="3700" baseline="30000" dirty="0"/>
              <a:t>st</a:t>
            </a:r>
            <a:r>
              <a:rPr lang="hu-HU" sz="3700" dirty="0"/>
              <a:t> f</a:t>
            </a:r>
            <a:r>
              <a:rPr lang="en-US" sz="3700" smtClean="0"/>
              <a:t>loor</a:t>
            </a:r>
            <a:r>
              <a:rPr lang="hu-HU" sz="3700" smtClean="0"/>
              <a:t> </a:t>
            </a:r>
            <a:r>
              <a:rPr lang="hu-HU" sz="3700" dirty="0" smtClean="0"/>
              <a:t>Vasvári Pál 	utca 4. Pécs-7622</a:t>
            </a:r>
          </a:p>
          <a:p>
            <a:pPr algn="l">
              <a:lnSpc>
                <a:spcPct val="150000"/>
              </a:lnSpc>
              <a:tabLst>
                <a:tab pos="1973263" algn="l"/>
              </a:tabLst>
              <a:defRPr/>
            </a:pPr>
            <a:r>
              <a:rPr lang="en-US" sz="3700" b="1" dirty="0" smtClean="0"/>
              <a:t>e-mail</a:t>
            </a:r>
            <a:r>
              <a:rPr lang="en-US" sz="3700" dirty="0" smtClean="0"/>
              <a:t> 	</a:t>
            </a:r>
            <a:r>
              <a:rPr lang="hu-HU" sz="3700" dirty="0" smtClean="0">
                <a:hlinkClick r:id="rId5"/>
              </a:rPr>
              <a:t>stipendium</a:t>
            </a:r>
            <a:r>
              <a:rPr lang="en-US" sz="3700" dirty="0" smtClean="0">
                <a:hlinkClick r:id="rId5"/>
              </a:rPr>
              <a:t>@pte.hu</a:t>
            </a:r>
            <a:endParaRPr lang="en-US" sz="3700" dirty="0" smtClean="0"/>
          </a:p>
          <a:p>
            <a:pPr algn="l">
              <a:lnSpc>
                <a:spcPct val="150000"/>
              </a:lnSpc>
              <a:tabLst>
                <a:tab pos="1973263" algn="l"/>
              </a:tabLst>
              <a:defRPr/>
            </a:pPr>
            <a:r>
              <a:rPr lang="en-US" sz="3700" b="1" dirty="0" smtClean="0"/>
              <a:t>phone</a:t>
            </a:r>
            <a:r>
              <a:rPr lang="en-US" sz="3700" dirty="0" smtClean="0"/>
              <a:t> 	</a:t>
            </a:r>
            <a:r>
              <a:rPr lang="hu-HU" sz="3700" dirty="0" smtClean="0"/>
              <a:t>+</a:t>
            </a:r>
            <a:r>
              <a:rPr lang="en-US" sz="3700" dirty="0" smtClean="0"/>
              <a:t>36 72 501 500 / extension </a:t>
            </a:r>
            <a:r>
              <a:rPr lang="en-US" sz="3700" b="1" dirty="0" smtClean="0"/>
              <a:t>18525</a:t>
            </a:r>
          </a:p>
          <a:p>
            <a:pPr algn="l">
              <a:lnSpc>
                <a:spcPct val="150000"/>
              </a:lnSpc>
              <a:tabLst>
                <a:tab pos="722313" algn="l"/>
                <a:tab pos="1973263" algn="l"/>
              </a:tabLst>
              <a:defRPr/>
            </a:pPr>
            <a:r>
              <a:rPr lang="en-US" sz="3700" b="1" dirty="0" smtClean="0"/>
              <a:t>office hours</a:t>
            </a:r>
            <a:r>
              <a:rPr lang="en-US" sz="3700" dirty="0" smtClean="0"/>
              <a:t>	</a:t>
            </a:r>
            <a:r>
              <a:rPr lang="hu-HU" sz="3700" dirty="0" smtClean="0"/>
              <a:t>	</a:t>
            </a:r>
            <a:r>
              <a:rPr lang="en-US" sz="3700" dirty="0" smtClean="0"/>
              <a:t>Tuesday</a:t>
            </a:r>
            <a:r>
              <a:rPr lang="hu-HU" sz="3700" dirty="0" smtClean="0"/>
              <a:t>:	</a:t>
            </a:r>
            <a:r>
              <a:rPr lang="en-US" sz="3700" dirty="0" smtClean="0"/>
              <a:t>10:00-12:00</a:t>
            </a:r>
            <a:endParaRPr lang="hu-HU" sz="3700" dirty="0" smtClean="0"/>
          </a:p>
          <a:p>
            <a:pPr algn="l">
              <a:lnSpc>
                <a:spcPct val="150000"/>
              </a:lnSpc>
              <a:tabLst>
                <a:tab pos="1973263" algn="l"/>
              </a:tabLst>
              <a:defRPr/>
            </a:pPr>
            <a:r>
              <a:rPr lang="en-US" sz="3700" dirty="0" smtClean="0"/>
              <a:t>	Thursday</a:t>
            </a:r>
            <a:r>
              <a:rPr lang="hu-HU" sz="3700" dirty="0" smtClean="0"/>
              <a:t>:</a:t>
            </a:r>
            <a:r>
              <a:rPr lang="en-US" sz="3700" dirty="0" smtClean="0"/>
              <a:t> 	1</a:t>
            </a:r>
            <a:r>
              <a:rPr lang="hu-HU" sz="3700" dirty="0" smtClean="0"/>
              <a:t>3</a:t>
            </a:r>
            <a:r>
              <a:rPr lang="en-US" sz="3700" dirty="0" smtClean="0"/>
              <a:t>:</a:t>
            </a:r>
            <a:r>
              <a:rPr lang="hu-HU" sz="3700" dirty="0" smtClean="0"/>
              <a:t>00</a:t>
            </a:r>
            <a:r>
              <a:rPr lang="en-US" sz="3700" dirty="0" smtClean="0"/>
              <a:t>-1</a:t>
            </a:r>
            <a:r>
              <a:rPr lang="hu-HU" sz="3700" dirty="0" smtClean="0"/>
              <a:t>5</a:t>
            </a:r>
            <a:r>
              <a:rPr lang="en-US" sz="3700" dirty="0" smtClean="0"/>
              <a:t>:00</a:t>
            </a:r>
            <a:endParaRPr lang="hu-HU" sz="3700" dirty="0"/>
          </a:p>
        </p:txBody>
      </p:sp>
    </p:spTree>
    <p:extLst>
      <p:ext uri="{BB962C8B-B14F-4D97-AF65-F5344CB8AC3E}">
        <p14:creationId xmlns:p14="http://schemas.microsoft.com/office/powerpoint/2010/main" val="1565683985"/>
      </p:ext>
    </p:extLst>
  </p:cSld>
  <p:clrMapOvr>
    <a:masterClrMapping/>
  </p:clrMapOvr>
  <p:transition spd="med" advClick="0" advTm="10000">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rtalom helye 7"/>
          <p:cNvGraphicFramePr>
            <a:graphicFrameLocks/>
          </p:cNvGraphicFramePr>
          <p:nvPr>
            <p:extLst>
              <p:ext uri="{D42A27DB-BD31-4B8C-83A1-F6EECF244321}">
                <p14:modId xmlns:p14="http://schemas.microsoft.com/office/powerpoint/2010/main" val="3055292278"/>
              </p:ext>
            </p:extLst>
          </p:nvPr>
        </p:nvGraphicFramePr>
        <p:xfrm>
          <a:off x="474663" y="506634"/>
          <a:ext cx="8229600" cy="50378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ím 1"/>
          <p:cNvSpPr txBox="1">
            <a:spLocks/>
          </p:cNvSpPr>
          <p:nvPr/>
        </p:nvSpPr>
        <p:spPr>
          <a:xfrm>
            <a:off x="179388" y="74323"/>
            <a:ext cx="8713787" cy="3907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u-HU" sz="3200" b="1" dirty="0" err="1">
                <a:solidFill>
                  <a:srgbClr val="0D3862"/>
                </a:solidFill>
                <a:latin typeface="+mn-lt"/>
              </a:rPr>
              <a:t>Upon</a:t>
            </a:r>
            <a:r>
              <a:rPr lang="hu-HU" sz="3200" b="1" dirty="0">
                <a:solidFill>
                  <a:srgbClr val="0D3862"/>
                </a:solidFill>
                <a:latin typeface="+mn-lt"/>
              </a:rPr>
              <a:t> </a:t>
            </a:r>
            <a:r>
              <a:rPr lang="hu-HU" sz="3200" b="1" dirty="0" err="1">
                <a:solidFill>
                  <a:srgbClr val="0D3862"/>
                </a:solidFill>
                <a:latin typeface="+mn-lt"/>
              </a:rPr>
              <a:t>your</a:t>
            </a:r>
            <a:r>
              <a:rPr lang="hu-HU" sz="3200" b="1" dirty="0">
                <a:solidFill>
                  <a:srgbClr val="0D3862"/>
                </a:solidFill>
                <a:latin typeface="+mn-lt"/>
              </a:rPr>
              <a:t> </a:t>
            </a:r>
            <a:r>
              <a:rPr lang="hu-HU" sz="3200" b="1" dirty="0" err="1">
                <a:solidFill>
                  <a:srgbClr val="0D3862"/>
                </a:solidFill>
                <a:latin typeface="+mn-lt"/>
              </a:rPr>
              <a:t>arrival</a:t>
            </a:r>
            <a:r>
              <a:rPr lang="hu-HU" sz="3200" b="1" dirty="0">
                <a:solidFill>
                  <a:srgbClr val="0D3862"/>
                </a:solidFill>
                <a:latin typeface="+mn-lt"/>
              </a:rPr>
              <a:t> to Pécs…</a:t>
            </a:r>
          </a:p>
        </p:txBody>
      </p:sp>
    </p:spTree>
    <p:extLst>
      <p:ext uri="{BB962C8B-B14F-4D97-AF65-F5344CB8AC3E}">
        <p14:creationId xmlns:p14="http://schemas.microsoft.com/office/powerpoint/2010/main" val="518664204"/>
      </p:ext>
    </p:extLst>
  </p:cSld>
  <p:clrMapOvr>
    <a:masterClrMapping/>
  </p:clrMapOvr>
  <p:transition spd="med" advClick="0" advTm="10000">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72571" y="58189"/>
            <a:ext cx="8005822" cy="584775"/>
          </a:xfrm>
          <a:prstGeom prst="rect">
            <a:avLst/>
          </a:prstGeom>
          <a:noFill/>
        </p:spPr>
        <p:txBody>
          <a:bodyPr wrap="square" rtlCol="0">
            <a:spAutoFit/>
          </a:bodyPr>
          <a:lstStyle/>
          <a:p>
            <a:r>
              <a:rPr lang="hu-HU" sz="3200" b="1" dirty="0" err="1" smtClean="0">
                <a:solidFill>
                  <a:srgbClr val="0D3862"/>
                </a:solidFill>
              </a:rPr>
              <a:t>Semester</a:t>
            </a:r>
            <a:r>
              <a:rPr lang="hu-HU" sz="3200" b="1" dirty="0" smtClean="0">
                <a:solidFill>
                  <a:srgbClr val="0D3862"/>
                </a:solidFill>
              </a:rPr>
              <a:t> </a:t>
            </a:r>
            <a:r>
              <a:rPr lang="hu-HU" sz="3200" b="1" dirty="0" err="1" smtClean="0">
                <a:solidFill>
                  <a:srgbClr val="0D3862"/>
                </a:solidFill>
              </a:rPr>
              <a:t>Activation</a:t>
            </a:r>
            <a:r>
              <a:rPr lang="hu-HU" sz="3200" b="1" dirty="0" smtClean="0">
                <a:solidFill>
                  <a:srgbClr val="0D3862"/>
                </a:solidFill>
              </a:rPr>
              <a:t> and </a:t>
            </a:r>
            <a:r>
              <a:rPr lang="hu-HU" sz="3200" b="1" dirty="0" err="1" smtClean="0">
                <a:solidFill>
                  <a:srgbClr val="0D3862"/>
                </a:solidFill>
              </a:rPr>
              <a:t>Registration</a:t>
            </a:r>
            <a:endParaRPr lang="hu-HU" sz="3200" i="1" dirty="0">
              <a:solidFill>
                <a:srgbClr val="0D3862"/>
              </a:solidFill>
            </a:endParaRPr>
          </a:p>
        </p:txBody>
      </p:sp>
      <p:sp>
        <p:nvSpPr>
          <p:cNvPr id="3" name="Téglalap 2"/>
          <p:cNvSpPr/>
          <p:nvPr/>
        </p:nvSpPr>
        <p:spPr>
          <a:xfrm>
            <a:off x="172571" y="839584"/>
            <a:ext cx="8330683" cy="5386090"/>
          </a:xfrm>
          <a:prstGeom prst="rect">
            <a:avLst/>
          </a:prstGeom>
        </p:spPr>
        <p:txBody>
          <a:bodyPr wrap="square">
            <a:spAutoFit/>
          </a:bodyPr>
          <a:lstStyle/>
          <a:p>
            <a:r>
              <a:rPr lang="hu-HU" sz="1600" b="1" dirty="0" err="1" smtClean="0">
                <a:solidFill>
                  <a:srgbClr val="0D3862"/>
                </a:solidFill>
              </a:rPr>
              <a:t>Where</a:t>
            </a:r>
            <a:r>
              <a:rPr lang="hu-HU" sz="1600" b="1" dirty="0" smtClean="0">
                <a:solidFill>
                  <a:srgbClr val="0D3862"/>
                </a:solidFill>
              </a:rPr>
              <a:t>?</a:t>
            </a:r>
            <a:endParaRPr lang="hu-HU" sz="1600" b="1" dirty="0">
              <a:solidFill>
                <a:srgbClr val="0D3862"/>
              </a:solidFill>
            </a:endParaRPr>
          </a:p>
          <a:p>
            <a:r>
              <a:rPr lang="hu-HU" sz="1200" dirty="0" err="1" smtClean="0">
                <a:solidFill>
                  <a:srgbClr val="0D3862"/>
                </a:solidFill>
              </a:rPr>
              <a:t>Semester</a:t>
            </a:r>
            <a:r>
              <a:rPr lang="hu-HU" sz="1200" dirty="0" smtClean="0">
                <a:solidFill>
                  <a:srgbClr val="0D3862"/>
                </a:solidFill>
              </a:rPr>
              <a:t> </a:t>
            </a:r>
            <a:r>
              <a:rPr lang="hu-HU" sz="1200" dirty="0" err="1" smtClean="0">
                <a:solidFill>
                  <a:srgbClr val="0D3862"/>
                </a:solidFill>
              </a:rPr>
              <a:t>activation</a:t>
            </a:r>
            <a:r>
              <a:rPr lang="hu-HU" sz="1200" dirty="0" smtClean="0">
                <a:solidFill>
                  <a:srgbClr val="0D3862"/>
                </a:solidFill>
              </a:rPr>
              <a:t>: Online in </a:t>
            </a:r>
            <a:r>
              <a:rPr lang="hu-HU" sz="1200" dirty="0" err="1" smtClean="0">
                <a:solidFill>
                  <a:srgbClr val="0D3862"/>
                </a:solidFill>
              </a:rPr>
              <a:t>Neptun</a:t>
            </a:r>
            <a:endParaRPr lang="hu-HU" sz="1200" dirty="0" smtClean="0">
              <a:solidFill>
                <a:srgbClr val="0D3862"/>
              </a:solidFill>
            </a:endParaRPr>
          </a:p>
          <a:p>
            <a:r>
              <a:rPr lang="hu-HU" sz="1200" dirty="0" err="1" smtClean="0">
                <a:solidFill>
                  <a:srgbClr val="0D3862"/>
                </a:solidFill>
              </a:rPr>
              <a:t>Registration</a:t>
            </a:r>
            <a:r>
              <a:rPr lang="hu-HU" sz="1200" dirty="0" smtClean="0">
                <a:solidFill>
                  <a:srgbClr val="0D3862"/>
                </a:solidFill>
              </a:rPr>
              <a:t>: </a:t>
            </a:r>
            <a:r>
              <a:rPr lang="hu-HU" sz="1200" dirty="0" err="1" smtClean="0">
                <a:solidFill>
                  <a:srgbClr val="0D3862"/>
                </a:solidFill>
              </a:rPr>
              <a:t>at</a:t>
            </a:r>
            <a:r>
              <a:rPr lang="hu-HU" sz="1200" dirty="0" smtClean="0">
                <a:solidFill>
                  <a:srgbClr val="0D3862"/>
                </a:solidFill>
              </a:rPr>
              <a:t> </a:t>
            </a:r>
            <a:r>
              <a:rPr lang="hu-HU" sz="1200" dirty="0" err="1" smtClean="0">
                <a:solidFill>
                  <a:srgbClr val="0D3862"/>
                </a:solidFill>
              </a:rPr>
              <a:t>your</a:t>
            </a:r>
            <a:r>
              <a:rPr lang="hu-HU" sz="1200" dirty="0" smtClean="0">
                <a:solidFill>
                  <a:srgbClr val="0D3862"/>
                </a:solidFill>
              </a:rPr>
              <a:t> </a:t>
            </a:r>
            <a:r>
              <a:rPr lang="hu-HU" sz="1200" dirty="0" err="1" smtClean="0">
                <a:solidFill>
                  <a:srgbClr val="0D3862"/>
                </a:solidFill>
              </a:rPr>
              <a:t>study</a:t>
            </a:r>
            <a:r>
              <a:rPr lang="hu-HU" sz="1200" dirty="0" smtClean="0">
                <a:solidFill>
                  <a:srgbClr val="0D3862"/>
                </a:solidFill>
              </a:rPr>
              <a:t> </a:t>
            </a:r>
            <a:r>
              <a:rPr lang="hu-HU" sz="1200" dirty="0" err="1" smtClean="0">
                <a:solidFill>
                  <a:srgbClr val="0D3862"/>
                </a:solidFill>
              </a:rPr>
              <a:t>programme’s</a:t>
            </a:r>
            <a:r>
              <a:rPr lang="hu-HU" sz="1200" dirty="0" smtClean="0">
                <a:solidFill>
                  <a:srgbClr val="0D3862"/>
                </a:solidFill>
              </a:rPr>
              <a:t> REGISTRAR’S OFFICE</a:t>
            </a:r>
          </a:p>
          <a:p>
            <a:r>
              <a:rPr lang="hu-HU" sz="1200" dirty="0" err="1" smtClean="0">
                <a:solidFill>
                  <a:srgbClr val="0D3862"/>
                </a:solidFill>
              </a:rPr>
              <a:t>Take</a:t>
            </a:r>
            <a:r>
              <a:rPr lang="hu-HU" sz="1200" dirty="0" smtClean="0">
                <a:solidFill>
                  <a:srgbClr val="0D3862"/>
                </a:solidFill>
              </a:rPr>
              <a:t> the </a:t>
            </a:r>
            <a:r>
              <a:rPr lang="hu-HU" sz="1200" dirty="0" err="1" smtClean="0">
                <a:solidFill>
                  <a:srgbClr val="0D3862"/>
                </a:solidFill>
              </a:rPr>
              <a:t>folloving</a:t>
            </a:r>
            <a:r>
              <a:rPr lang="hu-HU" sz="1200" dirty="0" smtClean="0">
                <a:solidFill>
                  <a:srgbClr val="0D3862"/>
                </a:solidFill>
              </a:rPr>
              <a:t> </a:t>
            </a:r>
            <a:r>
              <a:rPr lang="hu-HU" sz="1200" dirty="0" err="1" smtClean="0">
                <a:solidFill>
                  <a:srgbClr val="0D3862"/>
                </a:solidFill>
              </a:rPr>
              <a:t>documents</a:t>
            </a:r>
            <a:r>
              <a:rPr lang="hu-HU" sz="1200" dirty="0" smtClean="0">
                <a:solidFill>
                  <a:srgbClr val="0D3862"/>
                </a:solidFill>
              </a:rPr>
              <a:t> </a:t>
            </a:r>
            <a:r>
              <a:rPr lang="hu-HU" sz="1200" dirty="0" err="1" smtClean="0">
                <a:solidFill>
                  <a:srgbClr val="0D3862"/>
                </a:solidFill>
              </a:rPr>
              <a:t>with</a:t>
            </a:r>
            <a:r>
              <a:rPr lang="hu-HU" sz="1200" dirty="0" smtClean="0">
                <a:solidFill>
                  <a:srgbClr val="0D3862"/>
                </a:solidFill>
              </a:rPr>
              <a:t> </a:t>
            </a:r>
            <a:r>
              <a:rPr lang="hu-HU" sz="1200" dirty="0" err="1" smtClean="0">
                <a:solidFill>
                  <a:srgbClr val="0D3862"/>
                </a:solidFill>
              </a:rPr>
              <a:t>you</a:t>
            </a:r>
            <a:r>
              <a:rPr lang="hu-HU" sz="1200" dirty="0" smtClean="0">
                <a:solidFill>
                  <a:srgbClr val="0D3862"/>
                </a:solidFill>
              </a:rPr>
              <a:t>:</a:t>
            </a:r>
            <a:endParaRPr lang="hu-HU" sz="1200" dirty="0">
              <a:solidFill>
                <a:srgbClr val="0D3862"/>
              </a:solidFill>
            </a:endParaRPr>
          </a:p>
          <a:p>
            <a:pPr marL="457200" indent="-457200">
              <a:buClr>
                <a:srgbClr val="0D3862"/>
              </a:buClr>
              <a:buFont typeface="Arial" panose="020B0604020202020204" pitchFamily="34" charset="0"/>
              <a:buChar char="•"/>
            </a:pPr>
            <a:r>
              <a:rPr lang="en-US" sz="1200" i="1" dirty="0">
                <a:solidFill>
                  <a:srgbClr val="1D628F"/>
                </a:solidFill>
              </a:rPr>
              <a:t>Passport</a:t>
            </a:r>
          </a:p>
          <a:p>
            <a:pPr marL="457200" indent="-457200">
              <a:buClr>
                <a:srgbClr val="0D3862"/>
              </a:buClr>
              <a:buFont typeface="Arial" panose="020B0604020202020204" pitchFamily="34" charset="0"/>
              <a:buChar char="•"/>
            </a:pPr>
            <a:r>
              <a:rPr lang="en-US" sz="1200" i="1" dirty="0">
                <a:solidFill>
                  <a:srgbClr val="1D628F"/>
                </a:solidFill>
              </a:rPr>
              <a:t>Original high school diploma OR BA/BSc degree OR MA/MSC degree – depending on your current study </a:t>
            </a:r>
            <a:r>
              <a:rPr lang="en-US" sz="1200" i="1" dirty="0" err="1">
                <a:solidFill>
                  <a:srgbClr val="1D628F"/>
                </a:solidFill>
              </a:rPr>
              <a:t>programme’s</a:t>
            </a:r>
            <a:r>
              <a:rPr lang="en-US" sz="1200" i="1" dirty="0">
                <a:solidFill>
                  <a:srgbClr val="1D628F"/>
                </a:solidFill>
              </a:rPr>
              <a:t> </a:t>
            </a:r>
            <a:r>
              <a:rPr lang="en-US" sz="1200" i="1" dirty="0" smtClean="0">
                <a:solidFill>
                  <a:srgbClr val="1D628F"/>
                </a:solidFill>
              </a:rPr>
              <a:t>requirement</a:t>
            </a:r>
            <a:endParaRPr lang="hu-HU" sz="1200" i="1" dirty="0" smtClean="0">
              <a:solidFill>
                <a:srgbClr val="1D628F"/>
              </a:solidFill>
            </a:endParaRPr>
          </a:p>
          <a:p>
            <a:pPr>
              <a:buClr>
                <a:srgbClr val="0D3862"/>
              </a:buClr>
            </a:pPr>
            <a:r>
              <a:rPr lang="en-US" sz="1200" dirty="0" smtClean="0">
                <a:solidFill>
                  <a:srgbClr val="0D3862"/>
                </a:solidFill>
              </a:rPr>
              <a:t>Sign </a:t>
            </a:r>
            <a:r>
              <a:rPr lang="en-US" sz="1200" dirty="0">
                <a:solidFill>
                  <a:srgbClr val="0D3862"/>
                </a:solidFill>
              </a:rPr>
              <a:t>the matriculation sheet and thereby officially activate your student status at the University of Pécs.</a:t>
            </a:r>
          </a:p>
          <a:p>
            <a:endParaRPr lang="hu-HU" sz="1200" i="1" dirty="0" smtClean="0">
              <a:solidFill>
                <a:srgbClr val="0D3862"/>
              </a:solidFill>
            </a:endParaRPr>
          </a:p>
          <a:p>
            <a:r>
              <a:rPr lang="hu-HU" sz="1600" b="1" dirty="0" err="1" smtClean="0">
                <a:solidFill>
                  <a:srgbClr val="0D3862"/>
                </a:solidFill>
              </a:rPr>
              <a:t>Why</a:t>
            </a:r>
            <a:r>
              <a:rPr lang="hu-HU" sz="1600" b="1" dirty="0" smtClean="0">
                <a:solidFill>
                  <a:srgbClr val="0D3862"/>
                </a:solidFill>
              </a:rPr>
              <a:t>?</a:t>
            </a:r>
          </a:p>
          <a:p>
            <a:r>
              <a:rPr lang="en-US" sz="1200" dirty="0">
                <a:solidFill>
                  <a:srgbClr val="0D3862"/>
                </a:solidFill>
              </a:rPr>
              <a:t>Because without active student status you will not be able to start your studies and your life here in Pécs</a:t>
            </a:r>
          </a:p>
          <a:p>
            <a:r>
              <a:rPr lang="en-US" sz="1200" dirty="0">
                <a:solidFill>
                  <a:srgbClr val="0D3862"/>
                </a:solidFill>
              </a:rPr>
              <a:t>You will need to request 4 copies of STUDENT STATUS CERTIFICATE  for:</a:t>
            </a:r>
          </a:p>
          <a:p>
            <a:pPr marL="285750" indent="-285750">
              <a:buFont typeface="Arial" panose="020B0604020202020204" pitchFamily="34" charset="0"/>
              <a:buChar char="•"/>
            </a:pPr>
            <a:r>
              <a:rPr lang="en-US" sz="1200" i="1" dirty="0">
                <a:solidFill>
                  <a:srgbClr val="1D628F"/>
                </a:solidFill>
              </a:rPr>
              <a:t>Residence permit from the Immigration Office </a:t>
            </a:r>
          </a:p>
          <a:p>
            <a:pPr marL="285750" indent="-285750">
              <a:buFont typeface="Arial" panose="020B0604020202020204" pitchFamily="34" charset="0"/>
              <a:buChar char="•"/>
            </a:pPr>
            <a:r>
              <a:rPr lang="en-US" sz="1200" i="1" dirty="0">
                <a:solidFill>
                  <a:srgbClr val="1D628F"/>
                </a:solidFill>
              </a:rPr>
              <a:t>Medical Insurance card (TAJ card) from the Central Registrar’s Office</a:t>
            </a:r>
          </a:p>
          <a:p>
            <a:pPr marL="285750" indent="-285750">
              <a:buFont typeface="Arial" panose="020B0604020202020204" pitchFamily="34" charset="0"/>
              <a:buChar char="•"/>
            </a:pPr>
            <a:r>
              <a:rPr lang="en-US" sz="1200" i="1" dirty="0">
                <a:solidFill>
                  <a:srgbClr val="1D628F"/>
                </a:solidFill>
              </a:rPr>
              <a:t>Student Card from the Government Office</a:t>
            </a:r>
          </a:p>
          <a:p>
            <a:pPr marL="285750" indent="-285750">
              <a:buFont typeface="Arial" panose="020B0604020202020204" pitchFamily="34" charset="0"/>
              <a:buChar char="•"/>
            </a:pPr>
            <a:r>
              <a:rPr lang="en-US" sz="1200" i="1" dirty="0">
                <a:solidFill>
                  <a:srgbClr val="1D628F"/>
                </a:solidFill>
              </a:rPr>
              <a:t>Hungarian bank account from any bank’s branch office in </a:t>
            </a:r>
            <a:r>
              <a:rPr lang="en-US" sz="1200" i="1" dirty="0" smtClean="0">
                <a:solidFill>
                  <a:srgbClr val="1D628F"/>
                </a:solidFill>
              </a:rPr>
              <a:t>Hungary</a:t>
            </a:r>
            <a:endParaRPr lang="hu-HU" sz="1200" i="1" dirty="0" smtClean="0">
              <a:solidFill>
                <a:srgbClr val="1D628F"/>
              </a:solidFill>
            </a:endParaRPr>
          </a:p>
          <a:p>
            <a:endParaRPr lang="hu-HU" sz="1200" i="1" dirty="0">
              <a:solidFill>
                <a:srgbClr val="0D3862"/>
              </a:solidFill>
            </a:endParaRPr>
          </a:p>
          <a:p>
            <a:r>
              <a:rPr lang="en-US" sz="1200" b="1" dirty="0">
                <a:solidFill>
                  <a:srgbClr val="0D3862"/>
                </a:solidFill>
              </a:rPr>
              <a:t>SEMESTER PASSIVATION</a:t>
            </a:r>
            <a:r>
              <a:rPr lang="en-US" sz="1200" i="1" dirty="0">
                <a:solidFill>
                  <a:srgbClr val="0D3862"/>
                </a:solidFill>
              </a:rPr>
              <a:t>: </a:t>
            </a:r>
          </a:p>
          <a:p>
            <a:r>
              <a:rPr lang="en-US" sz="1200" dirty="0">
                <a:solidFill>
                  <a:srgbClr val="0D3862"/>
                </a:solidFill>
              </a:rPr>
              <a:t>At the beginning of the following semesters you can turn the current semester ”passive” – if you are not able to continue your studies because of an unexpected event. </a:t>
            </a:r>
          </a:p>
          <a:p>
            <a:r>
              <a:rPr lang="en-US" sz="1200" dirty="0">
                <a:solidFill>
                  <a:srgbClr val="0D3862"/>
                </a:solidFill>
              </a:rPr>
              <a:t>You have the possibility to have two consecutive passive semesters, but after that you must return and continue your studies as an ”active” student at the University of Pécs! </a:t>
            </a:r>
            <a:endParaRPr lang="hu-HU" sz="1200" dirty="0" smtClean="0">
              <a:solidFill>
                <a:srgbClr val="0D3862"/>
              </a:solidFill>
            </a:endParaRPr>
          </a:p>
          <a:p>
            <a:r>
              <a:rPr lang="en-US" sz="1200" dirty="0" smtClean="0">
                <a:solidFill>
                  <a:srgbClr val="0D3862"/>
                </a:solidFill>
              </a:rPr>
              <a:t>If </a:t>
            </a:r>
            <a:r>
              <a:rPr lang="en-US" sz="1200" dirty="0">
                <a:solidFill>
                  <a:srgbClr val="0D3862"/>
                </a:solidFill>
              </a:rPr>
              <a:t>you fail to do so, you will loose both your student status and your SH scholarship status for good!</a:t>
            </a:r>
          </a:p>
          <a:p>
            <a:endParaRPr lang="en-US" sz="1200" i="1" dirty="0">
              <a:solidFill>
                <a:srgbClr val="1D628F"/>
              </a:solidFill>
            </a:endParaRPr>
          </a:p>
          <a:p>
            <a:r>
              <a:rPr lang="en-US" sz="1200" i="1" dirty="0">
                <a:solidFill>
                  <a:srgbClr val="FF0000"/>
                </a:solidFill>
              </a:rPr>
              <a:t>Please, also keep in mind: if your current semester is not active you are not entitled to any of your SH allowances and </a:t>
            </a:r>
            <a:r>
              <a:rPr lang="en-US" sz="1200" i="1" dirty="0" smtClean="0">
                <a:solidFill>
                  <a:srgbClr val="FF0000"/>
                </a:solidFill>
              </a:rPr>
              <a:t>you </a:t>
            </a:r>
            <a:r>
              <a:rPr lang="en-US" sz="1200" i="1" dirty="0">
                <a:solidFill>
                  <a:srgbClr val="FF0000"/>
                </a:solidFill>
              </a:rPr>
              <a:t>must leave Hungary </a:t>
            </a:r>
            <a:r>
              <a:rPr lang="en-US" sz="1200" i="1" dirty="0" smtClean="0">
                <a:solidFill>
                  <a:srgbClr val="FF0000"/>
                </a:solidFill>
              </a:rPr>
              <a:t>too</a:t>
            </a:r>
            <a:r>
              <a:rPr lang="hu-HU" sz="1200" i="1" dirty="0" smtClean="0">
                <a:solidFill>
                  <a:srgbClr val="FF0000"/>
                </a:solidFill>
              </a:rPr>
              <a:t> in </a:t>
            </a:r>
            <a:r>
              <a:rPr lang="hu-HU" sz="1200" i="1" dirty="0" err="1" smtClean="0">
                <a:solidFill>
                  <a:srgbClr val="FF0000"/>
                </a:solidFill>
              </a:rPr>
              <a:t>that</a:t>
            </a:r>
            <a:r>
              <a:rPr lang="hu-HU" sz="1200" i="1" dirty="0" smtClean="0">
                <a:solidFill>
                  <a:srgbClr val="FF0000"/>
                </a:solidFill>
              </a:rPr>
              <a:t> </a:t>
            </a:r>
            <a:r>
              <a:rPr lang="hu-HU" sz="1200" i="1" dirty="0" err="1" smtClean="0">
                <a:solidFill>
                  <a:srgbClr val="FF0000"/>
                </a:solidFill>
              </a:rPr>
              <a:t>semester</a:t>
            </a:r>
            <a:r>
              <a:rPr lang="hu-HU" sz="1200" i="1" dirty="0" smtClean="0">
                <a:solidFill>
                  <a:srgbClr val="FF0000"/>
                </a:solidFill>
              </a:rPr>
              <a:t>!</a:t>
            </a:r>
            <a:endParaRPr lang="en-US" sz="1200" i="1" dirty="0">
              <a:solidFill>
                <a:srgbClr val="FF0000"/>
              </a:solidFill>
            </a:endParaRPr>
          </a:p>
          <a:p>
            <a:endParaRPr lang="en-US" sz="1200" i="1" dirty="0">
              <a:solidFill>
                <a:srgbClr val="1D628F"/>
              </a:solidFill>
            </a:endParaRPr>
          </a:p>
          <a:p>
            <a:endParaRPr lang="hu-HU" sz="1200" i="1" dirty="0">
              <a:solidFill>
                <a:srgbClr val="1D628F"/>
              </a:solidFill>
            </a:endParaRPr>
          </a:p>
        </p:txBody>
      </p:sp>
    </p:spTree>
    <p:extLst>
      <p:ext uri="{BB962C8B-B14F-4D97-AF65-F5344CB8AC3E}">
        <p14:creationId xmlns:p14="http://schemas.microsoft.com/office/powerpoint/2010/main" val="3167599116"/>
      </p:ext>
    </p:extLst>
  </p:cSld>
  <p:clrMapOvr>
    <a:masterClrMapping/>
  </p:clrMapOvr>
  <p:transition spd="med" advClick="0" advTm="10000">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48299" y="63844"/>
            <a:ext cx="8463687" cy="3539430"/>
          </a:xfrm>
          <a:prstGeom prst="rect">
            <a:avLst/>
          </a:prstGeom>
          <a:noFill/>
        </p:spPr>
        <p:txBody>
          <a:bodyPr wrap="square" rtlCol="0">
            <a:spAutoFit/>
          </a:bodyPr>
          <a:lstStyle/>
          <a:p>
            <a:r>
              <a:rPr lang="en-US" sz="3200" b="1" dirty="0">
                <a:solidFill>
                  <a:srgbClr val="0D3862"/>
                </a:solidFill>
              </a:rPr>
              <a:t>Immigration </a:t>
            </a:r>
            <a:r>
              <a:rPr lang="hu-HU" sz="3200" b="1" dirty="0" smtClean="0">
                <a:solidFill>
                  <a:srgbClr val="0D3862"/>
                </a:solidFill>
              </a:rPr>
              <a:t>Office (IO)</a:t>
            </a:r>
            <a:endParaRPr lang="en-US" sz="3200" b="1" dirty="0">
              <a:solidFill>
                <a:srgbClr val="0D3862"/>
              </a:solidFill>
            </a:endParaRPr>
          </a:p>
          <a:p>
            <a:endParaRPr lang="hu-HU" sz="1600" i="1" dirty="0" smtClean="0">
              <a:solidFill>
                <a:srgbClr val="1D628F"/>
              </a:solidFill>
            </a:endParaRPr>
          </a:p>
          <a:p>
            <a:r>
              <a:rPr lang="en-US" sz="1600" dirty="0" smtClean="0">
                <a:solidFill>
                  <a:srgbClr val="0D3862"/>
                </a:solidFill>
              </a:rPr>
              <a:t>All </a:t>
            </a:r>
            <a:r>
              <a:rPr lang="en-US" sz="1600" dirty="0">
                <a:solidFill>
                  <a:srgbClr val="0D3862"/>
                </a:solidFill>
              </a:rPr>
              <a:t>non-EU citizens must check in at the </a:t>
            </a:r>
            <a:r>
              <a:rPr lang="en-US" sz="1600" dirty="0" smtClean="0">
                <a:solidFill>
                  <a:srgbClr val="0D3862"/>
                </a:solidFill>
              </a:rPr>
              <a:t>I</a:t>
            </a:r>
            <a:r>
              <a:rPr lang="hu-HU" sz="1600" dirty="0" smtClean="0">
                <a:solidFill>
                  <a:srgbClr val="0D3862"/>
                </a:solidFill>
              </a:rPr>
              <a:t>O</a:t>
            </a:r>
            <a:r>
              <a:rPr lang="en-US" sz="1600" dirty="0" smtClean="0">
                <a:solidFill>
                  <a:srgbClr val="0D3862"/>
                </a:solidFill>
              </a:rPr>
              <a:t> </a:t>
            </a:r>
            <a:r>
              <a:rPr lang="en-US" sz="1600" dirty="0">
                <a:solidFill>
                  <a:srgbClr val="0D3862"/>
                </a:solidFill>
              </a:rPr>
              <a:t>within 30 days after their arrival to Hungary. </a:t>
            </a:r>
          </a:p>
          <a:p>
            <a:r>
              <a:rPr lang="en-US" sz="1600" dirty="0">
                <a:solidFill>
                  <a:srgbClr val="0D3862"/>
                </a:solidFill>
              </a:rPr>
              <a:t>Book an appointment and ask your </a:t>
            </a:r>
            <a:r>
              <a:rPr lang="hu-HU" sz="1600" smtClean="0">
                <a:solidFill>
                  <a:srgbClr val="0D3862"/>
                </a:solidFill>
              </a:rPr>
              <a:t>mentor </a:t>
            </a:r>
            <a:r>
              <a:rPr lang="en-US" sz="1600" dirty="0" smtClean="0">
                <a:solidFill>
                  <a:srgbClr val="0D3862"/>
                </a:solidFill>
              </a:rPr>
              <a:t>to </a:t>
            </a:r>
            <a:r>
              <a:rPr lang="en-US" sz="1600" dirty="0">
                <a:solidFill>
                  <a:srgbClr val="0D3862"/>
                </a:solidFill>
              </a:rPr>
              <a:t>take you to the Immigration and Asylum Office: </a:t>
            </a:r>
            <a:r>
              <a:rPr lang="en-US" sz="1600" dirty="0">
                <a:solidFill>
                  <a:srgbClr val="0D3862"/>
                </a:solidFill>
                <a:hlinkClick r:id="rId3"/>
              </a:rPr>
              <a:t>http://</a:t>
            </a:r>
            <a:r>
              <a:rPr lang="en-US" sz="1600" dirty="0" smtClean="0">
                <a:solidFill>
                  <a:srgbClr val="0D3862"/>
                </a:solidFill>
                <a:hlinkClick r:id="rId3"/>
              </a:rPr>
              <a:t>www.bmbah.hu/index.php?lang=en</a:t>
            </a:r>
            <a:r>
              <a:rPr lang="hu-HU" sz="1600" dirty="0" smtClean="0">
                <a:solidFill>
                  <a:srgbClr val="0D3862"/>
                </a:solidFill>
              </a:rPr>
              <a:t> </a:t>
            </a:r>
            <a:r>
              <a:rPr lang="en-US" sz="1600" dirty="0" smtClean="0">
                <a:solidFill>
                  <a:srgbClr val="0D3862"/>
                </a:solidFill>
              </a:rPr>
              <a:t>(</a:t>
            </a:r>
            <a:r>
              <a:rPr lang="en-US" sz="1600" dirty="0">
                <a:solidFill>
                  <a:srgbClr val="0D3862"/>
                </a:solidFill>
              </a:rPr>
              <a:t>Please use Google Chrome or Mozilla Firefox for better </a:t>
            </a:r>
            <a:r>
              <a:rPr lang="en-US" sz="1600" dirty="0" smtClean="0">
                <a:solidFill>
                  <a:srgbClr val="0D3862"/>
                </a:solidFill>
              </a:rPr>
              <a:t>visualization).</a:t>
            </a:r>
            <a:r>
              <a:rPr lang="en-US" sz="1600" dirty="0">
                <a:solidFill>
                  <a:srgbClr val="0D3862"/>
                </a:solidFill>
              </a:rPr>
              <a:t/>
            </a:r>
            <a:br>
              <a:rPr lang="en-US" sz="1600" dirty="0">
                <a:solidFill>
                  <a:srgbClr val="0D3862"/>
                </a:solidFill>
              </a:rPr>
            </a:br>
            <a:r>
              <a:rPr lang="en-US" sz="1600" b="1" dirty="0">
                <a:solidFill>
                  <a:srgbClr val="0D3862"/>
                </a:solidFill>
              </a:rPr>
              <a:t>Address</a:t>
            </a:r>
            <a:r>
              <a:rPr lang="en-US" sz="1600" dirty="0" smtClean="0">
                <a:solidFill>
                  <a:srgbClr val="0D3862"/>
                </a:solidFill>
              </a:rPr>
              <a:t>: </a:t>
            </a:r>
            <a:r>
              <a:rPr lang="en-US" sz="1600" dirty="0" err="1">
                <a:solidFill>
                  <a:srgbClr val="0D3862"/>
                </a:solidFill>
              </a:rPr>
              <a:t>Csend</a:t>
            </a:r>
            <a:r>
              <a:rPr lang="en-US" sz="1600" dirty="0">
                <a:solidFill>
                  <a:srgbClr val="0D3862"/>
                </a:solidFill>
              </a:rPr>
              <a:t> </a:t>
            </a:r>
            <a:r>
              <a:rPr lang="en-US" sz="1600" dirty="0" err="1">
                <a:solidFill>
                  <a:srgbClr val="0D3862"/>
                </a:solidFill>
              </a:rPr>
              <a:t>utca</a:t>
            </a:r>
            <a:r>
              <a:rPr lang="en-US" sz="1600" dirty="0">
                <a:solidFill>
                  <a:srgbClr val="0D3862"/>
                </a:solidFill>
              </a:rPr>
              <a:t> 3</a:t>
            </a:r>
            <a:r>
              <a:rPr lang="en-US" sz="1600" dirty="0" smtClean="0">
                <a:solidFill>
                  <a:srgbClr val="0D3862"/>
                </a:solidFill>
              </a:rPr>
              <a:t>.</a:t>
            </a:r>
            <a:r>
              <a:rPr lang="hu-HU" sz="1600" dirty="0" smtClean="0">
                <a:solidFill>
                  <a:srgbClr val="0D3862"/>
                </a:solidFill>
              </a:rPr>
              <a:t> Pécs </a:t>
            </a:r>
            <a:r>
              <a:rPr lang="en-US" sz="1600" dirty="0" smtClean="0">
                <a:solidFill>
                  <a:srgbClr val="0D3862"/>
                </a:solidFill>
              </a:rPr>
              <a:t>7623</a:t>
            </a:r>
            <a:endParaRPr lang="en-US" sz="1600" dirty="0">
              <a:solidFill>
                <a:srgbClr val="0D3862"/>
              </a:solidFill>
            </a:endParaRPr>
          </a:p>
          <a:p>
            <a:endParaRPr lang="hu-HU" sz="3200" i="1" dirty="0">
              <a:solidFill>
                <a:srgbClr val="0D3862"/>
              </a:solidFill>
            </a:endParaRPr>
          </a:p>
          <a:p>
            <a:endParaRPr lang="hu-HU" sz="3200" i="1" dirty="0">
              <a:solidFill>
                <a:srgbClr val="0D3862"/>
              </a:solidFill>
            </a:endParaRPr>
          </a:p>
          <a:p>
            <a:endParaRPr lang="hu-HU" sz="3200" i="1" dirty="0">
              <a:solidFill>
                <a:srgbClr val="0D3862"/>
              </a:solidFill>
            </a:endParaRPr>
          </a:p>
        </p:txBody>
      </p:sp>
      <p:sp>
        <p:nvSpPr>
          <p:cNvPr id="3" name="Szövegdoboz 2">
            <a:extLst>
              <a:ext uri="{FF2B5EF4-FFF2-40B4-BE49-F238E27FC236}">
                <a16:creationId xmlns:a16="http://schemas.microsoft.com/office/drawing/2014/main" id="{317A7013-B741-494A-9F5D-2CD79BDFE9D2}"/>
              </a:ext>
            </a:extLst>
          </p:cNvPr>
          <p:cNvSpPr txBox="1"/>
          <p:nvPr/>
        </p:nvSpPr>
        <p:spPr>
          <a:xfrm>
            <a:off x="5411584" y="2260735"/>
            <a:ext cx="3376298" cy="2308324"/>
          </a:xfrm>
          <a:prstGeom prst="rect">
            <a:avLst/>
          </a:prstGeom>
          <a:noFill/>
        </p:spPr>
        <p:txBody>
          <a:bodyPr wrap="square" rtlCol="0">
            <a:spAutoFit/>
          </a:bodyPr>
          <a:lstStyle/>
          <a:p>
            <a:r>
              <a:rPr lang="en-US" b="1" dirty="0">
                <a:solidFill>
                  <a:srgbClr val="0D3862"/>
                </a:solidFill>
              </a:rPr>
              <a:t>Opening hours:</a:t>
            </a:r>
          </a:p>
          <a:p>
            <a:r>
              <a:rPr lang="en-US" dirty="0">
                <a:solidFill>
                  <a:srgbClr val="0D3862"/>
                </a:solidFill>
              </a:rPr>
              <a:t>Monday: </a:t>
            </a:r>
            <a:r>
              <a:rPr lang="en-US" dirty="0" smtClean="0">
                <a:solidFill>
                  <a:srgbClr val="0D3862"/>
                </a:solidFill>
              </a:rPr>
              <a:t>8:</a:t>
            </a:r>
            <a:r>
              <a:rPr lang="hu-HU" dirty="0" smtClean="0">
                <a:solidFill>
                  <a:srgbClr val="0D3862"/>
                </a:solidFill>
              </a:rPr>
              <a:t>00</a:t>
            </a:r>
            <a:r>
              <a:rPr lang="en-US" dirty="0" smtClean="0">
                <a:solidFill>
                  <a:srgbClr val="0D3862"/>
                </a:solidFill>
              </a:rPr>
              <a:t>-</a:t>
            </a:r>
            <a:r>
              <a:rPr lang="hu-HU" dirty="0" smtClean="0">
                <a:solidFill>
                  <a:srgbClr val="0D3862"/>
                </a:solidFill>
              </a:rPr>
              <a:t>18:00</a:t>
            </a:r>
            <a:r>
              <a:rPr lang="en-US" dirty="0" smtClean="0">
                <a:solidFill>
                  <a:srgbClr val="0D3862"/>
                </a:solidFill>
              </a:rPr>
              <a:t> </a:t>
            </a:r>
            <a:endParaRPr lang="hu-HU" dirty="0" smtClean="0">
              <a:solidFill>
                <a:srgbClr val="0D3862"/>
              </a:solidFill>
            </a:endParaRPr>
          </a:p>
          <a:p>
            <a:r>
              <a:rPr lang="en-US" dirty="0" smtClean="0">
                <a:solidFill>
                  <a:srgbClr val="0D3862"/>
                </a:solidFill>
              </a:rPr>
              <a:t>Tuesday</a:t>
            </a:r>
            <a:r>
              <a:rPr lang="en-US" dirty="0">
                <a:solidFill>
                  <a:srgbClr val="0D3862"/>
                </a:solidFill>
              </a:rPr>
              <a:t>: </a:t>
            </a:r>
            <a:r>
              <a:rPr lang="hu-HU" dirty="0">
                <a:solidFill>
                  <a:srgbClr val="0D3862"/>
                </a:solidFill>
              </a:rPr>
              <a:t>8</a:t>
            </a:r>
            <a:r>
              <a:rPr lang="en-US" dirty="0" smtClean="0">
                <a:solidFill>
                  <a:srgbClr val="0D3862"/>
                </a:solidFill>
              </a:rPr>
              <a:t>:00-16:00</a:t>
            </a:r>
            <a:endParaRPr lang="en-US" dirty="0">
              <a:solidFill>
                <a:srgbClr val="0D3862"/>
              </a:solidFill>
            </a:endParaRPr>
          </a:p>
          <a:p>
            <a:r>
              <a:rPr lang="en-US" dirty="0">
                <a:solidFill>
                  <a:srgbClr val="0D3862"/>
                </a:solidFill>
              </a:rPr>
              <a:t>Wednesday: CLOSED</a:t>
            </a:r>
          </a:p>
          <a:p>
            <a:r>
              <a:rPr lang="en-US" dirty="0">
                <a:solidFill>
                  <a:srgbClr val="0D3862"/>
                </a:solidFill>
              </a:rPr>
              <a:t>Thursday: </a:t>
            </a:r>
            <a:r>
              <a:rPr lang="en-US" dirty="0" smtClean="0">
                <a:solidFill>
                  <a:srgbClr val="0D3862"/>
                </a:solidFill>
              </a:rPr>
              <a:t>8:</a:t>
            </a:r>
            <a:r>
              <a:rPr lang="hu-HU" dirty="0" smtClean="0">
                <a:solidFill>
                  <a:srgbClr val="0D3862"/>
                </a:solidFill>
              </a:rPr>
              <a:t>0</a:t>
            </a:r>
            <a:r>
              <a:rPr lang="en-US" dirty="0" smtClean="0">
                <a:solidFill>
                  <a:srgbClr val="0D3862"/>
                </a:solidFill>
              </a:rPr>
              <a:t>0-1</a:t>
            </a:r>
            <a:r>
              <a:rPr lang="hu-HU" dirty="0" smtClean="0">
                <a:solidFill>
                  <a:srgbClr val="0D3862"/>
                </a:solidFill>
              </a:rPr>
              <a:t>6</a:t>
            </a:r>
            <a:r>
              <a:rPr lang="en-US" dirty="0" smtClean="0">
                <a:solidFill>
                  <a:srgbClr val="0D3862"/>
                </a:solidFill>
              </a:rPr>
              <a:t>:00</a:t>
            </a:r>
            <a:endParaRPr lang="en-US" dirty="0">
              <a:solidFill>
                <a:srgbClr val="0D3862"/>
              </a:solidFill>
            </a:endParaRPr>
          </a:p>
          <a:p>
            <a:r>
              <a:rPr lang="en-US" dirty="0">
                <a:solidFill>
                  <a:srgbClr val="0D3862"/>
                </a:solidFill>
              </a:rPr>
              <a:t>Friday: </a:t>
            </a:r>
            <a:r>
              <a:rPr lang="hu-HU" dirty="0" smtClean="0">
                <a:solidFill>
                  <a:srgbClr val="0D3862"/>
                </a:solidFill>
              </a:rPr>
              <a:t>7</a:t>
            </a:r>
            <a:r>
              <a:rPr lang="en-US" dirty="0" smtClean="0">
                <a:solidFill>
                  <a:srgbClr val="0D3862"/>
                </a:solidFill>
              </a:rPr>
              <a:t>:</a:t>
            </a:r>
            <a:r>
              <a:rPr lang="hu-HU" dirty="0" smtClean="0">
                <a:solidFill>
                  <a:srgbClr val="0D3862"/>
                </a:solidFill>
              </a:rPr>
              <a:t>0</a:t>
            </a:r>
            <a:r>
              <a:rPr lang="en-US" dirty="0" smtClean="0">
                <a:solidFill>
                  <a:srgbClr val="0D3862"/>
                </a:solidFill>
              </a:rPr>
              <a:t>0-11:</a:t>
            </a:r>
            <a:r>
              <a:rPr lang="hu-HU" dirty="0" smtClean="0">
                <a:solidFill>
                  <a:srgbClr val="0D3862"/>
                </a:solidFill>
              </a:rPr>
              <a:t>3</a:t>
            </a:r>
            <a:r>
              <a:rPr lang="en-US" dirty="0" smtClean="0">
                <a:solidFill>
                  <a:srgbClr val="0D3862"/>
                </a:solidFill>
              </a:rPr>
              <a:t>0</a:t>
            </a:r>
            <a:endParaRPr lang="en-US" dirty="0">
              <a:solidFill>
                <a:srgbClr val="0D3862"/>
              </a:solidFill>
            </a:endParaRPr>
          </a:p>
          <a:p>
            <a:endParaRPr lang="hu-HU" i="1" dirty="0">
              <a:solidFill>
                <a:srgbClr val="0D3862"/>
              </a:solidFill>
            </a:endParaRPr>
          </a:p>
          <a:p>
            <a:endParaRPr lang="hu-HU" i="1" dirty="0">
              <a:solidFill>
                <a:srgbClr val="0D3862"/>
              </a:solidFill>
            </a:endParaRPr>
          </a:p>
        </p:txBody>
      </p:sp>
      <p:sp>
        <p:nvSpPr>
          <p:cNvPr id="4" name="Szövegdoboz 3">
            <a:extLst>
              <a:ext uri="{FF2B5EF4-FFF2-40B4-BE49-F238E27FC236}">
                <a16:creationId xmlns:a16="http://schemas.microsoft.com/office/drawing/2014/main" id="{317A7013-B741-494A-9F5D-2CD79BDFE9D2}"/>
              </a:ext>
            </a:extLst>
          </p:cNvPr>
          <p:cNvSpPr txBox="1"/>
          <p:nvPr/>
        </p:nvSpPr>
        <p:spPr>
          <a:xfrm>
            <a:off x="139986" y="2235796"/>
            <a:ext cx="4914152" cy="3416320"/>
          </a:xfrm>
          <a:prstGeom prst="rect">
            <a:avLst/>
          </a:prstGeom>
          <a:noFill/>
        </p:spPr>
        <p:txBody>
          <a:bodyPr wrap="square" rtlCol="0">
            <a:spAutoFit/>
          </a:bodyPr>
          <a:lstStyle/>
          <a:p>
            <a:pPr>
              <a:buClr>
                <a:srgbClr val="0D3862"/>
              </a:buClr>
            </a:pPr>
            <a:r>
              <a:rPr lang="en-US" i="1" dirty="0">
                <a:solidFill>
                  <a:srgbClr val="1D628F"/>
                </a:solidFill>
              </a:rPr>
              <a:t>Please take the following documents with you:</a:t>
            </a:r>
          </a:p>
          <a:p>
            <a:pPr marL="457200" indent="-457200">
              <a:buClr>
                <a:srgbClr val="0D3862"/>
              </a:buClr>
              <a:buFont typeface="Arial" panose="020B0604020202020204" pitchFamily="34" charset="0"/>
              <a:buChar char="•"/>
            </a:pPr>
            <a:r>
              <a:rPr lang="en-US" i="1" dirty="0">
                <a:solidFill>
                  <a:srgbClr val="1D628F"/>
                </a:solidFill>
              </a:rPr>
              <a:t>1.) Valid passport / national ID </a:t>
            </a:r>
          </a:p>
          <a:p>
            <a:pPr marL="457200" indent="-457200">
              <a:buClr>
                <a:srgbClr val="0D3862"/>
              </a:buClr>
              <a:buFont typeface="Arial" panose="020B0604020202020204" pitchFamily="34" charset="0"/>
              <a:buChar char="•"/>
            </a:pPr>
            <a:r>
              <a:rPr lang="en-US" i="1" dirty="0">
                <a:solidFill>
                  <a:srgbClr val="1D628F"/>
                </a:solidFill>
              </a:rPr>
              <a:t>2.) One passport-size photo</a:t>
            </a:r>
          </a:p>
          <a:p>
            <a:pPr marL="457200" indent="-457200">
              <a:buClr>
                <a:srgbClr val="0D3862"/>
              </a:buClr>
              <a:buFont typeface="Arial" panose="020B0604020202020204" pitchFamily="34" charset="0"/>
              <a:buChar char="•"/>
            </a:pPr>
            <a:r>
              <a:rPr lang="en-US" i="1" dirty="0">
                <a:solidFill>
                  <a:srgbClr val="1D628F"/>
                </a:solidFill>
              </a:rPr>
              <a:t>3.) Datasheet from their website (”Residence Permit for the Purpose of Studies” – filled out)</a:t>
            </a:r>
          </a:p>
          <a:p>
            <a:pPr marL="457200" indent="-457200">
              <a:buClr>
                <a:srgbClr val="0D3862"/>
              </a:buClr>
              <a:buFont typeface="Arial" panose="020B0604020202020204" pitchFamily="34" charset="0"/>
              <a:buChar char="•"/>
            </a:pPr>
            <a:r>
              <a:rPr lang="en-US" i="1" dirty="0">
                <a:solidFill>
                  <a:srgbClr val="1D628F"/>
                </a:solidFill>
              </a:rPr>
              <a:t>4.) Letter of Award (from Tempus Public Foundation)</a:t>
            </a:r>
          </a:p>
          <a:p>
            <a:pPr marL="457200" indent="-457200">
              <a:buClr>
                <a:srgbClr val="0D3862"/>
              </a:buClr>
              <a:buFont typeface="Arial" panose="020B0604020202020204" pitchFamily="34" charset="0"/>
              <a:buChar char="•"/>
            </a:pPr>
            <a:r>
              <a:rPr lang="en-US" i="1" dirty="0">
                <a:solidFill>
                  <a:srgbClr val="1D628F"/>
                </a:solidFill>
              </a:rPr>
              <a:t>5.) Student status certificate (from Registrar’s Office) </a:t>
            </a:r>
          </a:p>
          <a:p>
            <a:pPr marL="457200" indent="-457200">
              <a:buClr>
                <a:srgbClr val="0D3862"/>
              </a:buClr>
              <a:buFont typeface="Arial" panose="020B0604020202020204" pitchFamily="34" charset="0"/>
              <a:buChar char="•"/>
            </a:pPr>
            <a:r>
              <a:rPr lang="en-US" i="1" dirty="0">
                <a:solidFill>
                  <a:srgbClr val="1D628F"/>
                </a:solidFill>
              </a:rPr>
              <a:t>6.) Dormitory contract OR (if you live in a rented flat) lease agreement + a copy of ownership certificate from landlord</a:t>
            </a:r>
          </a:p>
        </p:txBody>
      </p:sp>
      <p:sp>
        <p:nvSpPr>
          <p:cNvPr id="5" name="Szövegdoboz 4">
            <a:extLst>
              <a:ext uri="{FF2B5EF4-FFF2-40B4-BE49-F238E27FC236}">
                <a16:creationId xmlns:a16="http://schemas.microsoft.com/office/drawing/2014/main" id="{317A7013-B741-494A-9F5D-2CD79BDFE9D2}"/>
              </a:ext>
            </a:extLst>
          </p:cNvPr>
          <p:cNvSpPr txBox="1"/>
          <p:nvPr/>
        </p:nvSpPr>
        <p:spPr>
          <a:xfrm>
            <a:off x="5203767" y="4574898"/>
            <a:ext cx="3765665" cy="954107"/>
          </a:xfrm>
          <a:prstGeom prst="rect">
            <a:avLst/>
          </a:prstGeom>
          <a:noFill/>
        </p:spPr>
        <p:txBody>
          <a:bodyPr wrap="square" rtlCol="0">
            <a:spAutoFit/>
          </a:bodyPr>
          <a:lstStyle/>
          <a:p>
            <a:pPr algn="ctr">
              <a:buClr>
                <a:srgbClr val="0D3862"/>
              </a:buClr>
            </a:pPr>
            <a:r>
              <a:rPr lang="en-US" sz="1400" i="1" dirty="0">
                <a:solidFill>
                  <a:srgbClr val="FF0000"/>
                </a:solidFill>
              </a:rPr>
              <a:t>PLEASE, ALWAYS KEEP UP WITH THEIR DEADLINES and whenever you move to a new flat report your new address to the Immigrations office within 3 days.</a:t>
            </a:r>
          </a:p>
        </p:txBody>
      </p:sp>
    </p:spTree>
    <p:extLst>
      <p:ext uri="{BB962C8B-B14F-4D97-AF65-F5344CB8AC3E}">
        <p14:creationId xmlns:p14="http://schemas.microsoft.com/office/powerpoint/2010/main" val="1295864917"/>
      </p:ext>
    </p:extLst>
  </p:cSld>
  <p:clrMapOvr>
    <a:masterClrMapping/>
  </p:clrMapOvr>
  <p:transition spd="med" advClick="0" advTm="10000">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64924" y="133004"/>
            <a:ext cx="7680960" cy="5632311"/>
          </a:xfrm>
          <a:prstGeom prst="rect">
            <a:avLst/>
          </a:prstGeom>
          <a:noFill/>
        </p:spPr>
        <p:txBody>
          <a:bodyPr wrap="square" rtlCol="0">
            <a:spAutoFit/>
          </a:bodyPr>
          <a:lstStyle/>
          <a:p>
            <a:r>
              <a:rPr lang="hu-HU" sz="3200" b="1" dirty="0">
                <a:solidFill>
                  <a:srgbClr val="0D3862"/>
                </a:solidFill>
              </a:rPr>
              <a:t>Opening a </a:t>
            </a:r>
            <a:r>
              <a:rPr lang="hu-HU" sz="3200" b="1" dirty="0" smtClean="0">
                <a:solidFill>
                  <a:srgbClr val="0D3862"/>
                </a:solidFill>
              </a:rPr>
              <a:t>Bank </a:t>
            </a:r>
            <a:r>
              <a:rPr lang="hu-HU" sz="3200" b="1" dirty="0">
                <a:solidFill>
                  <a:srgbClr val="0D3862"/>
                </a:solidFill>
              </a:rPr>
              <a:t>A</a:t>
            </a:r>
            <a:r>
              <a:rPr lang="hu-HU" sz="3200" b="1" dirty="0" smtClean="0">
                <a:solidFill>
                  <a:srgbClr val="0D3862"/>
                </a:solidFill>
              </a:rPr>
              <a:t>ccount</a:t>
            </a:r>
          </a:p>
          <a:p>
            <a:endParaRPr lang="hu-HU" sz="2000" i="1" dirty="0" smtClean="0">
              <a:solidFill>
                <a:srgbClr val="1D628F"/>
              </a:solidFill>
            </a:endParaRPr>
          </a:p>
          <a:p>
            <a:r>
              <a:rPr lang="en-US" sz="2000" dirty="0" smtClean="0">
                <a:solidFill>
                  <a:srgbClr val="0D3862"/>
                </a:solidFill>
              </a:rPr>
              <a:t>In </a:t>
            </a:r>
            <a:r>
              <a:rPr lang="en-US" sz="2000" dirty="0">
                <a:solidFill>
                  <a:srgbClr val="0D3862"/>
                </a:solidFill>
              </a:rPr>
              <a:t>order to receive your monthly Stipendium Hungaricum allowances you will need to open a Hungarian bank account at a larger bank available in Pécs. </a:t>
            </a:r>
          </a:p>
          <a:p>
            <a:endParaRPr lang="hu-HU" sz="2000" i="1" dirty="0" smtClean="0">
              <a:solidFill>
                <a:srgbClr val="0D3862"/>
              </a:solidFill>
            </a:endParaRPr>
          </a:p>
          <a:p>
            <a:r>
              <a:rPr lang="en-US" sz="2000" dirty="0" smtClean="0">
                <a:solidFill>
                  <a:srgbClr val="0D3862"/>
                </a:solidFill>
              </a:rPr>
              <a:t>We </a:t>
            </a:r>
            <a:r>
              <a:rPr lang="en-US" sz="2000" dirty="0">
                <a:solidFill>
                  <a:srgbClr val="0D3862"/>
                </a:solidFill>
              </a:rPr>
              <a:t>recommend OTP Bank’s branch office in </a:t>
            </a:r>
            <a:r>
              <a:rPr lang="en-US" sz="2000" b="1" dirty="0" err="1">
                <a:solidFill>
                  <a:srgbClr val="0D3862"/>
                </a:solidFill>
              </a:rPr>
              <a:t>Rákóczi</a:t>
            </a:r>
            <a:r>
              <a:rPr lang="en-US" sz="2000" b="1" dirty="0">
                <a:solidFill>
                  <a:srgbClr val="0D3862"/>
                </a:solidFill>
              </a:rPr>
              <a:t> </a:t>
            </a:r>
            <a:r>
              <a:rPr lang="en-US" sz="2000" b="1" dirty="0" err="1">
                <a:solidFill>
                  <a:srgbClr val="0D3862"/>
                </a:solidFill>
              </a:rPr>
              <a:t>út</a:t>
            </a:r>
            <a:r>
              <a:rPr lang="en-US" sz="2000" b="1" dirty="0">
                <a:solidFill>
                  <a:srgbClr val="0D3862"/>
                </a:solidFill>
              </a:rPr>
              <a:t> </a:t>
            </a:r>
            <a:r>
              <a:rPr lang="en-US" sz="2000" b="1" dirty="0" smtClean="0">
                <a:solidFill>
                  <a:srgbClr val="0D3862"/>
                </a:solidFill>
              </a:rPr>
              <a:t>1.</a:t>
            </a:r>
            <a:r>
              <a:rPr lang="hu-HU" sz="2000" b="1" dirty="0" smtClean="0">
                <a:solidFill>
                  <a:srgbClr val="0D3862"/>
                </a:solidFill>
              </a:rPr>
              <a:t> </a:t>
            </a:r>
            <a:r>
              <a:rPr lang="en-US" sz="2000" b="1" dirty="0" smtClean="0">
                <a:solidFill>
                  <a:srgbClr val="0D3862"/>
                </a:solidFill>
              </a:rPr>
              <a:t>Pécs</a:t>
            </a:r>
            <a:r>
              <a:rPr lang="hu-HU" sz="2000" b="1" dirty="0" smtClean="0">
                <a:solidFill>
                  <a:srgbClr val="0D3862"/>
                </a:solidFill>
              </a:rPr>
              <a:t> 7621</a:t>
            </a:r>
            <a:r>
              <a:rPr lang="en-US" sz="2000" i="1" dirty="0" smtClean="0">
                <a:solidFill>
                  <a:srgbClr val="0D3862"/>
                </a:solidFill>
              </a:rPr>
              <a:t> </a:t>
            </a:r>
            <a:endParaRPr lang="hu-HU" sz="2000" i="1" dirty="0" smtClean="0">
              <a:solidFill>
                <a:srgbClr val="0D3862"/>
              </a:solidFill>
            </a:endParaRPr>
          </a:p>
          <a:p>
            <a:endParaRPr lang="en-US" sz="2000" i="1" dirty="0">
              <a:solidFill>
                <a:srgbClr val="0D3862"/>
              </a:solidFill>
            </a:endParaRPr>
          </a:p>
          <a:p>
            <a:pPr marL="457200" indent="-457200">
              <a:buClr>
                <a:srgbClr val="0D3862"/>
              </a:buClr>
              <a:buFont typeface="Arial" panose="020B0604020202020204" pitchFamily="34" charset="0"/>
              <a:buChar char="•"/>
            </a:pPr>
            <a:r>
              <a:rPr lang="en-US" sz="2000" i="1" dirty="0" smtClean="0">
                <a:solidFill>
                  <a:srgbClr val="1D628F"/>
                </a:solidFill>
              </a:rPr>
              <a:t>Ask </a:t>
            </a:r>
            <a:r>
              <a:rPr lang="en-US" sz="2000" i="1" dirty="0">
                <a:solidFill>
                  <a:srgbClr val="1D628F"/>
                </a:solidFill>
              </a:rPr>
              <a:t>your mentor to go with you and help you with translation if necessary. </a:t>
            </a:r>
          </a:p>
          <a:p>
            <a:pPr marL="457200" indent="-457200">
              <a:buClr>
                <a:srgbClr val="0D3862"/>
              </a:buClr>
              <a:buFont typeface="Arial" panose="020B0604020202020204" pitchFamily="34" charset="0"/>
              <a:buChar char="•"/>
            </a:pPr>
            <a:r>
              <a:rPr lang="en-US" sz="2000" i="1" dirty="0">
                <a:solidFill>
                  <a:srgbClr val="1D628F"/>
                </a:solidFill>
              </a:rPr>
              <a:t>Take all personal documents with you including passport, student status certificate</a:t>
            </a:r>
            <a:r>
              <a:rPr lang="en-US" sz="2000" i="1" dirty="0" smtClean="0">
                <a:solidFill>
                  <a:srgbClr val="1D628F"/>
                </a:solidFill>
              </a:rPr>
              <a:t>,</a:t>
            </a:r>
            <a:r>
              <a:rPr lang="hu-HU" sz="2000" i="1" dirty="0" smtClean="0">
                <a:solidFill>
                  <a:srgbClr val="1D628F"/>
                </a:solidFill>
              </a:rPr>
              <a:t> </a:t>
            </a:r>
            <a:r>
              <a:rPr lang="en-US" sz="2000" i="1" dirty="0" smtClean="0">
                <a:solidFill>
                  <a:srgbClr val="1D628F"/>
                </a:solidFill>
              </a:rPr>
              <a:t>residence </a:t>
            </a:r>
            <a:r>
              <a:rPr lang="en-US" sz="2000" i="1" dirty="0">
                <a:solidFill>
                  <a:srgbClr val="1D628F"/>
                </a:solidFill>
              </a:rPr>
              <a:t>permit, ”address paper”</a:t>
            </a:r>
          </a:p>
          <a:p>
            <a:pPr marL="457200" indent="-457200">
              <a:buClr>
                <a:srgbClr val="0D3862"/>
              </a:buClr>
              <a:buFont typeface="Arial" panose="020B0604020202020204" pitchFamily="34" charset="0"/>
              <a:buChar char="•"/>
            </a:pPr>
            <a:r>
              <a:rPr lang="en-US" sz="2000" i="1" dirty="0">
                <a:solidFill>
                  <a:srgbClr val="1D628F"/>
                </a:solidFill>
              </a:rPr>
              <a:t>After you have opened your new bank account log in to </a:t>
            </a:r>
            <a:r>
              <a:rPr lang="en-US" sz="2000" i="1" dirty="0" err="1">
                <a:solidFill>
                  <a:srgbClr val="1D628F"/>
                </a:solidFill>
              </a:rPr>
              <a:t>Neptun</a:t>
            </a:r>
            <a:r>
              <a:rPr lang="en-US" sz="2000" i="1" dirty="0">
                <a:solidFill>
                  <a:srgbClr val="1D628F"/>
                </a:solidFill>
              </a:rPr>
              <a:t> and upload your Hungarian bank account number. </a:t>
            </a:r>
          </a:p>
          <a:p>
            <a:endParaRPr lang="hu-HU" sz="3200" i="1" dirty="0">
              <a:solidFill>
                <a:srgbClr val="0D3862"/>
              </a:solidFill>
            </a:endParaRPr>
          </a:p>
          <a:p>
            <a:endParaRPr lang="hu-HU" sz="3200" i="1" dirty="0">
              <a:solidFill>
                <a:srgbClr val="0D3862"/>
              </a:solidFill>
            </a:endParaRPr>
          </a:p>
        </p:txBody>
      </p:sp>
    </p:spTree>
    <p:extLst>
      <p:ext uri="{BB962C8B-B14F-4D97-AF65-F5344CB8AC3E}">
        <p14:creationId xmlns:p14="http://schemas.microsoft.com/office/powerpoint/2010/main" val="2502760309"/>
      </p:ext>
    </p:extLst>
  </p:cSld>
  <p:clrMapOvr>
    <a:masterClrMapping/>
  </p:clrMapOvr>
  <p:transition spd="med" advClick="0" advTm="1000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31673" y="99421"/>
            <a:ext cx="7680960" cy="5324535"/>
          </a:xfrm>
          <a:prstGeom prst="rect">
            <a:avLst/>
          </a:prstGeom>
          <a:noFill/>
        </p:spPr>
        <p:txBody>
          <a:bodyPr wrap="square" rtlCol="0">
            <a:spAutoFit/>
          </a:bodyPr>
          <a:lstStyle/>
          <a:p>
            <a:r>
              <a:rPr lang="hu-HU" sz="3200" b="1" dirty="0" err="1" smtClean="0">
                <a:solidFill>
                  <a:srgbClr val="0D3862"/>
                </a:solidFill>
              </a:rPr>
              <a:t>Application</a:t>
            </a:r>
            <a:r>
              <a:rPr lang="hu-HU" sz="3200" b="1" dirty="0" smtClean="0">
                <a:solidFill>
                  <a:srgbClr val="0D3862"/>
                </a:solidFill>
              </a:rPr>
              <a:t> </a:t>
            </a:r>
            <a:r>
              <a:rPr lang="hu-HU" sz="3200" b="1" dirty="0" err="1" smtClean="0">
                <a:solidFill>
                  <a:srgbClr val="0D3862"/>
                </a:solidFill>
              </a:rPr>
              <a:t>for</a:t>
            </a:r>
            <a:r>
              <a:rPr lang="hu-HU" sz="3200" b="1" dirty="0" smtClean="0">
                <a:solidFill>
                  <a:srgbClr val="0D3862"/>
                </a:solidFill>
              </a:rPr>
              <a:t> </a:t>
            </a:r>
            <a:r>
              <a:rPr lang="hu-HU" sz="3200" b="1" dirty="0" err="1" smtClean="0">
                <a:solidFill>
                  <a:srgbClr val="0D3862"/>
                </a:solidFill>
              </a:rPr>
              <a:t>Medical</a:t>
            </a:r>
            <a:r>
              <a:rPr lang="hu-HU" sz="3200" b="1" dirty="0" smtClean="0">
                <a:solidFill>
                  <a:srgbClr val="0D3862"/>
                </a:solidFill>
              </a:rPr>
              <a:t> </a:t>
            </a:r>
            <a:r>
              <a:rPr lang="hu-HU" sz="3200" b="1" dirty="0" err="1" smtClean="0">
                <a:solidFill>
                  <a:srgbClr val="0D3862"/>
                </a:solidFill>
              </a:rPr>
              <a:t>Insurance</a:t>
            </a:r>
            <a:endParaRPr lang="hu-HU" sz="3200" b="1" dirty="0" smtClean="0">
              <a:solidFill>
                <a:srgbClr val="0D3862"/>
              </a:solidFill>
            </a:endParaRPr>
          </a:p>
          <a:p>
            <a:endParaRPr lang="hu-HU" sz="2000" i="1" dirty="0" smtClean="0">
              <a:solidFill>
                <a:srgbClr val="1D628F"/>
              </a:solidFill>
            </a:endParaRPr>
          </a:p>
          <a:p>
            <a:r>
              <a:rPr lang="en-US" sz="1600" b="1" dirty="0" smtClean="0">
                <a:solidFill>
                  <a:srgbClr val="0D3862"/>
                </a:solidFill>
              </a:rPr>
              <a:t>WHERE?</a:t>
            </a:r>
            <a:endParaRPr lang="hu-HU" sz="1600" b="1" dirty="0" smtClean="0">
              <a:solidFill>
                <a:srgbClr val="0D3862"/>
              </a:solidFill>
            </a:endParaRPr>
          </a:p>
          <a:p>
            <a:pPr marL="285750" indent="-285750">
              <a:buFont typeface="Arial" panose="020B0604020202020204" pitchFamily="34" charset="0"/>
              <a:buChar char="•"/>
            </a:pPr>
            <a:r>
              <a:rPr lang="en-US" sz="1600" i="1" dirty="0" smtClean="0">
                <a:solidFill>
                  <a:srgbClr val="1D628F"/>
                </a:solidFill>
              </a:rPr>
              <a:t>Central </a:t>
            </a:r>
            <a:r>
              <a:rPr lang="en-US" sz="1600" i="1" dirty="0">
                <a:solidFill>
                  <a:srgbClr val="1D628F"/>
                </a:solidFill>
              </a:rPr>
              <a:t>Registrar’s Office (CRO „</a:t>
            </a:r>
            <a:r>
              <a:rPr lang="en-US" sz="1600" i="1" dirty="0" err="1">
                <a:solidFill>
                  <a:srgbClr val="1D628F"/>
                </a:solidFill>
              </a:rPr>
              <a:t>Központi</a:t>
            </a:r>
            <a:r>
              <a:rPr lang="en-US" sz="1600" i="1" dirty="0">
                <a:solidFill>
                  <a:srgbClr val="1D628F"/>
                </a:solidFill>
              </a:rPr>
              <a:t> Tanulmányi Iroda” - KTI), </a:t>
            </a:r>
          </a:p>
          <a:p>
            <a:pPr marL="285750" indent="-285750">
              <a:buClr>
                <a:srgbClr val="0D3862"/>
              </a:buClr>
              <a:buFont typeface="Arial" panose="020B0604020202020204" pitchFamily="34" charset="0"/>
              <a:buChar char="•"/>
            </a:pPr>
            <a:r>
              <a:rPr lang="en-US" sz="1600" i="1" dirty="0">
                <a:solidFill>
                  <a:srgbClr val="1D628F"/>
                </a:solidFill>
              </a:rPr>
              <a:t>Address: Faculty of Law, </a:t>
            </a:r>
            <a:r>
              <a:rPr lang="en-US" sz="1600" i="1" dirty="0" smtClean="0">
                <a:solidFill>
                  <a:srgbClr val="1D628F"/>
                </a:solidFill>
              </a:rPr>
              <a:t>Bui</a:t>
            </a:r>
            <a:r>
              <a:rPr lang="hu-HU" sz="1600" i="1" dirty="0" smtClean="0">
                <a:solidFill>
                  <a:srgbClr val="1D628F"/>
                </a:solidFill>
              </a:rPr>
              <a:t>l</a:t>
            </a:r>
            <a:r>
              <a:rPr lang="en-US" sz="1600" i="1" dirty="0" smtClean="0">
                <a:solidFill>
                  <a:srgbClr val="1D628F"/>
                </a:solidFill>
              </a:rPr>
              <a:t>ding </a:t>
            </a:r>
            <a:r>
              <a:rPr lang="en-US" sz="1600" i="1" dirty="0">
                <a:solidFill>
                  <a:srgbClr val="1D628F"/>
                </a:solidFill>
              </a:rPr>
              <a:t>Z, lower ground </a:t>
            </a:r>
            <a:r>
              <a:rPr lang="en-US" sz="1600" i="1" dirty="0" smtClean="0">
                <a:solidFill>
                  <a:srgbClr val="1D628F"/>
                </a:solidFill>
              </a:rPr>
              <a:t>floor </a:t>
            </a:r>
            <a:r>
              <a:rPr lang="en-US" sz="1600" i="1" dirty="0" err="1" smtClean="0">
                <a:solidFill>
                  <a:srgbClr val="1D628F"/>
                </a:solidFill>
              </a:rPr>
              <a:t>Dohány</a:t>
            </a:r>
            <a:r>
              <a:rPr lang="en-US" sz="1600" i="1" dirty="0" smtClean="0">
                <a:solidFill>
                  <a:srgbClr val="1D628F"/>
                </a:solidFill>
              </a:rPr>
              <a:t> </a:t>
            </a:r>
            <a:r>
              <a:rPr lang="en-US" sz="1600" i="1" dirty="0" err="1" smtClean="0">
                <a:solidFill>
                  <a:srgbClr val="1D628F"/>
                </a:solidFill>
              </a:rPr>
              <a:t>utca</a:t>
            </a:r>
            <a:r>
              <a:rPr lang="hu-HU" sz="1600" i="1" dirty="0" smtClean="0">
                <a:solidFill>
                  <a:srgbClr val="1D628F"/>
                </a:solidFill>
              </a:rPr>
              <a:t> </a:t>
            </a:r>
            <a:r>
              <a:rPr lang="en-US" sz="1600" i="1" dirty="0" smtClean="0">
                <a:solidFill>
                  <a:srgbClr val="1D628F"/>
                </a:solidFill>
              </a:rPr>
              <a:t>1-3</a:t>
            </a:r>
            <a:r>
              <a:rPr lang="hu-HU" sz="1600" i="1" dirty="0" smtClean="0">
                <a:solidFill>
                  <a:srgbClr val="1D628F"/>
                </a:solidFill>
              </a:rPr>
              <a:t>, </a:t>
            </a:r>
            <a:r>
              <a:rPr lang="en-US" sz="1600" i="1" dirty="0" smtClean="0">
                <a:solidFill>
                  <a:srgbClr val="1D628F"/>
                </a:solidFill>
              </a:rPr>
              <a:t>7622</a:t>
            </a:r>
            <a:r>
              <a:rPr lang="hu-HU" sz="1600" i="1" dirty="0">
                <a:solidFill>
                  <a:srgbClr val="1D628F"/>
                </a:solidFill>
              </a:rPr>
              <a:t> </a:t>
            </a:r>
            <a:r>
              <a:rPr lang="en-US" sz="1600" i="1" dirty="0" smtClean="0">
                <a:solidFill>
                  <a:srgbClr val="1D628F"/>
                </a:solidFill>
              </a:rPr>
              <a:t>Pécs</a:t>
            </a:r>
            <a:endParaRPr lang="en-US" sz="1600" i="1" dirty="0">
              <a:solidFill>
                <a:srgbClr val="1D628F"/>
              </a:solidFill>
            </a:endParaRPr>
          </a:p>
          <a:p>
            <a:pPr marL="285750" indent="-285750">
              <a:buClr>
                <a:srgbClr val="0D3862"/>
              </a:buClr>
              <a:buFont typeface="Arial" panose="020B0604020202020204" pitchFamily="34" charset="0"/>
              <a:buChar char="•"/>
            </a:pPr>
            <a:r>
              <a:rPr lang="en-US" sz="1600" i="1" dirty="0">
                <a:solidFill>
                  <a:srgbClr val="1D628F"/>
                </a:solidFill>
              </a:rPr>
              <a:t>Opening hours: Monday – Thursday: 9:00-15:00, Friday: 9:00-16:00 </a:t>
            </a:r>
            <a:endParaRPr lang="hu-HU" sz="1600" i="1" dirty="0" smtClean="0">
              <a:solidFill>
                <a:srgbClr val="1D628F"/>
              </a:solidFill>
            </a:endParaRPr>
          </a:p>
          <a:p>
            <a:endParaRPr lang="hu-HU" sz="1600" dirty="0" smtClean="0">
              <a:solidFill>
                <a:srgbClr val="0D3862"/>
              </a:solidFill>
            </a:endParaRPr>
          </a:p>
          <a:p>
            <a:r>
              <a:rPr lang="en-US" sz="1600" b="1" dirty="0" smtClean="0">
                <a:solidFill>
                  <a:srgbClr val="0D3862"/>
                </a:solidFill>
              </a:rPr>
              <a:t>Documents </a:t>
            </a:r>
            <a:r>
              <a:rPr lang="hu-HU" sz="1600" b="1" dirty="0" err="1" smtClean="0">
                <a:solidFill>
                  <a:srgbClr val="0D3862"/>
                </a:solidFill>
              </a:rPr>
              <a:t>necessary</a:t>
            </a:r>
            <a:r>
              <a:rPr lang="en-US" sz="1600" b="1" dirty="0" smtClean="0">
                <a:solidFill>
                  <a:srgbClr val="0D3862"/>
                </a:solidFill>
              </a:rPr>
              <a:t>:</a:t>
            </a:r>
            <a:endParaRPr lang="hu-HU" sz="1600" b="1" dirty="0" smtClean="0">
              <a:solidFill>
                <a:srgbClr val="1D628F"/>
              </a:solidFill>
            </a:endParaRPr>
          </a:p>
          <a:p>
            <a:pPr marL="457200" indent="-457200">
              <a:buClr>
                <a:srgbClr val="0D3862"/>
              </a:buClr>
              <a:buFont typeface="Arial" panose="020B0604020202020204" pitchFamily="34" charset="0"/>
              <a:buChar char="•"/>
            </a:pPr>
            <a:r>
              <a:rPr lang="en-US" sz="1600" i="1" dirty="0">
                <a:solidFill>
                  <a:srgbClr val="1D628F"/>
                </a:solidFill>
              </a:rPr>
              <a:t>Passport</a:t>
            </a:r>
          </a:p>
          <a:p>
            <a:pPr marL="457200" indent="-457200">
              <a:buClr>
                <a:srgbClr val="0D3862"/>
              </a:buClr>
              <a:buFont typeface="Arial" panose="020B0604020202020204" pitchFamily="34" charset="0"/>
              <a:buChar char="•"/>
            </a:pPr>
            <a:r>
              <a:rPr lang="en-US" sz="1600" i="1" dirty="0">
                <a:solidFill>
                  <a:srgbClr val="1D628F"/>
                </a:solidFill>
              </a:rPr>
              <a:t>Valid residence permit (card)</a:t>
            </a:r>
          </a:p>
          <a:p>
            <a:pPr marL="457200" indent="-457200">
              <a:buClr>
                <a:srgbClr val="0D3862"/>
              </a:buClr>
              <a:buFont typeface="Arial" panose="020B0604020202020204" pitchFamily="34" charset="0"/>
              <a:buChar char="•"/>
            </a:pPr>
            <a:r>
              <a:rPr lang="en-US" sz="1600" i="1" dirty="0">
                <a:solidFill>
                  <a:srgbClr val="1D628F"/>
                </a:solidFill>
              </a:rPr>
              <a:t>Accommodation confirmation (or address card)</a:t>
            </a:r>
          </a:p>
          <a:p>
            <a:pPr marL="457200" indent="-457200">
              <a:buClr>
                <a:srgbClr val="0D3862"/>
              </a:buClr>
              <a:buFont typeface="Arial" panose="020B0604020202020204" pitchFamily="34" charset="0"/>
              <a:buChar char="•"/>
            </a:pPr>
            <a:r>
              <a:rPr lang="en-US" sz="1600" i="1" dirty="0">
                <a:solidFill>
                  <a:srgbClr val="1D628F"/>
                </a:solidFill>
              </a:rPr>
              <a:t>Letter of Award – your Stipendium Hungaricum scholarship certificate (from your </a:t>
            </a:r>
            <a:r>
              <a:rPr lang="en-US" sz="1600" i="1" dirty="0" err="1">
                <a:solidFill>
                  <a:srgbClr val="1D628F"/>
                </a:solidFill>
              </a:rPr>
              <a:t>Neptun</a:t>
            </a:r>
            <a:r>
              <a:rPr lang="en-US" sz="1600" i="1" dirty="0">
                <a:solidFill>
                  <a:srgbClr val="1D628F"/>
                </a:solidFill>
              </a:rPr>
              <a:t> account or from the scholarship application account).</a:t>
            </a:r>
          </a:p>
          <a:p>
            <a:pPr marL="457200" indent="-457200">
              <a:buClr>
                <a:srgbClr val="0D3862"/>
              </a:buClr>
              <a:buFont typeface="Arial" panose="020B0604020202020204" pitchFamily="34" charset="0"/>
              <a:buChar char="•"/>
            </a:pPr>
            <a:r>
              <a:rPr lang="en-US" sz="1600" i="1" dirty="0">
                <a:solidFill>
                  <a:srgbClr val="1D628F"/>
                </a:solidFill>
              </a:rPr>
              <a:t>Student status certificate in Hungarian language – from your faculty’s registrar’s office, issued not more than 30 days prior to your </a:t>
            </a:r>
            <a:r>
              <a:rPr lang="en-US" sz="1600" i="1" dirty="0" smtClean="0">
                <a:solidFill>
                  <a:srgbClr val="1D628F"/>
                </a:solidFill>
              </a:rPr>
              <a:t>application!</a:t>
            </a:r>
            <a:endParaRPr lang="hu-HU" sz="1600" i="1" dirty="0">
              <a:solidFill>
                <a:srgbClr val="1D628F"/>
              </a:solidFill>
            </a:endParaRPr>
          </a:p>
          <a:p>
            <a:pPr>
              <a:buClr>
                <a:srgbClr val="0D3862"/>
              </a:buClr>
            </a:pPr>
            <a:endParaRPr lang="hu-HU" sz="1600" dirty="0" smtClean="0">
              <a:solidFill>
                <a:srgbClr val="0D3862"/>
              </a:solidFill>
            </a:endParaRPr>
          </a:p>
          <a:p>
            <a:pPr algn="ctr">
              <a:buClr>
                <a:srgbClr val="0D3862"/>
              </a:buClr>
            </a:pPr>
            <a:r>
              <a:rPr lang="en-US" sz="1600" dirty="0" smtClean="0">
                <a:solidFill>
                  <a:srgbClr val="0D3862"/>
                </a:solidFill>
              </a:rPr>
              <a:t>It </a:t>
            </a:r>
            <a:r>
              <a:rPr lang="en-US" sz="1600" dirty="0">
                <a:solidFill>
                  <a:srgbClr val="0D3862"/>
                </a:solidFill>
              </a:rPr>
              <a:t>takes approximately 3-4 weeks to issue your ’TAJ’ card. As soon as it is ready, you will receive a notification and you can pick it up in the Central Registrar’s Office (CRO</a:t>
            </a:r>
            <a:r>
              <a:rPr lang="en-US" sz="1600" dirty="0" smtClean="0">
                <a:solidFill>
                  <a:srgbClr val="0D3862"/>
                </a:solidFill>
              </a:rPr>
              <a:t>).</a:t>
            </a:r>
            <a:endParaRPr lang="hu-HU" sz="1600" dirty="0" smtClean="0">
              <a:solidFill>
                <a:srgbClr val="0D3862"/>
              </a:solidFill>
            </a:endParaRPr>
          </a:p>
          <a:p>
            <a:pPr algn="ctr">
              <a:buClr>
                <a:srgbClr val="0D3862"/>
              </a:buClr>
            </a:pPr>
            <a:r>
              <a:rPr lang="en-US" sz="1600" dirty="0" smtClean="0">
                <a:solidFill>
                  <a:srgbClr val="0D3862"/>
                </a:solidFill>
              </a:rPr>
              <a:t> </a:t>
            </a:r>
            <a:r>
              <a:rPr lang="en-US" sz="1600" dirty="0">
                <a:solidFill>
                  <a:srgbClr val="0D3862"/>
                </a:solidFill>
              </a:rPr>
              <a:t/>
            </a:r>
            <a:br>
              <a:rPr lang="en-US" sz="1600" dirty="0">
                <a:solidFill>
                  <a:srgbClr val="0D3862"/>
                </a:solidFill>
              </a:rPr>
            </a:br>
            <a:r>
              <a:rPr lang="en-US" sz="1600" dirty="0">
                <a:solidFill>
                  <a:srgbClr val="0D3862"/>
                </a:solidFill>
              </a:rPr>
              <a:t>PLEASE, DO NOT FORGET TO RENEW YOUR CARD IN THE CRO BEFORE IT EXPIRES</a:t>
            </a:r>
            <a:r>
              <a:rPr lang="en-US" sz="1600" dirty="0" smtClean="0">
                <a:solidFill>
                  <a:srgbClr val="0D3862"/>
                </a:solidFill>
              </a:rPr>
              <a:t>!</a:t>
            </a:r>
            <a:endParaRPr lang="en-US" sz="1600" dirty="0">
              <a:solidFill>
                <a:srgbClr val="0D3862"/>
              </a:solidFill>
            </a:endParaRPr>
          </a:p>
        </p:txBody>
      </p:sp>
    </p:spTree>
    <p:extLst>
      <p:ext uri="{BB962C8B-B14F-4D97-AF65-F5344CB8AC3E}">
        <p14:creationId xmlns:p14="http://schemas.microsoft.com/office/powerpoint/2010/main" val="1909988847"/>
      </p:ext>
    </p:extLst>
  </p:cSld>
  <p:clrMapOvr>
    <a:masterClrMapping/>
  </p:clrMapOvr>
  <p:transition spd="med" advClick="0" advTm="10000">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81549" y="32919"/>
            <a:ext cx="7680960" cy="6555641"/>
          </a:xfrm>
          <a:prstGeom prst="rect">
            <a:avLst/>
          </a:prstGeom>
          <a:noFill/>
        </p:spPr>
        <p:txBody>
          <a:bodyPr wrap="square" rtlCol="0">
            <a:spAutoFit/>
          </a:bodyPr>
          <a:lstStyle/>
          <a:p>
            <a:r>
              <a:rPr lang="en-GB" sz="3200" b="1" dirty="0" smtClean="0">
                <a:solidFill>
                  <a:srgbClr val="0D3862"/>
                </a:solidFill>
              </a:rPr>
              <a:t>Medical Assistance</a:t>
            </a:r>
          </a:p>
          <a:p>
            <a:endParaRPr lang="en-GB" sz="1600" b="1" dirty="0" smtClean="0">
              <a:solidFill>
                <a:srgbClr val="0D3862"/>
              </a:solidFill>
            </a:endParaRPr>
          </a:p>
          <a:p>
            <a:r>
              <a:rPr lang="en-GB" sz="1200" b="1" cap="all" dirty="0" smtClean="0">
                <a:solidFill>
                  <a:srgbClr val="0D3862"/>
                </a:solidFill>
              </a:rPr>
              <a:t>General Practitioner of the University of Pécs: </a:t>
            </a:r>
          </a:p>
          <a:p>
            <a:r>
              <a:rPr lang="en-GB" sz="1200" b="1" dirty="0" smtClean="0">
                <a:solidFill>
                  <a:srgbClr val="0D3862"/>
                </a:solidFill>
              </a:rPr>
              <a:t>	</a:t>
            </a:r>
            <a:r>
              <a:rPr lang="en-GB" sz="1200" b="1" dirty="0" err="1" smtClean="0">
                <a:solidFill>
                  <a:srgbClr val="0D3862"/>
                </a:solidFill>
              </a:rPr>
              <a:t>Dr.</a:t>
            </a:r>
            <a:r>
              <a:rPr lang="en-GB" sz="1200" b="1" dirty="0" smtClean="0">
                <a:solidFill>
                  <a:srgbClr val="0D3862"/>
                </a:solidFill>
              </a:rPr>
              <a:t> Ildikó RADVÁNYI</a:t>
            </a:r>
          </a:p>
          <a:p>
            <a:r>
              <a:rPr lang="en-GB" sz="1200" b="1" dirty="0" smtClean="0">
                <a:solidFill>
                  <a:srgbClr val="0D3862"/>
                </a:solidFill>
              </a:rPr>
              <a:t>	</a:t>
            </a:r>
            <a:r>
              <a:rPr lang="en-GB" sz="1200" dirty="0" err="1" smtClean="0">
                <a:solidFill>
                  <a:srgbClr val="0D3862"/>
                </a:solidFill>
              </a:rPr>
              <a:t>Nyár</a:t>
            </a:r>
            <a:r>
              <a:rPr lang="en-GB" sz="1200" dirty="0" smtClean="0">
                <a:solidFill>
                  <a:srgbClr val="0D3862"/>
                </a:solidFill>
              </a:rPr>
              <a:t> </a:t>
            </a:r>
            <a:r>
              <a:rPr lang="en-GB" sz="1200" dirty="0" err="1" smtClean="0">
                <a:solidFill>
                  <a:srgbClr val="0D3862"/>
                </a:solidFill>
              </a:rPr>
              <a:t>utca</a:t>
            </a:r>
            <a:r>
              <a:rPr lang="en-GB" sz="1200" dirty="0" smtClean="0">
                <a:solidFill>
                  <a:srgbClr val="0D3862"/>
                </a:solidFill>
              </a:rPr>
              <a:t> 8. Pécs-7624</a:t>
            </a:r>
          </a:p>
          <a:p>
            <a:r>
              <a:rPr lang="en-GB" sz="1200" dirty="0" smtClean="0">
                <a:solidFill>
                  <a:srgbClr val="0D3862"/>
                </a:solidFill>
              </a:rPr>
              <a:t>	+36 72 507 520</a:t>
            </a:r>
          </a:p>
          <a:p>
            <a:r>
              <a:rPr lang="en-GB" sz="1200" b="1" dirty="0" smtClean="0">
                <a:solidFill>
                  <a:srgbClr val="0D3862"/>
                </a:solidFill>
              </a:rPr>
              <a:t>Opening hours</a:t>
            </a:r>
            <a:r>
              <a:rPr lang="en-GB" sz="1200" dirty="0" smtClean="0">
                <a:solidFill>
                  <a:srgbClr val="0D3862"/>
                </a:solidFill>
              </a:rPr>
              <a:t>: Monday: 8:30 – 11:30, 12:00 – 15:00, Tuesday - Wednesday - Thursday: 8:30 – 15:00, </a:t>
            </a:r>
            <a:br>
              <a:rPr lang="en-GB" sz="1200" dirty="0" smtClean="0">
                <a:solidFill>
                  <a:srgbClr val="0D3862"/>
                </a:solidFill>
              </a:rPr>
            </a:br>
            <a:r>
              <a:rPr lang="en-GB" sz="1200" dirty="0" smtClean="0">
                <a:solidFill>
                  <a:srgbClr val="0D3862"/>
                </a:solidFill>
              </a:rPr>
              <a:t>Friday: 8:00 – 12:00, 13:00 – 14:00</a:t>
            </a:r>
          </a:p>
          <a:p>
            <a:r>
              <a:rPr lang="en-GB" sz="1200" i="1" dirty="0" smtClean="0">
                <a:solidFill>
                  <a:srgbClr val="1D628F"/>
                </a:solidFill>
              </a:rPr>
              <a:t>Only within </a:t>
            </a:r>
            <a:r>
              <a:rPr lang="en-GB" sz="1200" b="1" i="1" dirty="0" smtClean="0">
                <a:solidFill>
                  <a:srgbClr val="1D628F"/>
                </a:solidFill>
              </a:rPr>
              <a:t>opening hours! </a:t>
            </a:r>
            <a:r>
              <a:rPr lang="en-GB" sz="1200" i="1" dirty="0" smtClean="0">
                <a:solidFill>
                  <a:srgbClr val="1D628F"/>
                </a:solidFill>
              </a:rPr>
              <a:t>Always have your </a:t>
            </a:r>
            <a:r>
              <a:rPr lang="en-GB" sz="1200" b="1" i="1" cap="all" dirty="0" smtClean="0">
                <a:solidFill>
                  <a:srgbClr val="1D628F"/>
                </a:solidFill>
              </a:rPr>
              <a:t>Hungarian health insurance card  </a:t>
            </a:r>
            <a:r>
              <a:rPr lang="en-GB" sz="1200" i="1" dirty="0" smtClean="0">
                <a:solidFill>
                  <a:srgbClr val="1D628F"/>
                </a:solidFill>
              </a:rPr>
              <a:t>(</a:t>
            </a:r>
            <a:r>
              <a:rPr lang="en-GB" sz="1200" b="1" i="1" dirty="0" smtClean="0">
                <a:solidFill>
                  <a:srgbClr val="1D628F"/>
                </a:solidFill>
              </a:rPr>
              <a:t>’TAJ’ card) </a:t>
            </a:r>
            <a:r>
              <a:rPr lang="en-GB" sz="1200" i="1" dirty="0" smtClean="0">
                <a:solidFill>
                  <a:srgbClr val="1D628F"/>
                </a:solidFill>
              </a:rPr>
              <a:t>with you to access free treatment  (otherwise one meeting with the doctor costs HUF 2500). If necessary the GP may redirect you to a specialist for special treatment. Prescribed medicines can be bought at any pharmacies/drug stores with the prescription from the doctor.</a:t>
            </a:r>
          </a:p>
          <a:p>
            <a:endParaRPr lang="en-GB" sz="1000" dirty="0" smtClean="0">
              <a:solidFill>
                <a:srgbClr val="0D3862"/>
              </a:solidFill>
            </a:endParaRPr>
          </a:p>
          <a:p>
            <a:r>
              <a:rPr lang="en-GB" sz="1200" b="1" dirty="0" smtClean="0">
                <a:solidFill>
                  <a:srgbClr val="0D3862"/>
                </a:solidFill>
              </a:rPr>
              <a:t>EMERGENCY and </a:t>
            </a:r>
            <a:r>
              <a:rPr lang="en-GB" sz="1200" b="1" cap="all" dirty="0" smtClean="0">
                <a:solidFill>
                  <a:srgbClr val="0D3862"/>
                </a:solidFill>
              </a:rPr>
              <a:t>outside the GP’s opening hours</a:t>
            </a:r>
            <a:r>
              <a:rPr lang="en-GB" sz="1200" cap="all" dirty="0" smtClean="0">
                <a:solidFill>
                  <a:srgbClr val="0D3862"/>
                </a:solidFill>
              </a:rPr>
              <a:t> </a:t>
            </a:r>
          </a:p>
          <a:p>
            <a:r>
              <a:rPr lang="en-GB" sz="1200" b="1" cap="all" dirty="0" smtClean="0">
                <a:solidFill>
                  <a:srgbClr val="0D3862"/>
                </a:solidFill>
              </a:rPr>
              <a:t>Where?</a:t>
            </a:r>
            <a:r>
              <a:rPr lang="en-GB" sz="1200" cap="all" dirty="0" smtClean="0">
                <a:solidFill>
                  <a:srgbClr val="0D3862"/>
                </a:solidFill>
              </a:rPr>
              <a:t> </a:t>
            </a:r>
            <a:r>
              <a:rPr lang="en-GB" sz="1200" dirty="0" smtClean="0">
                <a:solidFill>
                  <a:srgbClr val="0D3862"/>
                </a:solidFill>
              </a:rPr>
              <a:t>At Department of Emergency Medicine, Janus </a:t>
            </a:r>
            <a:r>
              <a:rPr lang="en-GB" sz="1200" dirty="0" err="1" smtClean="0">
                <a:solidFill>
                  <a:srgbClr val="0D3862"/>
                </a:solidFill>
              </a:rPr>
              <a:t>Pannonius</a:t>
            </a:r>
            <a:r>
              <a:rPr lang="en-GB" sz="1200" dirty="0" smtClean="0">
                <a:solidFill>
                  <a:srgbClr val="0D3862"/>
                </a:solidFill>
              </a:rPr>
              <a:t> Clinical Bloc:</a:t>
            </a:r>
            <a:r>
              <a:rPr lang="en-GB" sz="1200" b="1" dirty="0" smtClean="0">
                <a:solidFill>
                  <a:srgbClr val="0D3862"/>
                </a:solidFill>
              </a:rPr>
              <a:t> </a:t>
            </a:r>
            <a:r>
              <a:rPr lang="en-GB" sz="1200" b="1" dirty="0" err="1" smtClean="0">
                <a:solidFill>
                  <a:srgbClr val="0D3862"/>
                </a:solidFill>
              </a:rPr>
              <a:t>Ifjúság</a:t>
            </a:r>
            <a:r>
              <a:rPr lang="en-GB" sz="1200" b="1" dirty="0" smtClean="0">
                <a:solidFill>
                  <a:srgbClr val="0D3862"/>
                </a:solidFill>
              </a:rPr>
              <a:t> </a:t>
            </a:r>
            <a:r>
              <a:rPr lang="en-GB" sz="1200" b="1" dirty="0" err="1" smtClean="0">
                <a:solidFill>
                  <a:srgbClr val="0D3862"/>
                </a:solidFill>
              </a:rPr>
              <a:t>út</a:t>
            </a:r>
            <a:r>
              <a:rPr lang="en-GB" sz="1200" b="1" dirty="0" smtClean="0">
                <a:solidFill>
                  <a:srgbClr val="0D3862"/>
                </a:solidFill>
              </a:rPr>
              <a:t> 13. Pécs-7624</a:t>
            </a:r>
          </a:p>
          <a:p>
            <a:r>
              <a:rPr lang="en-GB" sz="1200" b="1" dirty="0" smtClean="0">
                <a:solidFill>
                  <a:srgbClr val="0D3862"/>
                </a:solidFill>
              </a:rPr>
              <a:t>Opening hours: </a:t>
            </a:r>
            <a:r>
              <a:rPr lang="en-GB" sz="1200" dirty="0" smtClean="0">
                <a:solidFill>
                  <a:srgbClr val="0D3862"/>
                </a:solidFill>
              </a:rPr>
              <a:t>weekdays 15:00-19:00 Saturdays, Sundays and on holidays: 0-24</a:t>
            </a:r>
          </a:p>
          <a:p>
            <a:endParaRPr lang="en-GB" sz="1000" dirty="0" smtClean="0">
              <a:solidFill>
                <a:srgbClr val="0D3862"/>
              </a:solidFill>
            </a:endParaRPr>
          </a:p>
          <a:p>
            <a:r>
              <a:rPr lang="en-GB" sz="1200" b="1" dirty="0" smtClean="0">
                <a:solidFill>
                  <a:srgbClr val="0D3862"/>
                </a:solidFill>
              </a:rPr>
              <a:t>DENTAL ISSUES</a:t>
            </a:r>
          </a:p>
          <a:p>
            <a:r>
              <a:rPr lang="en-GB" sz="1200" i="1" dirty="0" smtClean="0">
                <a:solidFill>
                  <a:srgbClr val="1D628F"/>
                </a:solidFill>
              </a:rPr>
              <a:t>Basic treatments are for free </a:t>
            </a:r>
            <a:r>
              <a:rPr lang="en-GB" sz="1200" b="1" i="1" u="sng" dirty="0" smtClean="0">
                <a:solidFill>
                  <a:srgbClr val="1D628F"/>
                </a:solidFill>
              </a:rPr>
              <a:t>with your ’TAJ’ card and your address card</a:t>
            </a:r>
            <a:r>
              <a:rPr lang="en-GB" sz="1200" i="1" dirty="0" smtClean="0">
                <a:solidFill>
                  <a:srgbClr val="1D628F"/>
                </a:solidFill>
              </a:rPr>
              <a:t>, but more complex dental treatments are to be paid by the patient.</a:t>
            </a:r>
            <a:endParaRPr lang="en-GB" sz="1200" b="1" i="1" dirty="0" smtClean="0">
              <a:solidFill>
                <a:srgbClr val="1D628F"/>
              </a:solidFill>
            </a:endParaRPr>
          </a:p>
          <a:p>
            <a:r>
              <a:rPr lang="en-GB" sz="1200" b="1" cap="all" dirty="0" smtClean="0">
                <a:solidFill>
                  <a:srgbClr val="0D3862"/>
                </a:solidFill>
              </a:rPr>
              <a:t>Where?</a:t>
            </a:r>
            <a:r>
              <a:rPr lang="en-GB" sz="1200" cap="all" dirty="0" smtClean="0">
                <a:solidFill>
                  <a:srgbClr val="0D3862"/>
                </a:solidFill>
              </a:rPr>
              <a:t> </a:t>
            </a:r>
            <a:r>
              <a:rPr lang="en-GB" sz="1200" dirty="0" smtClean="0">
                <a:solidFill>
                  <a:srgbClr val="0D3862"/>
                </a:solidFill>
              </a:rPr>
              <a:t>At Medical Center </a:t>
            </a:r>
            <a:r>
              <a:rPr lang="en-GB" sz="1200" b="1" dirty="0" err="1" smtClean="0">
                <a:solidFill>
                  <a:srgbClr val="0D3862"/>
                </a:solidFill>
              </a:rPr>
              <a:t>Veress</a:t>
            </a:r>
            <a:r>
              <a:rPr lang="en-GB" sz="1200" b="1" dirty="0" smtClean="0">
                <a:solidFill>
                  <a:srgbClr val="0D3862"/>
                </a:solidFill>
              </a:rPr>
              <a:t> </a:t>
            </a:r>
            <a:r>
              <a:rPr lang="en-GB" sz="1200" b="1" dirty="0" err="1" smtClean="0">
                <a:solidFill>
                  <a:srgbClr val="0D3862"/>
                </a:solidFill>
              </a:rPr>
              <a:t>Endre</a:t>
            </a:r>
            <a:r>
              <a:rPr lang="en-GB" sz="1200" b="1" dirty="0" smtClean="0">
                <a:solidFill>
                  <a:srgbClr val="0D3862"/>
                </a:solidFill>
              </a:rPr>
              <a:t> </a:t>
            </a:r>
            <a:r>
              <a:rPr lang="en-GB" sz="1200" b="1" dirty="0" err="1" smtClean="0">
                <a:solidFill>
                  <a:srgbClr val="0D3862"/>
                </a:solidFill>
              </a:rPr>
              <a:t>utca</a:t>
            </a:r>
            <a:r>
              <a:rPr lang="en-GB" sz="1200" b="1" dirty="0" smtClean="0">
                <a:solidFill>
                  <a:srgbClr val="0D3862"/>
                </a:solidFill>
              </a:rPr>
              <a:t> 2. Pécs-7633 </a:t>
            </a:r>
            <a:r>
              <a:rPr lang="en-GB" sz="1200" dirty="0" smtClean="0">
                <a:solidFill>
                  <a:srgbClr val="0D3862"/>
                </a:solidFill>
              </a:rPr>
              <a:t>(’</a:t>
            </a:r>
            <a:r>
              <a:rPr lang="en-GB" sz="1200" dirty="0" err="1" smtClean="0">
                <a:solidFill>
                  <a:srgbClr val="0D3862"/>
                </a:solidFill>
              </a:rPr>
              <a:t>Egyesített</a:t>
            </a:r>
            <a:r>
              <a:rPr lang="en-GB" sz="1200" dirty="0" smtClean="0">
                <a:solidFill>
                  <a:srgbClr val="0D3862"/>
                </a:solidFill>
              </a:rPr>
              <a:t> </a:t>
            </a:r>
            <a:r>
              <a:rPr lang="en-GB" sz="1200" dirty="0" err="1" smtClean="0">
                <a:solidFill>
                  <a:srgbClr val="0D3862"/>
                </a:solidFill>
              </a:rPr>
              <a:t>Egészségügyi</a:t>
            </a:r>
            <a:r>
              <a:rPr lang="en-GB" sz="1200" dirty="0" smtClean="0">
                <a:solidFill>
                  <a:srgbClr val="0D3862"/>
                </a:solidFill>
              </a:rPr>
              <a:t> </a:t>
            </a:r>
            <a:r>
              <a:rPr lang="en-GB" sz="1200" dirty="0" err="1" smtClean="0">
                <a:solidFill>
                  <a:srgbClr val="0D3862"/>
                </a:solidFill>
              </a:rPr>
              <a:t>Intézmények</a:t>
            </a:r>
            <a:r>
              <a:rPr lang="en-GB" sz="1200" dirty="0" smtClean="0">
                <a:solidFill>
                  <a:srgbClr val="0D3862"/>
                </a:solidFill>
              </a:rPr>
              <a:t>, III. </a:t>
            </a:r>
            <a:r>
              <a:rPr lang="en-GB" sz="1200" dirty="0" err="1" smtClean="0">
                <a:solidFill>
                  <a:srgbClr val="0D3862"/>
                </a:solidFill>
              </a:rPr>
              <a:t>sz</a:t>
            </a:r>
            <a:r>
              <a:rPr lang="en-GB" sz="1200" dirty="0" smtClean="0">
                <a:solidFill>
                  <a:srgbClr val="0D3862"/>
                </a:solidFill>
              </a:rPr>
              <a:t>. </a:t>
            </a:r>
            <a:r>
              <a:rPr lang="en-GB" sz="1200" dirty="0" err="1" smtClean="0">
                <a:solidFill>
                  <a:srgbClr val="0D3862"/>
                </a:solidFill>
              </a:rPr>
              <a:t>Rendelőintézet</a:t>
            </a:r>
            <a:r>
              <a:rPr lang="en-GB" sz="1200" dirty="0" smtClean="0">
                <a:solidFill>
                  <a:srgbClr val="0D3862"/>
                </a:solidFill>
              </a:rPr>
              <a:t>’)</a:t>
            </a:r>
            <a:r>
              <a:rPr lang="en-GB" sz="1200" b="1" dirty="0" smtClean="0">
                <a:solidFill>
                  <a:srgbClr val="0D3862"/>
                </a:solidFill>
              </a:rPr>
              <a:t>. On weekdays! </a:t>
            </a:r>
            <a:r>
              <a:rPr lang="en-GB" sz="1200" dirty="0" smtClean="0">
                <a:solidFill>
                  <a:srgbClr val="0D3862"/>
                </a:solidFill>
              </a:rPr>
              <a:t>Ask y</a:t>
            </a:r>
            <a:r>
              <a:rPr lang="en-GB" sz="1200" b="1" u="sng" dirty="0" smtClean="0">
                <a:solidFill>
                  <a:srgbClr val="0D3862"/>
                </a:solidFill>
              </a:rPr>
              <a:t>our Hungarian buddy </a:t>
            </a:r>
            <a:r>
              <a:rPr lang="en-GB" sz="1200" dirty="0" smtClean="0">
                <a:solidFill>
                  <a:srgbClr val="0D3862"/>
                </a:solidFill>
              </a:rPr>
              <a:t>and find out which dental district you belong to, then visit your designated dentist. Or visit the following website (in Hungarian): </a:t>
            </a:r>
            <a:r>
              <a:rPr lang="en-GB" sz="1200" dirty="0" smtClean="0">
                <a:solidFill>
                  <a:srgbClr val="0D3862"/>
                </a:solidFill>
                <a:hlinkClick r:id="rId3"/>
              </a:rPr>
              <a:t>http://www.pecs.hu/tartalmak/Vegyes_fogaszati_korzetek_elerhetosege</a:t>
            </a:r>
            <a:endParaRPr lang="en-GB" sz="1200" dirty="0" smtClean="0">
              <a:solidFill>
                <a:srgbClr val="0D3862"/>
              </a:solidFill>
            </a:endParaRPr>
          </a:p>
          <a:p>
            <a:r>
              <a:rPr lang="en-GB" sz="1200" b="1" dirty="0" smtClean="0">
                <a:solidFill>
                  <a:srgbClr val="0D3862"/>
                </a:solidFill>
              </a:rPr>
              <a:t>On Weekends and holidays 7:00-17:00:</a:t>
            </a:r>
            <a:r>
              <a:rPr lang="en-GB" sz="1200" dirty="0" smtClean="0">
                <a:solidFill>
                  <a:srgbClr val="0D3862"/>
                </a:solidFill>
              </a:rPr>
              <a:t> Department of Dentistry, Oral and Maxillofacial Surgery: </a:t>
            </a:r>
            <a:r>
              <a:rPr lang="en-GB" sz="1200" b="1" dirty="0" err="1" smtClean="0">
                <a:solidFill>
                  <a:srgbClr val="0D3862"/>
                </a:solidFill>
              </a:rPr>
              <a:t>Dischka</a:t>
            </a:r>
            <a:r>
              <a:rPr lang="en-GB" sz="1200" b="1" dirty="0" smtClean="0">
                <a:solidFill>
                  <a:srgbClr val="0D3862"/>
                </a:solidFill>
              </a:rPr>
              <a:t> </a:t>
            </a:r>
            <a:r>
              <a:rPr lang="en-GB" sz="1200" b="1" dirty="0" err="1" smtClean="0">
                <a:solidFill>
                  <a:srgbClr val="0D3862"/>
                </a:solidFill>
              </a:rPr>
              <a:t>Győző</a:t>
            </a:r>
            <a:r>
              <a:rPr lang="en-GB" sz="1200" b="1" dirty="0" smtClean="0">
                <a:solidFill>
                  <a:srgbClr val="0D3862"/>
                </a:solidFill>
              </a:rPr>
              <a:t> </a:t>
            </a:r>
            <a:r>
              <a:rPr lang="en-GB" sz="1200" b="1" dirty="0" err="1" smtClean="0">
                <a:solidFill>
                  <a:srgbClr val="0D3862"/>
                </a:solidFill>
              </a:rPr>
              <a:t>utca</a:t>
            </a:r>
            <a:r>
              <a:rPr lang="en-GB" sz="1200" b="1" dirty="0" smtClean="0">
                <a:solidFill>
                  <a:srgbClr val="0D3862"/>
                </a:solidFill>
              </a:rPr>
              <a:t> 5. Pécs 7621</a:t>
            </a:r>
          </a:p>
          <a:p>
            <a:endParaRPr lang="en-GB" sz="1000" b="1" dirty="0" smtClean="0">
              <a:solidFill>
                <a:srgbClr val="0D3862"/>
              </a:solidFill>
            </a:endParaRPr>
          </a:p>
          <a:p>
            <a:r>
              <a:rPr lang="en-GB" sz="1000" b="1" dirty="0" smtClean="0">
                <a:solidFill>
                  <a:srgbClr val="0D3862"/>
                </a:solidFill>
              </a:rPr>
              <a:t>If you are in an emergency situation call one of these numbers below!</a:t>
            </a:r>
          </a:p>
          <a:p>
            <a:r>
              <a:rPr lang="en-GB" sz="1000" b="1" u="sng" dirty="0" smtClean="0">
                <a:solidFill>
                  <a:srgbClr val="0D3862"/>
                </a:solidFill>
              </a:rPr>
              <a:t>General emergency number: 112</a:t>
            </a:r>
          </a:p>
          <a:p>
            <a:r>
              <a:rPr lang="en-GB" sz="1000" b="1" dirty="0" smtClean="0">
                <a:solidFill>
                  <a:srgbClr val="0D3862"/>
                </a:solidFill>
              </a:rPr>
              <a:t>Ambulance and emergency medical services: 104, Police: 107, Fire Department, rescue services, civil protection: 105</a:t>
            </a:r>
          </a:p>
          <a:p>
            <a:endParaRPr lang="en-GB" sz="1600" dirty="0" smtClean="0"/>
          </a:p>
          <a:p>
            <a:endParaRPr lang="en-GB" sz="1600" dirty="0" smtClean="0">
              <a:solidFill>
                <a:srgbClr val="0D3862"/>
              </a:solidFill>
            </a:endParaRPr>
          </a:p>
          <a:p>
            <a:endParaRPr lang="en-GB" sz="1600" b="1" dirty="0">
              <a:solidFill>
                <a:srgbClr val="0D3862"/>
              </a:solidFill>
            </a:endParaRPr>
          </a:p>
        </p:txBody>
      </p:sp>
    </p:spTree>
    <p:extLst>
      <p:ext uri="{BB962C8B-B14F-4D97-AF65-F5344CB8AC3E}">
        <p14:creationId xmlns:p14="http://schemas.microsoft.com/office/powerpoint/2010/main" val="1176848464"/>
      </p:ext>
    </p:extLst>
  </p:cSld>
  <p:clrMapOvr>
    <a:masterClrMapping/>
  </p:clrMapOvr>
  <p:transition spd="med" advClick="0" advTm="1000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15048" y="0"/>
            <a:ext cx="7680960" cy="6832640"/>
          </a:xfrm>
          <a:prstGeom prst="rect">
            <a:avLst/>
          </a:prstGeom>
          <a:noFill/>
        </p:spPr>
        <p:txBody>
          <a:bodyPr wrap="square" rtlCol="0">
            <a:spAutoFit/>
          </a:bodyPr>
          <a:lstStyle/>
          <a:p>
            <a:r>
              <a:rPr lang="en-GB" sz="3200" b="1" dirty="0" smtClean="0">
                <a:solidFill>
                  <a:srgbClr val="0D3862"/>
                </a:solidFill>
              </a:rPr>
              <a:t>Application for Student Card</a:t>
            </a:r>
          </a:p>
          <a:p>
            <a:pPr>
              <a:defRPr/>
            </a:pPr>
            <a:endParaRPr lang="en-GB" altLang="hu-HU" sz="1400" b="1" dirty="0" smtClean="0">
              <a:solidFill>
                <a:srgbClr val="0D3862"/>
              </a:solidFill>
            </a:endParaRPr>
          </a:p>
          <a:p>
            <a:pPr>
              <a:defRPr/>
            </a:pPr>
            <a:r>
              <a:rPr lang="en-GB" altLang="hu-HU" sz="1400" b="1" dirty="0" smtClean="0">
                <a:solidFill>
                  <a:srgbClr val="0D3862"/>
                </a:solidFill>
              </a:rPr>
              <a:t>WHERE?</a:t>
            </a:r>
          </a:p>
          <a:p>
            <a:pPr>
              <a:defRPr/>
            </a:pPr>
            <a:r>
              <a:rPr lang="en-GB" altLang="hu-HU" sz="1400" b="1" dirty="0" smtClean="0">
                <a:solidFill>
                  <a:srgbClr val="0D3862"/>
                </a:solidFill>
              </a:rPr>
              <a:t>	</a:t>
            </a:r>
            <a:r>
              <a:rPr lang="en-GB" altLang="hu-HU" sz="1400" b="1" u="sng" dirty="0" smtClean="0">
                <a:solidFill>
                  <a:srgbClr val="0D3862"/>
                </a:solidFill>
              </a:rPr>
              <a:t>APPLICATION: GOVERNMENT OFFICE</a:t>
            </a:r>
          </a:p>
          <a:p>
            <a:pPr>
              <a:defRPr/>
            </a:pPr>
            <a:r>
              <a:rPr lang="en-GB" altLang="hu-HU" sz="1400" b="1" dirty="0" smtClean="0">
                <a:solidFill>
                  <a:srgbClr val="0D3862"/>
                </a:solidFill>
              </a:rPr>
              <a:t>	Address</a:t>
            </a:r>
            <a:r>
              <a:rPr lang="en-GB" altLang="hu-HU" sz="1400" dirty="0" smtClean="0">
                <a:solidFill>
                  <a:srgbClr val="0D3862"/>
                </a:solidFill>
              </a:rPr>
              <a:t>: Szántó Kovács János </a:t>
            </a:r>
            <a:r>
              <a:rPr lang="en-GB" altLang="hu-HU" sz="1400" dirty="0" err="1" smtClean="0">
                <a:solidFill>
                  <a:srgbClr val="0D3862"/>
                </a:solidFill>
              </a:rPr>
              <a:t>utca</a:t>
            </a:r>
            <a:r>
              <a:rPr lang="en-GB" altLang="hu-HU" sz="1400" dirty="0" smtClean="0">
                <a:solidFill>
                  <a:srgbClr val="0D3862"/>
                </a:solidFill>
              </a:rPr>
              <a:t> 1. Pécs-7633</a:t>
            </a:r>
          </a:p>
          <a:p>
            <a:pPr>
              <a:defRPr/>
            </a:pPr>
            <a:r>
              <a:rPr lang="en-GB" altLang="hu-HU" sz="1400" b="1" dirty="0" smtClean="0">
                <a:solidFill>
                  <a:srgbClr val="0D3862"/>
                </a:solidFill>
              </a:rPr>
              <a:t>	Opening hours</a:t>
            </a:r>
            <a:r>
              <a:rPr lang="en-GB" altLang="hu-HU" sz="1400" dirty="0" smtClean="0">
                <a:solidFill>
                  <a:srgbClr val="0D3862"/>
                </a:solidFill>
              </a:rPr>
              <a:t>: Mon: 7:00-17:00, Tue: 8:00-12:00, Wed: 8:00-16:00, Thu: 8:00-18:00, Fri:8:00-13:30 </a:t>
            </a:r>
          </a:p>
          <a:p>
            <a:pPr>
              <a:defRPr/>
            </a:pPr>
            <a:r>
              <a:rPr lang="en-GB" altLang="hu-HU" sz="1400" dirty="0" smtClean="0">
                <a:solidFill>
                  <a:srgbClr val="0D3862"/>
                </a:solidFill>
              </a:rPr>
              <a:t>	</a:t>
            </a:r>
            <a:r>
              <a:rPr lang="en-GB" altLang="hu-HU" sz="1400" b="1" u="sng" dirty="0" smtClean="0">
                <a:solidFill>
                  <a:srgbClr val="0D3862"/>
                </a:solidFill>
              </a:rPr>
              <a:t>PICKING UP:</a:t>
            </a:r>
            <a:r>
              <a:rPr lang="en-GB" altLang="hu-HU" sz="1400" b="1" dirty="0" smtClean="0">
                <a:solidFill>
                  <a:srgbClr val="0D3862"/>
                </a:solidFill>
              </a:rPr>
              <a:t> </a:t>
            </a:r>
          </a:p>
          <a:p>
            <a:pPr>
              <a:defRPr/>
            </a:pPr>
            <a:r>
              <a:rPr lang="en-GB" sz="1400" i="1" u="sng" dirty="0" smtClean="0">
                <a:solidFill>
                  <a:srgbClr val="1D628F"/>
                </a:solidFill>
              </a:rPr>
              <a:t>(If you are studying at the Faculty of Law, Medicine, Pharmacy, Humanities or Business)</a:t>
            </a:r>
            <a:endParaRPr lang="en-GB" altLang="hu-HU" sz="1400" b="1" dirty="0" smtClean="0">
              <a:solidFill>
                <a:srgbClr val="0D3862"/>
              </a:solidFill>
            </a:endParaRPr>
          </a:p>
          <a:p>
            <a:pPr>
              <a:defRPr/>
            </a:pPr>
            <a:r>
              <a:rPr lang="en-GB" altLang="hu-HU" sz="1400" b="1" dirty="0" smtClean="0">
                <a:solidFill>
                  <a:srgbClr val="0D3862"/>
                </a:solidFill>
              </a:rPr>
              <a:t>1. </a:t>
            </a:r>
            <a:r>
              <a:rPr lang="en-GB" altLang="hu-HU" sz="1400" i="1" dirty="0" smtClean="0">
                <a:solidFill>
                  <a:srgbClr val="1D628F"/>
                </a:solidFill>
              </a:rPr>
              <a:t>temporary student card 2 days later, valid for 60 days only!</a:t>
            </a:r>
            <a:r>
              <a:rPr lang="en-GB" altLang="hu-HU" sz="1400" dirty="0" smtClean="0">
                <a:solidFill>
                  <a:srgbClr val="0D3862"/>
                </a:solidFill>
              </a:rPr>
              <a:t> At the </a:t>
            </a:r>
            <a:r>
              <a:rPr lang="en-GB" altLang="hu-HU" sz="1400" b="1" dirty="0" smtClean="0">
                <a:solidFill>
                  <a:srgbClr val="0D3862"/>
                </a:solidFill>
              </a:rPr>
              <a:t>CENTRAL REGISTRAR’S OFFICE</a:t>
            </a:r>
            <a:r>
              <a:rPr lang="en-GB" altLang="hu-HU" sz="1400" dirty="0" smtClean="0">
                <a:solidFill>
                  <a:srgbClr val="0D3862"/>
                </a:solidFill>
              </a:rPr>
              <a:t>: </a:t>
            </a:r>
            <a:r>
              <a:rPr lang="en-GB" altLang="hu-HU" sz="1400" i="1" dirty="0" smtClean="0">
                <a:solidFill>
                  <a:srgbClr val="1D628F"/>
                </a:solidFill>
              </a:rPr>
              <a:t>	</a:t>
            </a:r>
            <a:r>
              <a:rPr lang="en-GB" sz="1400" b="1" dirty="0" smtClean="0">
                <a:solidFill>
                  <a:srgbClr val="0D3862"/>
                </a:solidFill>
              </a:rPr>
              <a:t>Address:</a:t>
            </a:r>
            <a:r>
              <a:rPr lang="en-GB" sz="1400" dirty="0" smtClean="0">
                <a:solidFill>
                  <a:srgbClr val="0D3862"/>
                </a:solidFill>
              </a:rPr>
              <a:t> Building Z, lower ground floor, 1-3. </a:t>
            </a:r>
            <a:r>
              <a:rPr lang="en-GB" sz="1400" dirty="0" err="1" smtClean="0">
                <a:solidFill>
                  <a:srgbClr val="0D3862"/>
                </a:solidFill>
              </a:rPr>
              <a:t>Dohány</a:t>
            </a:r>
            <a:r>
              <a:rPr lang="en-GB" sz="1400" dirty="0" smtClean="0">
                <a:solidFill>
                  <a:srgbClr val="0D3862"/>
                </a:solidFill>
              </a:rPr>
              <a:t> </a:t>
            </a:r>
            <a:r>
              <a:rPr lang="en-GB" sz="1400" dirty="0" err="1" smtClean="0">
                <a:solidFill>
                  <a:srgbClr val="0D3862"/>
                </a:solidFill>
              </a:rPr>
              <a:t>utca</a:t>
            </a:r>
            <a:r>
              <a:rPr lang="en-GB" sz="1400" dirty="0" smtClean="0">
                <a:solidFill>
                  <a:srgbClr val="0D3862"/>
                </a:solidFill>
              </a:rPr>
              <a:t> Pécs</a:t>
            </a:r>
            <a:r>
              <a:rPr lang="hu-HU" sz="1400" dirty="0" smtClean="0">
                <a:solidFill>
                  <a:srgbClr val="0D3862"/>
                </a:solidFill>
              </a:rPr>
              <a:t> </a:t>
            </a:r>
            <a:r>
              <a:rPr lang="en-GB" sz="1400" dirty="0" smtClean="0">
                <a:solidFill>
                  <a:srgbClr val="0D3862"/>
                </a:solidFill>
              </a:rPr>
              <a:t>7622</a:t>
            </a:r>
          </a:p>
          <a:p>
            <a:pPr>
              <a:defRPr/>
            </a:pPr>
            <a:r>
              <a:rPr lang="en-GB" sz="1400" dirty="0" smtClean="0">
                <a:solidFill>
                  <a:srgbClr val="0D3862"/>
                </a:solidFill>
              </a:rPr>
              <a:t>	</a:t>
            </a:r>
            <a:r>
              <a:rPr lang="en-GB" sz="1400" b="1" dirty="0" smtClean="0">
                <a:solidFill>
                  <a:srgbClr val="0D3862"/>
                </a:solidFill>
              </a:rPr>
              <a:t>Opening hours:</a:t>
            </a:r>
            <a:r>
              <a:rPr lang="en-GB" sz="1400" dirty="0" smtClean="0">
                <a:solidFill>
                  <a:srgbClr val="0D3862"/>
                </a:solidFill>
              </a:rPr>
              <a:t> Monday – Thursday: 9:00-15:00, Friday: 9:00-17:00 </a:t>
            </a:r>
            <a:r>
              <a:rPr lang="en-GB" altLang="hu-HU" sz="1400" dirty="0" smtClean="0">
                <a:solidFill>
                  <a:srgbClr val="0D3862"/>
                </a:solidFill>
              </a:rPr>
              <a:t>) </a:t>
            </a:r>
          </a:p>
          <a:p>
            <a:pPr>
              <a:defRPr/>
            </a:pPr>
            <a:r>
              <a:rPr lang="en-GB" altLang="hu-HU" sz="1400" b="1" cap="all" dirty="0" smtClean="0">
                <a:solidFill>
                  <a:srgbClr val="0D3862"/>
                </a:solidFill>
              </a:rPr>
              <a:t>2. </a:t>
            </a:r>
            <a:r>
              <a:rPr lang="en-GB" altLang="hu-HU" sz="1400" i="1" dirty="0" smtClean="0">
                <a:solidFill>
                  <a:srgbClr val="1D628F"/>
                </a:solidFill>
              </a:rPr>
              <a:t>permanent student card, 4 weeks later </a:t>
            </a:r>
            <a:r>
              <a:rPr lang="en-GB" altLang="hu-HU" sz="1400" dirty="0" smtClean="0">
                <a:solidFill>
                  <a:srgbClr val="0D3862"/>
                </a:solidFill>
              </a:rPr>
              <a:t>at the </a:t>
            </a:r>
            <a:r>
              <a:rPr lang="en-GB" altLang="hu-HU" sz="1400" b="1" dirty="0" smtClean="0">
                <a:solidFill>
                  <a:srgbClr val="0D3862"/>
                </a:solidFill>
              </a:rPr>
              <a:t>CENTRAL REGISTRAR’S OFFICE</a:t>
            </a:r>
            <a:endParaRPr lang="en-GB" sz="1400" i="1" u="sng" dirty="0" smtClean="0">
              <a:solidFill>
                <a:srgbClr val="1D628F"/>
              </a:solidFill>
            </a:endParaRPr>
          </a:p>
          <a:p>
            <a:pPr>
              <a:defRPr/>
            </a:pPr>
            <a:r>
              <a:rPr lang="en-GB" sz="1400" b="1" dirty="0" smtClean="0">
                <a:solidFill>
                  <a:srgbClr val="1D628F"/>
                </a:solidFill>
              </a:rPr>
              <a:t>OR </a:t>
            </a:r>
          </a:p>
          <a:p>
            <a:pPr>
              <a:defRPr/>
            </a:pPr>
            <a:r>
              <a:rPr lang="en-GB" sz="1400" i="1" u="sng" dirty="0" smtClean="0">
                <a:solidFill>
                  <a:srgbClr val="1D628F"/>
                </a:solidFill>
              </a:rPr>
              <a:t>If you are studying at the Faculty of Sciences, Health Sciences, Engineering or Music &amp; Visual Arts</a:t>
            </a:r>
            <a:r>
              <a:rPr lang="en-GB" sz="1400" i="1" dirty="0" smtClean="0">
                <a:solidFill>
                  <a:srgbClr val="1D628F"/>
                </a:solidFill>
              </a:rPr>
              <a:t> you will need to pick up both the temporary and the permanent stud</a:t>
            </a:r>
            <a:r>
              <a:rPr lang="hu-HU" sz="1400" i="1" dirty="0" smtClean="0">
                <a:solidFill>
                  <a:srgbClr val="1D628F"/>
                </a:solidFill>
              </a:rPr>
              <a:t>e</a:t>
            </a:r>
            <a:r>
              <a:rPr lang="en-GB" sz="1400" i="1" dirty="0" err="1" smtClean="0">
                <a:solidFill>
                  <a:srgbClr val="1D628F"/>
                </a:solidFill>
              </a:rPr>
              <a:t>nt</a:t>
            </a:r>
            <a:r>
              <a:rPr lang="en-GB" sz="1400" i="1" dirty="0" smtClean="0">
                <a:solidFill>
                  <a:srgbClr val="1D628F"/>
                </a:solidFill>
              </a:rPr>
              <a:t> card at your Faculty’s registrar’s office. </a:t>
            </a:r>
          </a:p>
          <a:p>
            <a:pPr>
              <a:defRPr/>
            </a:pPr>
            <a:r>
              <a:rPr lang="en-GB" altLang="hu-HU" sz="1400" dirty="0" smtClean="0">
                <a:solidFill>
                  <a:srgbClr val="0D3862"/>
                </a:solidFill>
              </a:rPr>
              <a:t>Valid with </a:t>
            </a:r>
            <a:r>
              <a:rPr lang="en-GB" altLang="hu-HU" sz="1400" b="1" dirty="0" smtClean="0">
                <a:solidFill>
                  <a:srgbClr val="0D3862"/>
                </a:solidFill>
              </a:rPr>
              <a:t>semester sticker, </a:t>
            </a:r>
            <a:r>
              <a:rPr lang="en-GB" altLang="hu-HU" sz="1400" dirty="0" smtClean="0">
                <a:solidFill>
                  <a:srgbClr val="0D3862"/>
                </a:solidFill>
              </a:rPr>
              <a:t>it has to be renewed in each semester!</a:t>
            </a:r>
          </a:p>
          <a:p>
            <a:pPr>
              <a:defRPr/>
            </a:pPr>
            <a:r>
              <a:rPr lang="en-GB" altLang="hu-HU" sz="1400" b="1" cap="all" dirty="0" smtClean="0">
                <a:solidFill>
                  <a:srgbClr val="0D3862"/>
                </a:solidFill>
              </a:rPr>
              <a:t>What to do?</a:t>
            </a:r>
          </a:p>
          <a:p>
            <a:pPr marL="285750" indent="-285750" fontAlgn="auto">
              <a:spcAft>
                <a:spcPts val="0"/>
              </a:spcAft>
              <a:buFont typeface="Arial" panose="020B0604020202020204" pitchFamily="34" charset="0"/>
              <a:buChar char="•"/>
              <a:defRPr/>
            </a:pPr>
            <a:r>
              <a:rPr lang="en-GB" altLang="hu-HU" sz="1400" i="1" dirty="0" smtClean="0">
                <a:solidFill>
                  <a:srgbClr val="1D628F"/>
                </a:solidFill>
              </a:rPr>
              <a:t>take your </a:t>
            </a:r>
            <a:r>
              <a:rPr lang="en-GB" altLang="hu-HU" sz="1400" b="1" i="1" dirty="0" smtClean="0">
                <a:solidFill>
                  <a:srgbClr val="1D628F"/>
                </a:solidFill>
              </a:rPr>
              <a:t>PASSPORT</a:t>
            </a:r>
            <a:r>
              <a:rPr lang="en-GB" altLang="hu-HU" sz="1400" i="1" dirty="0" smtClean="0">
                <a:solidFill>
                  <a:srgbClr val="1D628F"/>
                </a:solidFill>
              </a:rPr>
              <a:t> and </a:t>
            </a:r>
            <a:r>
              <a:rPr lang="en-GB" altLang="hu-HU" sz="1400" b="1" i="1" dirty="0" smtClean="0">
                <a:solidFill>
                  <a:srgbClr val="1D628F"/>
                </a:solidFill>
              </a:rPr>
              <a:t>STUDENT STATUS CERTIFICATE </a:t>
            </a:r>
            <a:r>
              <a:rPr lang="en-GB" altLang="hu-HU" sz="1400" i="1" dirty="0" smtClean="0">
                <a:solidFill>
                  <a:srgbClr val="1D628F"/>
                </a:solidFill>
              </a:rPr>
              <a:t>with you!</a:t>
            </a:r>
          </a:p>
          <a:p>
            <a:pPr marL="285750" indent="-285750" fontAlgn="auto">
              <a:spcAft>
                <a:spcPts val="0"/>
              </a:spcAft>
              <a:buFont typeface="Arial" panose="020B0604020202020204" pitchFamily="34" charset="0"/>
              <a:buChar char="•"/>
              <a:defRPr/>
            </a:pPr>
            <a:r>
              <a:rPr lang="en-GB" altLang="hu-HU" sz="1400" i="1" dirty="0" smtClean="0">
                <a:solidFill>
                  <a:srgbClr val="1D628F"/>
                </a:solidFill>
              </a:rPr>
              <a:t>Application form: provide your personal data </a:t>
            </a:r>
            <a:r>
              <a:rPr lang="en-GB" altLang="hu-HU" sz="1400" i="1" u="sng" dirty="0" smtClean="0">
                <a:solidFill>
                  <a:srgbClr val="1D628F"/>
                </a:solidFill>
              </a:rPr>
              <a:t>exactly as it is written in your passport</a:t>
            </a:r>
            <a:r>
              <a:rPr lang="en-GB" altLang="hu-HU" sz="1400" i="1" dirty="0" smtClean="0">
                <a:solidFill>
                  <a:srgbClr val="1D628F"/>
                </a:solidFill>
              </a:rPr>
              <a:t>! </a:t>
            </a:r>
          </a:p>
          <a:p>
            <a:pPr marL="285750" indent="-285750" fontAlgn="auto">
              <a:spcAft>
                <a:spcPts val="0"/>
              </a:spcAft>
              <a:buFont typeface="Arial" panose="020B0604020202020204" pitchFamily="34" charset="0"/>
              <a:buChar char="•"/>
              <a:defRPr/>
            </a:pPr>
            <a:r>
              <a:rPr lang="en-GB" altLang="hu-HU" sz="1400" i="1" dirty="0" smtClean="0">
                <a:solidFill>
                  <a:srgbClr val="1D628F"/>
                </a:solidFill>
              </a:rPr>
              <a:t>you will receive a paper there, please make sure that your data on the paper matches exactly with your data in </a:t>
            </a:r>
            <a:r>
              <a:rPr lang="en-GB" altLang="hu-HU" sz="1400" b="1" i="1" dirty="0" smtClean="0">
                <a:solidFill>
                  <a:srgbClr val="1D628F"/>
                </a:solidFill>
              </a:rPr>
              <a:t> </a:t>
            </a:r>
            <a:r>
              <a:rPr lang="en-GB" altLang="hu-HU" sz="1400" b="1" i="1" dirty="0" err="1" smtClean="0">
                <a:solidFill>
                  <a:srgbClr val="1D628F"/>
                </a:solidFill>
              </a:rPr>
              <a:t>Neptun</a:t>
            </a:r>
            <a:r>
              <a:rPr lang="en-GB" altLang="hu-HU" sz="1400" i="1" dirty="0" smtClean="0">
                <a:solidFill>
                  <a:srgbClr val="1D628F"/>
                </a:solidFill>
              </a:rPr>
              <a:t> (</a:t>
            </a:r>
            <a:r>
              <a:rPr lang="en-GB" altLang="hu-HU" sz="1400" i="1" u="sng" dirty="0" smtClean="0">
                <a:solidFill>
                  <a:srgbClr val="1D628F"/>
                </a:solidFill>
              </a:rPr>
              <a:t>if your data is different in the system, please visit the Registrar’s Office at your faculty and ask them to update your personal data</a:t>
            </a:r>
            <a:r>
              <a:rPr lang="en-GB" altLang="hu-HU" sz="1400" i="1" dirty="0" smtClean="0">
                <a:solidFill>
                  <a:srgbClr val="1D628F"/>
                </a:solidFill>
              </a:rPr>
              <a:t>)! Fill in the ‘</a:t>
            </a:r>
            <a:r>
              <a:rPr lang="en-GB" altLang="hu-HU" sz="1400" b="1" i="1" dirty="0" smtClean="0">
                <a:solidFill>
                  <a:srgbClr val="1D628F"/>
                </a:solidFill>
              </a:rPr>
              <a:t>NEK</a:t>
            </a:r>
            <a:r>
              <a:rPr lang="en-GB" altLang="hu-HU" sz="1400" i="1" dirty="0" smtClean="0">
                <a:solidFill>
                  <a:srgbClr val="1D628F"/>
                </a:solidFill>
              </a:rPr>
              <a:t>’ </a:t>
            </a:r>
            <a:r>
              <a:rPr lang="en-GB" altLang="hu-HU" sz="1400" b="1" i="1" dirty="0" smtClean="0">
                <a:solidFill>
                  <a:srgbClr val="1D628F"/>
                </a:solidFill>
              </a:rPr>
              <a:t>number</a:t>
            </a:r>
            <a:r>
              <a:rPr lang="en-GB" altLang="hu-HU" sz="1400" i="1" dirty="0" smtClean="0">
                <a:solidFill>
                  <a:srgbClr val="1D628F"/>
                </a:solidFill>
              </a:rPr>
              <a:t> from this document to </a:t>
            </a:r>
            <a:r>
              <a:rPr lang="en-GB" altLang="hu-HU" sz="1400" b="1" i="1" dirty="0" smtClean="0">
                <a:solidFill>
                  <a:srgbClr val="1D628F"/>
                </a:solidFill>
              </a:rPr>
              <a:t>NEPTUN</a:t>
            </a:r>
            <a:r>
              <a:rPr lang="en-GB" altLang="hu-HU" sz="1400" i="1" dirty="0" smtClean="0">
                <a:solidFill>
                  <a:srgbClr val="1D628F"/>
                </a:solidFill>
              </a:rPr>
              <a:t>.</a:t>
            </a:r>
            <a:r>
              <a:rPr lang="en-GB" altLang="hu-HU" sz="2000" i="1" dirty="0" smtClean="0">
                <a:solidFill>
                  <a:srgbClr val="1D628F"/>
                </a:solidFill>
              </a:rPr>
              <a:t> </a:t>
            </a:r>
            <a:endParaRPr lang="en-GB" sz="2000" i="1" dirty="0" smtClean="0">
              <a:solidFill>
                <a:srgbClr val="1D628F"/>
              </a:solidFill>
            </a:endParaRPr>
          </a:p>
          <a:p>
            <a:endParaRPr lang="en-GB" sz="3200" i="1" dirty="0" smtClean="0">
              <a:solidFill>
                <a:srgbClr val="0D3862"/>
              </a:solidFill>
            </a:endParaRPr>
          </a:p>
          <a:p>
            <a:endParaRPr lang="en-GB" sz="3200" i="1" dirty="0">
              <a:solidFill>
                <a:srgbClr val="0D3862"/>
              </a:solidFill>
            </a:endParaRPr>
          </a:p>
        </p:txBody>
      </p:sp>
    </p:spTree>
    <p:extLst>
      <p:ext uri="{BB962C8B-B14F-4D97-AF65-F5344CB8AC3E}">
        <p14:creationId xmlns:p14="http://schemas.microsoft.com/office/powerpoint/2010/main" val="3164803309"/>
      </p:ext>
    </p:extLst>
  </p:cSld>
  <p:clrMapOvr>
    <a:masterClrMapping/>
  </p:clrMapOvr>
  <p:transition spd="med" advClick="0" advTm="10000">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317A7013-B741-494A-9F5D-2CD79BDFE9D2}"/>
              </a:ext>
            </a:extLst>
          </p:cNvPr>
          <p:cNvSpPr txBox="1"/>
          <p:nvPr/>
        </p:nvSpPr>
        <p:spPr>
          <a:xfrm>
            <a:off x="148298" y="74483"/>
            <a:ext cx="7680960" cy="5613845"/>
          </a:xfrm>
          <a:prstGeom prst="rect">
            <a:avLst/>
          </a:prstGeom>
          <a:noFill/>
        </p:spPr>
        <p:txBody>
          <a:bodyPr wrap="square" rtlCol="0">
            <a:spAutoFit/>
          </a:bodyPr>
          <a:lstStyle/>
          <a:p>
            <a:r>
              <a:rPr lang="en-GB" sz="3200" b="1" dirty="0" smtClean="0">
                <a:solidFill>
                  <a:srgbClr val="0D3862"/>
                </a:solidFill>
              </a:rPr>
              <a:t>Your Monthly Stipendium Hungaricum Allowances</a:t>
            </a:r>
          </a:p>
          <a:p>
            <a:endParaRPr lang="en-GB" sz="3200" i="1" dirty="0" smtClean="0">
              <a:solidFill>
                <a:srgbClr val="0D3862"/>
              </a:solidFill>
            </a:endParaRPr>
          </a:p>
          <a:p>
            <a:pPr algn="just">
              <a:defRPr/>
            </a:pPr>
            <a:r>
              <a:rPr lang="en-GB" dirty="0" smtClean="0">
                <a:solidFill>
                  <a:srgbClr val="0D3862"/>
                </a:solidFill>
              </a:rPr>
              <a:t>As a Stipendium Hungaricum student, you are entitled to receive the following benefits:</a:t>
            </a:r>
          </a:p>
          <a:p>
            <a:pPr marL="285750" indent="-285750" algn="just">
              <a:buFont typeface="Arial" panose="020B0604020202020204" pitchFamily="34" charset="0"/>
              <a:buChar char="•"/>
              <a:defRPr/>
            </a:pPr>
            <a:r>
              <a:rPr lang="en-GB" b="1" dirty="0" smtClean="0">
                <a:solidFill>
                  <a:srgbClr val="0D3862"/>
                </a:solidFill>
              </a:rPr>
              <a:t>monthly pocket money (HUF 43.700 for BA/BSc and MA/MSc students, HUF 140.000 for PhD students)</a:t>
            </a:r>
          </a:p>
          <a:p>
            <a:pPr marL="285750" indent="-285750" algn="just">
              <a:buFont typeface="Arial" panose="020B0604020202020204" pitchFamily="34" charset="0"/>
              <a:buChar char="•"/>
              <a:defRPr/>
            </a:pPr>
            <a:r>
              <a:rPr lang="en-GB" b="1" dirty="0" smtClean="0">
                <a:solidFill>
                  <a:srgbClr val="0D3862"/>
                </a:solidFill>
              </a:rPr>
              <a:t>Free dormitory placement (but you also must pay a deposit of HUF 40.000) </a:t>
            </a:r>
          </a:p>
          <a:p>
            <a:pPr marL="285750" indent="-285750" algn="just">
              <a:buFont typeface="Arial" panose="020B0604020202020204" pitchFamily="34" charset="0"/>
              <a:buChar char="•"/>
              <a:defRPr/>
            </a:pPr>
            <a:r>
              <a:rPr lang="en-GB" b="1" dirty="0" smtClean="0">
                <a:solidFill>
                  <a:srgbClr val="0D3862"/>
                </a:solidFill>
              </a:rPr>
              <a:t>OR Monthly housing support of HUF 40.000</a:t>
            </a:r>
          </a:p>
          <a:p>
            <a:pPr algn="just">
              <a:defRPr/>
            </a:pPr>
            <a:endParaRPr lang="en-GB" b="1" dirty="0" smtClean="0">
              <a:solidFill>
                <a:srgbClr val="0D3862"/>
              </a:solidFill>
            </a:endParaRPr>
          </a:p>
          <a:p>
            <a:pPr marL="285750" indent="-285750" algn="just">
              <a:buFont typeface="Arial" panose="020B0604020202020204" pitchFamily="34" charset="0"/>
              <a:buChar char="•"/>
              <a:defRPr/>
            </a:pPr>
            <a:r>
              <a:rPr lang="en-GB" b="1" dirty="0" smtClean="0">
                <a:solidFill>
                  <a:srgbClr val="0D3862"/>
                </a:solidFill>
              </a:rPr>
              <a:t>Hungarian National Medical Insurance (TAJ card)</a:t>
            </a:r>
          </a:p>
          <a:p>
            <a:pPr algn="just">
              <a:defRPr/>
            </a:pPr>
            <a:endParaRPr lang="en-GB" dirty="0" smtClean="0">
              <a:solidFill>
                <a:srgbClr val="0D3862"/>
              </a:solidFill>
            </a:endParaRPr>
          </a:p>
          <a:p>
            <a:pPr algn="just">
              <a:lnSpc>
                <a:spcPct val="120000"/>
              </a:lnSpc>
              <a:defRPr/>
            </a:pPr>
            <a:r>
              <a:rPr lang="en-GB" kern="1000" spc="30" dirty="0" smtClean="0">
                <a:solidFill>
                  <a:srgbClr val="0D3862"/>
                </a:solidFill>
              </a:rPr>
              <a:t>Because of the delay in the first payment of your monthly benefits we recommend you to prepare additional funds to cover your expenses, and to buy a travel insurance for the first two months of your stay!</a:t>
            </a:r>
          </a:p>
          <a:p>
            <a:endParaRPr lang="en-GB" i="1" dirty="0" smtClean="0">
              <a:solidFill>
                <a:srgbClr val="0D3862"/>
              </a:solidFill>
            </a:endParaRPr>
          </a:p>
          <a:p>
            <a:endParaRPr lang="en-GB" i="1" dirty="0">
              <a:solidFill>
                <a:srgbClr val="0D3862"/>
              </a:solidFill>
            </a:endParaRPr>
          </a:p>
        </p:txBody>
      </p:sp>
    </p:spTree>
    <p:extLst>
      <p:ext uri="{BB962C8B-B14F-4D97-AF65-F5344CB8AC3E}">
        <p14:creationId xmlns:p14="http://schemas.microsoft.com/office/powerpoint/2010/main" val="1644271896"/>
      </p:ext>
    </p:extLst>
  </p:cSld>
  <p:clrMapOvr>
    <a:masterClrMapping/>
  </p:clrMapOvr>
  <p:transition spd="med" advClick="0" advTm="10000">
    <p:pull/>
  </p:transition>
  <p:timing>
    <p:tnLst>
      <p:par>
        <p:cTn id="1" dur="indefinite" restart="never" nodeType="tmRoot"/>
      </p:par>
    </p:tnLst>
  </p:timing>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493</TotalTime>
  <Words>1853</Words>
  <Application>Microsoft Office PowerPoint</Application>
  <PresentationFormat>Diavetítés a képernyőre (4:3 oldalarány)</PresentationFormat>
  <Paragraphs>308</Paragraphs>
  <Slides>17</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17</vt:i4>
      </vt:variant>
    </vt:vector>
  </HeadingPairs>
  <TitlesOfParts>
    <vt:vector size="23" baseType="lpstr">
      <vt:lpstr>Arial</vt:lpstr>
      <vt:lpstr>Calibri</vt:lpstr>
      <vt:lpstr>Calibri Light</vt:lpstr>
      <vt:lpstr>Times New Roman</vt:lpstr>
      <vt:lpstr>Wingdings</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Hirth Attila Zsolt</dc:creator>
  <cp:lastModifiedBy>Bánáti Áron</cp:lastModifiedBy>
  <cp:revision>90</cp:revision>
  <dcterms:created xsi:type="dcterms:W3CDTF">2019-01-08T11:49:02Z</dcterms:created>
  <dcterms:modified xsi:type="dcterms:W3CDTF">2019-08-26T07:54:52Z</dcterms:modified>
</cp:coreProperties>
</file>