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  <p:sldMasterId id="2147483697" r:id="rId2"/>
  </p:sldMasterIdLst>
  <p:notesMasterIdLst>
    <p:notesMasterId r:id="rId17"/>
  </p:notesMasterIdLst>
  <p:handoutMasterIdLst>
    <p:handoutMasterId r:id="rId18"/>
  </p:handoutMasterIdLst>
  <p:sldIdLst>
    <p:sldId id="256" r:id="rId3"/>
    <p:sldId id="285" r:id="rId4"/>
    <p:sldId id="269" r:id="rId5"/>
    <p:sldId id="259" r:id="rId6"/>
    <p:sldId id="277" r:id="rId7"/>
    <p:sldId id="284" r:id="rId8"/>
    <p:sldId id="283" r:id="rId9"/>
    <p:sldId id="288" r:id="rId10"/>
    <p:sldId id="289" r:id="rId11"/>
    <p:sldId id="290" r:id="rId12"/>
    <p:sldId id="291" r:id="rId13"/>
    <p:sldId id="292" r:id="rId14"/>
    <p:sldId id="265" r:id="rId15"/>
    <p:sldId id="286" r:id="rId16"/>
  </p:sldIdLst>
  <p:sldSz cx="9144000" cy="6858000" type="screen4x3"/>
  <p:notesSz cx="6669088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185A23-CB41-4B8D-BA7C-17CBE0BD6B3B}" type="datetimeFigureOut">
              <a:rPr lang="hu-HU"/>
              <a:pPr/>
              <a:t>2019.03.08.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5C725F-E7EA-40DB-A18B-839D91F29AF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035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D082BF-DB3F-4938-A0ED-1A1468C3A703}" type="datetimeFigureOut">
              <a:rPr lang="hu-HU"/>
              <a:pPr/>
              <a:t>2019.03.08.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9002A0-58E2-43B7-9E8A-74DAF7D99502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0202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4221163"/>
            <a:ext cx="5184775" cy="458787"/>
          </a:xfrm>
        </p:spPr>
        <p:txBody>
          <a:bodyPr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5157788"/>
            <a:ext cx="5184775" cy="576262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hu-HU"/>
              <a:t>Alcím mintájának szerkesztése</a:t>
            </a:r>
          </a:p>
          <a:p>
            <a:r>
              <a:rPr lang="hu-HU"/>
              <a:t>Alcím mintájának szerkesztése</a:t>
            </a:r>
          </a:p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94F3E6-9F2E-4FFE-AB1B-45E7DC58966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1547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1547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5A722-56CA-4A4B-9C6D-D9EB899B7B0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773349" y="2099952"/>
            <a:ext cx="6250021" cy="721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>
              <a:defRPr sz="5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410513" y="2981528"/>
            <a:ext cx="5603132" cy="33560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Előadó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476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cím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0" y="2908570"/>
            <a:ext cx="7772400" cy="701675"/>
          </a:xfrm>
          <a:prstGeom prst="rect">
            <a:avLst/>
          </a:prstGeom>
        </p:spPr>
        <p:txBody>
          <a:bodyPr tIns="0" rIns="0"/>
          <a:lstStyle>
            <a:lvl1pPr algn="r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759740"/>
            <a:ext cx="64008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8141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27241"/>
            <a:ext cx="8229600" cy="348250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z="1800" dirty="0" smtClean="0"/>
              <a:t>"</a:t>
            </a:r>
            <a:r>
              <a:rPr lang="hu-HU" sz="1800" dirty="0" err="1" smtClean="0"/>
              <a:t>Lorem</a:t>
            </a:r>
            <a:r>
              <a:rPr lang="hu-HU" sz="1800" dirty="0" smtClean="0"/>
              <a:t> </a:t>
            </a:r>
            <a:r>
              <a:rPr lang="hu-HU" sz="1800" dirty="0" err="1" smtClean="0"/>
              <a:t>ipsum</a:t>
            </a:r>
            <a:r>
              <a:rPr lang="hu-HU" sz="1800" dirty="0" smtClean="0"/>
              <a:t> </a:t>
            </a:r>
            <a:r>
              <a:rPr lang="hu-HU" sz="1800" dirty="0" err="1" smtClean="0"/>
              <a:t>dolor</a:t>
            </a:r>
            <a:r>
              <a:rPr lang="hu-HU" sz="1800" dirty="0" smtClean="0"/>
              <a:t> </a:t>
            </a:r>
            <a:r>
              <a:rPr lang="hu-HU" sz="1800" dirty="0" err="1" smtClean="0"/>
              <a:t>sit</a:t>
            </a:r>
            <a:r>
              <a:rPr lang="hu-HU" sz="1800" dirty="0" smtClean="0"/>
              <a:t> </a:t>
            </a:r>
            <a:r>
              <a:rPr lang="hu-HU" sz="1800" dirty="0" err="1" smtClean="0"/>
              <a:t>amet</a:t>
            </a:r>
            <a:r>
              <a:rPr lang="hu-HU" sz="1800" dirty="0" smtClean="0"/>
              <a:t>, </a:t>
            </a:r>
            <a:r>
              <a:rPr lang="hu-HU" sz="1800" dirty="0" err="1" smtClean="0"/>
              <a:t>consectetur</a:t>
            </a:r>
            <a:r>
              <a:rPr lang="hu-HU" sz="1800" dirty="0" smtClean="0"/>
              <a:t> </a:t>
            </a:r>
            <a:r>
              <a:rPr lang="hu-HU" sz="1800" dirty="0" err="1" smtClean="0"/>
              <a:t>adipiscing</a:t>
            </a:r>
            <a:r>
              <a:rPr lang="hu-HU" sz="1800" dirty="0" smtClean="0"/>
              <a:t> elit, </a:t>
            </a:r>
            <a:r>
              <a:rPr lang="hu-HU" sz="1800" dirty="0" err="1" smtClean="0"/>
              <a:t>sed</a:t>
            </a:r>
            <a:r>
              <a:rPr lang="hu-HU" sz="1800" dirty="0" smtClean="0"/>
              <a:t> </a:t>
            </a:r>
            <a:r>
              <a:rPr lang="hu-HU" sz="1800" dirty="0" err="1" smtClean="0"/>
              <a:t>do</a:t>
            </a:r>
            <a:r>
              <a:rPr lang="hu-HU" sz="1800" dirty="0" smtClean="0"/>
              <a:t> </a:t>
            </a:r>
            <a:r>
              <a:rPr lang="hu-HU" sz="1800" dirty="0" err="1" smtClean="0"/>
              <a:t>eiusmod</a:t>
            </a:r>
            <a:r>
              <a:rPr lang="hu-HU" sz="1800" dirty="0" smtClean="0"/>
              <a:t> </a:t>
            </a:r>
            <a:r>
              <a:rPr lang="hu-HU" sz="1800" dirty="0" err="1" smtClean="0"/>
              <a:t>tempor</a:t>
            </a:r>
            <a:r>
              <a:rPr lang="hu-HU" sz="1800" dirty="0" smtClean="0"/>
              <a:t> </a:t>
            </a:r>
            <a:r>
              <a:rPr lang="hu-HU" sz="1800" dirty="0" err="1" smtClean="0"/>
              <a:t>incididunt</a:t>
            </a:r>
            <a:r>
              <a:rPr lang="hu-HU" sz="1800" dirty="0" smtClean="0"/>
              <a:t> </a:t>
            </a:r>
            <a:r>
              <a:rPr lang="hu-HU" sz="1800" dirty="0" err="1" smtClean="0"/>
              <a:t>ut</a:t>
            </a:r>
            <a:r>
              <a:rPr lang="hu-HU" sz="1800" dirty="0" smtClean="0"/>
              <a:t> </a:t>
            </a:r>
            <a:r>
              <a:rPr lang="hu-HU" sz="1800" dirty="0" err="1" smtClean="0"/>
              <a:t>labore</a:t>
            </a:r>
            <a:r>
              <a:rPr lang="hu-HU" sz="1800" dirty="0" smtClean="0"/>
              <a:t> et </a:t>
            </a:r>
            <a:r>
              <a:rPr lang="hu-HU" sz="1800" dirty="0" err="1" smtClean="0"/>
              <a:t>dolore</a:t>
            </a:r>
            <a:r>
              <a:rPr lang="hu-HU" sz="1800" dirty="0" smtClean="0"/>
              <a:t> </a:t>
            </a:r>
            <a:r>
              <a:rPr lang="hu-HU" sz="1800" dirty="0" err="1" smtClean="0"/>
              <a:t>magna</a:t>
            </a:r>
            <a:r>
              <a:rPr lang="hu-HU" sz="1800" dirty="0" smtClean="0"/>
              <a:t> </a:t>
            </a:r>
            <a:r>
              <a:rPr lang="hu-HU" sz="1800" dirty="0" err="1" smtClean="0"/>
              <a:t>aliqua</a:t>
            </a:r>
            <a:r>
              <a:rPr lang="hu-HU" sz="1800" dirty="0" smtClean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022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y objektu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199" y="1177047"/>
            <a:ext cx="8229601" cy="4708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1122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 al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0380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0"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CÍM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CÍM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9" name="Egyenes összekötő 8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53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335604"/>
          </a:xfrm>
          <a:prstGeom prst="rect">
            <a:avLst/>
          </a:prstGeom>
        </p:spPr>
        <p:txBody>
          <a:bodyPr lIns="0"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36204"/>
            <a:ext cx="5486400" cy="80486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0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z="1800" dirty="0" smtClean="0"/>
              <a:t>"</a:t>
            </a:r>
            <a:r>
              <a:rPr lang="hu-HU" sz="1800" dirty="0" err="1" smtClean="0"/>
              <a:t>Lorem</a:t>
            </a:r>
            <a:r>
              <a:rPr lang="hu-HU" sz="1800" dirty="0" smtClean="0"/>
              <a:t> </a:t>
            </a:r>
            <a:r>
              <a:rPr lang="hu-HU" sz="1800" dirty="0" err="1" smtClean="0"/>
              <a:t>ipsum</a:t>
            </a:r>
            <a:r>
              <a:rPr lang="hu-HU" sz="1800" dirty="0" smtClean="0"/>
              <a:t> </a:t>
            </a:r>
            <a:r>
              <a:rPr lang="hu-HU" sz="1800" dirty="0" err="1" smtClean="0"/>
              <a:t>dolor</a:t>
            </a:r>
            <a:r>
              <a:rPr lang="hu-HU" sz="1800" dirty="0" smtClean="0"/>
              <a:t> </a:t>
            </a:r>
            <a:r>
              <a:rPr lang="hu-HU" sz="1800" dirty="0" err="1" smtClean="0"/>
              <a:t>sit</a:t>
            </a:r>
            <a:r>
              <a:rPr lang="hu-HU" sz="1800" dirty="0" smtClean="0"/>
              <a:t> </a:t>
            </a:r>
            <a:r>
              <a:rPr lang="hu-HU" sz="1800" dirty="0" err="1" smtClean="0"/>
              <a:t>amet</a:t>
            </a:r>
            <a:r>
              <a:rPr lang="hu-HU" sz="1800" dirty="0" smtClean="0"/>
              <a:t>, </a:t>
            </a:r>
            <a:r>
              <a:rPr lang="hu-HU" sz="1800" dirty="0" err="1" smtClean="0"/>
              <a:t>consectetur</a:t>
            </a:r>
            <a:r>
              <a:rPr lang="hu-HU" sz="1800" dirty="0" smtClean="0"/>
              <a:t> </a:t>
            </a:r>
            <a:r>
              <a:rPr lang="hu-HU" sz="1800" dirty="0" err="1" smtClean="0"/>
              <a:t>adipiscing</a:t>
            </a:r>
            <a:r>
              <a:rPr lang="hu-HU" sz="1800" dirty="0" smtClean="0"/>
              <a:t> elit, </a:t>
            </a:r>
            <a:r>
              <a:rPr lang="hu-HU" sz="1800" dirty="0" err="1" smtClean="0"/>
              <a:t>sed</a:t>
            </a:r>
            <a:r>
              <a:rPr lang="hu-HU" sz="1800" dirty="0" smtClean="0"/>
              <a:t> </a:t>
            </a:r>
            <a:r>
              <a:rPr lang="hu-HU" sz="1800" dirty="0" err="1" smtClean="0"/>
              <a:t>do</a:t>
            </a:r>
            <a:r>
              <a:rPr lang="hu-HU" sz="1800" dirty="0" smtClean="0"/>
              <a:t> </a:t>
            </a:r>
            <a:r>
              <a:rPr lang="hu-HU" sz="1800" dirty="0" err="1" smtClean="0"/>
              <a:t>eiusmod</a:t>
            </a:r>
            <a:r>
              <a:rPr lang="hu-HU" sz="1800" dirty="0" smtClean="0"/>
              <a:t> </a:t>
            </a:r>
            <a:r>
              <a:rPr lang="hu-HU" sz="1800" dirty="0" err="1" smtClean="0"/>
              <a:t>tempor</a:t>
            </a:r>
            <a:r>
              <a:rPr lang="hu-HU" sz="1800" dirty="0" smtClean="0"/>
              <a:t> </a:t>
            </a:r>
            <a:r>
              <a:rPr lang="hu-HU" sz="1800" dirty="0" err="1" smtClean="0"/>
              <a:t>incididunt</a:t>
            </a:r>
            <a:r>
              <a:rPr lang="hu-HU" sz="1800" dirty="0" smtClean="0"/>
              <a:t> </a:t>
            </a:r>
            <a:r>
              <a:rPr lang="hu-HU" sz="1800" dirty="0" err="1" smtClean="0"/>
              <a:t>ut</a:t>
            </a:r>
            <a:r>
              <a:rPr lang="hu-HU" sz="1800" dirty="0" smtClean="0"/>
              <a:t> </a:t>
            </a:r>
            <a:r>
              <a:rPr lang="hu-HU" sz="1800" dirty="0" err="1" smtClean="0"/>
              <a:t>labore</a:t>
            </a:r>
            <a:r>
              <a:rPr lang="hu-HU" sz="1800" dirty="0" smtClean="0"/>
              <a:t> et </a:t>
            </a:r>
            <a:r>
              <a:rPr lang="hu-HU" sz="1800" dirty="0" err="1" smtClean="0"/>
              <a:t>dolore</a:t>
            </a:r>
            <a:r>
              <a:rPr lang="hu-HU" sz="1800" dirty="0" smtClean="0"/>
              <a:t> </a:t>
            </a:r>
            <a:r>
              <a:rPr lang="hu-HU" sz="1800" dirty="0" err="1" smtClean="0"/>
              <a:t>magna</a:t>
            </a:r>
            <a:r>
              <a:rPr lang="hu-HU" sz="1800" dirty="0" smtClean="0"/>
              <a:t> </a:t>
            </a:r>
            <a:r>
              <a:rPr lang="hu-HU" sz="1800" dirty="0" err="1" smtClean="0"/>
              <a:t>aliqua</a:t>
            </a:r>
            <a:r>
              <a:rPr lang="hu-HU" sz="1800" dirty="0" smtClean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62151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fejező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04472" y="2812203"/>
            <a:ext cx="6624000" cy="612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4000" b="1" cap="none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sz="3600" b="1" dirty="0" smtClean="0">
                <a:solidFill>
                  <a:schemeClr val="bg2"/>
                </a:solidFill>
                <a:latin typeface="Futura Std Medium" pitchFamily="34" charset="0"/>
              </a:rPr>
              <a:t>Köszönöm a figyelmüket!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57909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8475A3-CA9F-476B-8418-5DA1A05C5C1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6804025" y="6245225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7E1235-1AD6-413F-BCCC-37E74AD8D1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7E1235-1AD6-413F-BCCC-37E74AD8D1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0825" y="765175"/>
            <a:ext cx="4244975" cy="538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244975" cy="538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02392A-E2A5-48E9-8BC4-A7B1A6C3C2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0C5789-371A-4512-BA81-23DBCDEBC86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09BDB0-E523-4CB1-9502-54672166E5C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5BDA01-5F0A-4938-BF88-20721ECA3C6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768FD2-09FF-4A98-B716-FD4BAB7B1FE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DCAB02-770F-409B-A712-2073E24D24E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0"/>
            <a:ext cx="79930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765175"/>
            <a:ext cx="8642350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2452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4299"/>
                </a:solidFill>
              </a:defRPr>
            </a:lvl1pPr>
          </a:lstStyle>
          <a:p>
            <a:fld id="{77A662F1-F4B3-443C-ACCA-2B2A590C520F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04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oldktk.pte.hu/en/students/study-administration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38561" y="3025418"/>
            <a:ext cx="5184775" cy="45878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hu-HU" sz="2800" dirty="0"/>
              <a:t>TO BE COMPLETED IN THE </a:t>
            </a:r>
            <a:r>
              <a:rPr lang="hu-HU" sz="2800" dirty="0" smtClean="0"/>
              <a:t>2019/20 </a:t>
            </a:r>
            <a:r>
              <a:rPr lang="hu-HU" sz="2800" dirty="0"/>
              <a:t>ACADEMIC </a:t>
            </a:r>
            <a:r>
              <a:rPr lang="hu-HU" sz="2800" dirty="0" smtClean="0"/>
              <a:t>YEAR</a:t>
            </a:r>
            <a:br>
              <a:rPr lang="hu-HU" sz="2800" dirty="0" smtClean="0"/>
            </a:br>
            <a:r>
              <a:rPr lang="hu-HU" sz="2800" dirty="0"/>
              <a:t/>
            </a:r>
            <a:br>
              <a:rPr lang="hu-HU" sz="2800" dirty="0"/>
            </a:br>
            <a:endParaRPr lang="hu-HU" sz="2800" b="0" dirty="0">
              <a:latin typeface="+mj-lt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403648" y="836712"/>
            <a:ext cx="63103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4000" b="1" dirty="0" smtClean="0">
                <a:solidFill>
                  <a:schemeClr val="bg2"/>
                </a:solidFill>
                <a:latin typeface="+mj-lt"/>
              </a:rPr>
              <a:t/>
            </a:r>
            <a:br>
              <a:rPr lang="hu-HU" sz="4000" b="1" dirty="0" smtClean="0">
                <a:solidFill>
                  <a:schemeClr val="bg2"/>
                </a:solidFill>
                <a:latin typeface="+mj-lt"/>
              </a:rPr>
            </a:br>
            <a:r>
              <a:rPr lang="hu-HU" sz="4000" b="1" dirty="0" smtClean="0">
                <a:solidFill>
                  <a:schemeClr val="bg2"/>
                </a:solidFill>
                <a:latin typeface="+mj-lt"/>
              </a:rPr>
              <a:t>COMPULSORY INTERNSHIP</a:t>
            </a:r>
            <a:br>
              <a:rPr lang="hu-HU" sz="4000" b="1" dirty="0" smtClean="0">
                <a:solidFill>
                  <a:schemeClr val="bg2"/>
                </a:solidFill>
                <a:latin typeface="+mj-lt"/>
              </a:rPr>
            </a:br>
            <a:endParaRPr lang="hu-HU" sz="4000" b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CONTRACTS AND DEADLINES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611560" y="1197472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Found</a:t>
            </a:r>
            <a:r>
              <a:rPr lang="hu-HU" dirty="0" smtClean="0"/>
              <a:t> </a:t>
            </a:r>
            <a:r>
              <a:rPr lang="hu-HU" dirty="0" err="1" smtClean="0"/>
              <a:t>place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611560" y="2009437"/>
            <a:ext cx="468890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Faculty</a:t>
            </a:r>
            <a:r>
              <a:rPr lang="hu-HU" dirty="0" smtClean="0"/>
              <a:t> </a:t>
            </a:r>
            <a:r>
              <a:rPr lang="hu-HU" dirty="0" err="1" smtClean="0"/>
              <a:t>offer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, </a:t>
            </a:r>
            <a:r>
              <a:rPr lang="hu-HU" dirty="0" err="1" smtClean="0"/>
              <a:t>interviews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3788296" y="1197472"/>
            <a:ext cx="151216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Accreditation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5436096" y="1197471"/>
            <a:ext cx="3024336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Contract</a:t>
            </a:r>
            <a:r>
              <a:rPr lang="hu-HU" dirty="0" smtClean="0"/>
              <a:t> – </a:t>
            </a: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dealt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r>
              <a:rPr lang="hu-HU" dirty="0" smtClean="0"/>
              <a:t> of </a:t>
            </a:r>
            <a:r>
              <a:rPr lang="hu-HU" dirty="0" err="1" smtClean="0"/>
              <a:t>accreditation</a:t>
            </a:r>
            <a:r>
              <a:rPr lang="hu-HU" dirty="0" smtClean="0"/>
              <a:t>. </a:t>
            </a:r>
            <a:r>
              <a:rPr lang="hu-HU" dirty="0" err="1" smtClean="0"/>
              <a:t>Faculty</a:t>
            </a:r>
            <a:r>
              <a:rPr lang="hu-HU" dirty="0" smtClean="0"/>
              <a:t> </a:t>
            </a:r>
            <a:r>
              <a:rPr lang="hu-HU" dirty="0" err="1" smtClean="0"/>
              <a:t>offer</a:t>
            </a:r>
            <a:r>
              <a:rPr lang="hu-HU" dirty="0" smtClean="0"/>
              <a:t> </a:t>
            </a:r>
            <a:r>
              <a:rPr lang="hu-HU" dirty="0" err="1" smtClean="0"/>
              <a:t>contracts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dealt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managment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5" name="Jobbra nyíl 14"/>
          <p:cNvSpPr/>
          <p:nvPr/>
        </p:nvSpPr>
        <p:spPr>
          <a:xfrm rot="1952719">
            <a:off x="135618" y="2045497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ra nyíl 15"/>
          <p:cNvSpPr/>
          <p:nvPr/>
        </p:nvSpPr>
        <p:spPr>
          <a:xfrm>
            <a:off x="3455876" y="1372030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Jobbra nyíl 16"/>
          <p:cNvSpPr/>
          <p:nvPr/>
        </p:nvSpPr>
        <p:spPr>
          <a:xfrm>
            <a:off x="5134493" y="1773536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Jobbra nyíl 17"/>
          <p:cNvSpPr/>
          <p:nvPr/>
        </p:nvSpPr>
        <p:spPr>
          <a:xfrm rot="19759778">
            <a:off x="103807" y="1650713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9" name="Tábláza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171636"/>
              </p:ext>
            </p:extLst>
          </p:nvPr>
        </p:nvGraphicFramePr>
        <p:xfrm>
          <a:off x="251520" y="2997671"/>
          <a:ext cx="8712968" cy="131414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414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Deadline</a:t>
                      </a:r>
                      <a:r>
                        <a:rPr lang="hu-HU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hu-HU" sz="2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submisson</a:t>
                      </a:r>
                      <a:r>
                        <a:rPr lang="hu-HU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</a:rPr>
                        <a:t> 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smtClean="0">
                          <a:effectLst/>
                        </a:rPr>
                        <a:t>13th May</a:t>
                      </a:r>
                      <a:r>
                        <a:rPr lang="hu-HU" sz="2400" u="none" strike="noStrike" baseline="0" dirty="0" smtClean="0">
                          <a:effectLst/>
                        </a:rPr>
                        <a:t> 2019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2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11560" y="1032860"/>
            <a:ext cx="7848872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err="1" smtClean="0"/>
              <a:t>Internship</a:t>
            </a:r>
            <a:endParaRPr lang="hu-HU" b="1" dirty="0"/>
          </a:p>
        </p:txBody>
      </p:sp>
      <p:sp>
        <p:nvSpPr>
          <p:cNvPr id="4" name="Lefelé nyíl 3"/>
          <p:cNvSpPr/>
          <p:nvPr/>
        </p:nvSpPr>
        <p:spPr>
          <a:xfrm>
            <a:off x="8100392" y="836712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felé nyíl 4"/>
          <p:cNvSpPr/>
          <p:nvPr/>
        </p:nvSpPr>
        <p:spPr>
          <a:xfrm>
            <a:off x="2339752" y="2492897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180105"/>
              </p:ext>
            </p:extLst>
          </p:nvPr>
        </p:nvGraphicFramePr>
        <p:xfrm>
          <a:off x="395536" y="3501008"/>
          <a:ext cx="8496944" cy="208823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b"/>
                      <a:endParaRPr lang="hu-HU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from</a:t>
                      </a:r>
                      <a:endParaRPr lang="hu-HU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till</a:t>
                      </a:r>
                      <a:endParaRPr lang="hu-HU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 err="1" smtClean="0">
                          <a:effectLst/>
                          <a:latin typeface="+mj-lt"/>
                        </a:rPr>
                        <a:t>Internship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10th </a:t>
                      </a:r>
                      <a:r>
                        <a:rPr lang="hu-HU" sz="2400" u="none" strike="noStrike" dirty="0" err="1" smtClean="0">
                          <a:effectLst/>
                          <a:latin typeface="+mj-lt"/>
                        </a:rPr>
                        <a:t>June</a:t>
                      </a:r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 2019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4th November 2019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ím 2"/>
          <p:cNvSpPr txBox="1">
            <a:spLocks/>
          </p:cNvSpPr>
          <p:nvPr/>
        </p:nvSpPr>
        <p:spPr>
          <a:xfrm>
            <a:off x="900113" y="0"/>
            <a:ext cx="7993062" cy="5492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hu-HU" sz="3600" kern="0" dirty="0" smtClean="0"/>
              <a:t>Szakmai gyakorlat</a:t>
            </a:r>
            <a:endParaRPr lang="hu-HU" sz="3600" kern="0" dirty="0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INTERNSHIP PERIOD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90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EVALUATION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19944" y="1095914"/>
            <a:ext cx="4680520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Mentor’s </a:t>
            </a:r>
            <a:r>
              <a:rPr lang="hu-HU" b="1" dirty="0" err="1" smtClean="0"/>
              <a:t>evaluation</a:t>
            </a:r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>
            <a:off x="5436095" y="1095914"/>
            <a:ext cx="3005981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err="1" smtClean="0"/>
              <a:t>Grade</a:t>
            </a:r>
            <a:r>
              <a:rPr lang="hu-HU" b="1" dirty="0" smtClean="0"/>
              <a:t>/credit</a:t>
            </a:r>
            <a:endParaRPr lang="hu-HU" b="1" dirty="0"/>
          </a:p>
        </p:txBody>
      </p:sp>
      <p:sp>
        <p:nvSpPr>
          <p:cNvPr id="5" name="Jobbra nyíl 4"/>
          <p:cNvSpPr/>
          <p:nvPr/>
        </p:nvSpPr>
        <p:spPr>
          <a:xfrm>
            <a:off x="5128522" y="1676454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felé nyíl 5"/>
          <p:cNvSpPr/>
          <p:nvPr/>
        </p:nvSpPr>
        <p:spPr>
          <a:xfrm>
            <a:off x="2780184" y="836712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840905"/>
              </p:ext>
            </p:extLst>
          </p:nvPr>
        </p:nvGraphicFramePr>
        <p:xfrm>
          <a:off x="250824" y="3212976"/>
          <a:ext cx="8191251" cy="288032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326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4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u="none" strike="noStrike" dirty="0" err="1" smtClean="0">
                          <a:effectLst/>
                        </a:rPr>
                        <a:t>Submission</a:t>
                      </a:r>
                      <a:r>
                        <a:rPr lang="hu-HU" sz="2400" u="none" strike="noStrike" dirty="0" smtClean="0">
                          <a:effectLst/>
                        </a:rPr>
                        <a:t> of mentor’s </a:t>
                      </a:r>
                      <a:r>
                        <a:rPr lang="hu-HU" sz="2400" u="none" strike="noStrike" dirty="0" err="1" smtClean="0">
                          <a:effectLst/>
                        </a:rPr>
                        <a:t>evaluation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4th November 2019 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 err="1" smtClean="0">
                          <a:effectLst/>
                        </a:rPr>
                        <a:t>Grade</a:t>
                      </a:r>
                      <a:r>
                        <a:rPr lang="hu-HU" sz="2400" u="none" strike="noStrike" dirty="0" smtClean="0">
                          <a:effectLst/>
                        </a:rPr>
                        <a:t> </a:t>
                      </a:r>
                      <a:r>
                        <a:rPr lang="hu-HU" sz="2400" u="none" strike="noStrike" dirty="0" err="1" smtClean="0">
                          <a:effectLst/>
                        </a:rPr>
                        <a:t>record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12th November 2019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8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átum helye 3"/>
          <p:cNvSpPr txBox="1">
            <a:spLocks noGrp="1"/>
          </p:cNvSpPr>
          <p:nvPr/>
        </p:nvSpPr>
        <p:spPr bwMode="auto">
          <a:xfrm>
            <a:off x="358775" y="6530975"/>
            <a:ext cx="2170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3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4" name="Dia számának helye 5"/>
          <p:cNvSpPr txBox="1">
            <a:spLocks noGrp="1"/>
          </p:cNvSpPr>
          <p:nvPr/>
        </p:nvSpPr>
        <p:spPr bwMode="auto">
          <a:xfrm>
            <a:off x="6837363" y="653097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hu-HU" sz="2000" b="1" dirty="0" smtClean="0"/>
              <a:t>WHO TO CONTACT IN CASE OF DIFFICULTIES DURING THE INTERNSHIP?</a:t>
            </a:r>
            <a:endParaRPr lang="hu-HU" sz="2000" b="1" dirty="0"/>
          </a:p>
        </p:txBody>
      </p:sp>
      <p:sp>
        <p:nvSpPr>
          <p:cNvPr id="8192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49685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Professional, </a:t>
            </a:r>
            <a:r>
              <a:rPr lang="hu-HU" sz="2400" dirty="0" err="1" smtClean="0"/>
              <a:t>work-related</a:t>
            </a:r>
            <a:r>
              <a:rPr lang="hu-HU" sz="2400" dirty="0" smtClean="0"/>
              <a:t> </a:t>
            </a:r>
            <a:r>
              <a:rPr lang="hu-HU" sz="2400" dirty="0" err="1" smtClean="0"/>
              <a:t>problems</a:t>
            </a:r>
            <a:r>
              <a:rPr lang="hu-HU" sz="2400" dirty="0" smtClean="0"/>
              <a:t>:</a:t>
            </a:r>
            <a:endParaRPr lang="hu-HU" sz="2400" dirty="0"/>
          </a:p>
          <a:p>
            <a:pPr lvl="1">
              <a:lnSpc>
                <a:spcPct val="130000"/>
              </a:lnSpc>
            </a:pPr>
            <a:r>
              <a:rPr lang="hu-HU" sz="2400" b="1" dirty="0" smtClean="0"/>
              <a:t>Ákos Nagy: </a:t>
            </a:r>
            <a:r>
              <a:rPr lang="hu-HU" sz="2400" b="1" dirty="0" err="1" smtClean="0"/>
              <a:t>nagya</a:t>
            </a:r>
            <a:r>
              <a:rPr lang="hu-HU" sz="2400" b="1" dirty="0" smtClean="0"/>
              <a:t>@</a:t>
            </a:r>
            <a:r>
              <a:rPr lang="hu-HU" sz="2400" b="1" dirty="0" err="1" smtClean="0"/>
              <a:t>ktk.pte.hu</a:t>
            </a:r>
            <a:endParaRPr lang="hu-HU" sz="2400" b="1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hu-HU" sz="2400" i="1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2400" dirty="0" err="1" smtClean="0"/>
              <a:t>Administrative</a:t>
            </a:r>
            <a:r>
              <a:rPr lang="hu-HU" sz="2400" dirty="0" smtClean="0"/>
              <a:t> </a:t>
            </a:r>
            <a:r>
              <a:rPr lang="hu-HU" sz="2400" dirty="0" err="1" smtClean="0"/>
              <a:t>issues</a:t>
            </a:r>
            <a:r>
              <a:rPr lang="hu-HU" sz="2400" dirty="0"/>
              <a:t>:</a:t>
            </a:r>
            <a:endParaRPr lang="hu-HU" sz="2400" dirty="0" smtClean="0"/>
          </a:p>
          <a:p>
            <a:pPr lvl="1">
              <a:lnSpc>
                <a:spcPct val="130000"/>
              </a:lnSpc>
            </a:pPr>
            <a:r>
              <a:rPr lang="hu-HU" sz="2400" b="1" dirty="0" err="1" smtClean="0"/>
              <a:t>Livia</a:t>
            </a:r>
            <a:r>
              <a:rPr lang="hu-HU" sz="2400" b="1" dirty="0" smtClean="0"/>
              <a:t> K. </a:t>
            </a:r>
            <a:r>
              <a:rPr lang="hu-HU" sz="2400" b="1" dirty="0" err="1" smtClean="0"/>
              <a:t>Toth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livia</a:t>
            </a:r>
            <a:r>
              <a:rPr lang="hu-HU" sz="2400" b="1" dirty="0" smtClean="0"/>
              <a:t>@</a:t>
            </a:r>
            <a:r>
              <a:rPr lang="hu-HU" sz="2400" b="1" dirty="0" err="1" smtClean="0"/>
              <a:t>ktk.pte.hu</a:t>
            </a:r>
            <a:endParaRPr lang="hu-HU" sz="2400" b="1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2400" dirty="0" err="1" smtClean="0"/>
              <a:t>Problems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dirty="0" err="1" smtClean="0"/>
              <a:t>faculty</a:t>
            </a:r>
            <a:r>
              <a:rPr lang="hu-HU" sz="2400" dirty="0" smtClean="0"/>
              <a:t> </a:t>
            </a:r>
            <a:r>
              <a:rPr lang="hu-HU" sz="2400" dirty="0" err="1" smtClean="0"/>
              <a:t>offered</a:t>
            </a:r>
            <a:r>
              <a:rPr lang="hu-HU" sz="2400" dirty="0" smtClean="0"/>
              <a:t> </a:t>
            </a:r>
            <a:r>
              <a:rPr lang="hu-HU" sz="2400" dirty="0" err="1" smtClean="0"/>
              <a:t>places</a:t>
            </a:r>
            <a:r>
              <a:rPr lang="hu-HU" sz="2400" dirty="0" smtClean="0"/>
              <a:t>:</a:t>
            </a:r>
          </a:p>
          <a:p>
            <a:pPr lvl="1">
              <a:lnSpc>
                <a:spcPct val="130000"/>
              </a:lnSpc>
            </a:pPr>
            <a:r>
              <a:rPr lang="hu-HU" sz="2400" b="1" dirty="0" smtClean="0"/>
              <a:t>Ildikó Hargitai: </a:t>
            </a:r>
            <a:r>
              <a:rPr lang="hu-HU" sz="2400" b="1" dirty="0" err="1" smtClean="0"/>
              <a:t>hargitai</a:t>
            </a:r>
            <a:r>
              <a:rPr lang="hu-HU" sz="2400" b="1" dirty="0" smtClean="0"/>
              <a:t>@</a:t>
            </a:r>
            <a:r>
              <a:rPr lang="hu-HU" sz="2400" b="1" dirty="0" err="1" smtClean="0"/>
              <a:t>ktk.pte.hu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QUESTIONS?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80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 smtClean="0"/>
              <a:t>INTRODUCTION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type="body" sz="half" idx="2"/>
          </p:nvPr>
        </p:nvSpPr>
        <p:spPr>
          <a:xfrm>
            <a:off x="467544" y="1124744"/>
            <a:ext cx="8498334" cy="4968552"/>
          </a:xfrm>
        </p:spPr>
        <p:txBody>
          <a:bodyPr/>
          <a:lstStyle/>
          <a:p>
            <a:pPr marL="0" indent="0">
              <a:buNone/>
            </a:pPr>
            <a:endParaRPr lang="hu-HU" sz="2500" u="sng" dirty="0" smtClean="0"/>
          </a:p>
          <a:p>
            <a:r>
              <a:rPr lang="hu-HU" sz="2800" b="1" dirty="0"/>
              <a:t>Ákos Nagy: </a:t>
            </a:r>
            <a:r>
              <a:rPr lang="hu-HU" sz="2800" dirty="0" err="1"/>
              <a:t>tutor</a:t>
            </a:r>
            <a:r>
              <a:rPr lang="hu-HU" sz="2800" dirty="0"/>
              <a:t>, </a:t>
            </a:r>
            <a:r>
              <a:rPr lang="hu-HU" sz="2800" dirty="0" err="1"/>
              <a:t>module</a:t>
            </a:r>
            <a:r>
              <a:rPr lang="hu-HU" sz="2800" dirty="0"/>
              <a:t> </a:t>
            </a:r>
            <a:r>
              <a:rPr lang="hu-HU" sz="2800" dirty="0" err="1" smtClean="0"/>
              <a:t>leader</a:t>
            </a:r>
            <a:endParaRPr lang="hu-HU" sz="2800" dirty="0" smtClean="0"/>
          </a:p>
          <a:p>
            <a:endParaRPr lang="hu-HU" sz="2800" b="1" dirty="0"/>
          </a:p>
          <a:p>
            <a:r>
              <a:rPr lang="hu-HU" sz="2800" b="1" dirty="0"/>
              <a:t>Lívia K. Tóth: </a:t>
            </a:r>
            <a:r>
              <a:rPr lang="hu-HU" sz="2800" dirty="0" err="1"/>
              <a:t>administration</a:t>
            </a:r>
            <a:endParaRPr lang="hu-HU" sz="2800" dirty="0"/>
          </a:p>
          <a:p>
            <a:pPr marL="0" indent="0">
              <a:buNone/>
            </a:pPr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val="23913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átum helye 3"/>
          <p:cNvSpPr txBox="1">
            <a:spLocks noGrp="1"/>
          </p:cNvSpPr>
          <p:nvPr/>
        </p:nvSpPr>
        <p:spPr bwMode="auto">
          <a:xfrm>
            <a:off x="358775" y="6530975"/>
            <a:ext cx="2170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Arial" charset="0"/>
            </a:endParaRPr>
          </a:p>
        </p:txBody>
      </p:sp>
      <p:sp>
        <p:nvSpPr>
          <p:cNvPr id="86019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6020" name="Dia számának helye 5"/>
          <p:cNvSpPr txBox="1">
            <a:spLocks noGrp="1"/>
          </p:cNvSpPr>
          <p:nvPr/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6021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hu-HU" b="1" dirty="0" smtClean="0"/>
              <a:t>CONDITIONS</a:t>
            </a:r>
            <a:endParaRPr lang="hu-HU" sz="2400" dirty="0"/>
          </a:p>
        </p:txBody>
      </p:sp>
      <p:sp>
        <p:nvSpPr>
          <p:cNvPr id="8602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5613" y="980728"/>
            <a:ext cx="8229600" cy="51845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hu-HU" sz="2400" dirty="0" err="1"/>
              <a:t>Internship</a:t>
            </a:r>
            <a:r>
              <a:rPr lang="hu-HU" sz="2400" dirty="0"/>
              <a:t> is </a:t>
            </a:r>
            <a:r>
              <a:rPr lang="hu-HU" sz="2400" dirty="0" err="1"/>
              <a:t>compulsory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be </a:t>
            </a:r>
            <a:r>
              <a:rPr lang="hu-HU" sz="2400" dirty="0" err="1"/>
              <a:t>completed</a:t>
            </a:r>
            <a:r>
              <a:rPr lang="hu-HU" sz="2400" dirty="0"/>
              <a:t> </a:t>
            </a:r>
            <a:r>
              <a:rPr lang="hu-HU" sz="2400" dirty="0" err="1"/>
              <a:t>in</a:t>
            </a:r>
            <a:r>
              <a:rPr lang="hu-HU" sz="2400" dirty="0"/>
              <a:t> </a:t>
            </a:r>
            <a:r>
              <a:rPr lang="hu-HU" sz="2400" dirty="0" err="1"/>
              <a:t>order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be</a:t>
            </a:r>
            <a:r>
              <a:rPr lang="hu-HU" sz="2400" dirty="0"/>
              <a:t> </a:t>
            </a:r>
            <a:r>
              <a:rPr lang="hu-HU" sz="2400" dirty="0" err="1"/>
              <a:t>able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endParaRPr lang="hu-HU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defend</a:t>
            </a:r>
            <a:r>
              <a:rPr lang="hu-HU" sz="2400" dirty="0"/>
              <a:t> </a:t>
            </a:r>
            <a:r>
              <a:rPr lang="hu-HU" sz="2400" dirty="0" err="1"/>
              <a:t>your</a:t>
            </a:r>
            <a:r>
              <a:rPr lang="hu-HU" sz="2400" dirty="0"/>
              <a:t> </a:t>
            </a:r>
            <a:r>
              <a:rPr lang="hu-HU" sz="2400" dirty="0" err="1"/>
              <a:t>thesis</a:t>
            </a:r>
            <a:r>
              <a:rPr lang="hu-HU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acquire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Hungarian</a:t>
            </a:r>
            <a:r>
              <a:rPr lang="hu-HU" sz="2400" dirty="0"/>
              <a:t> </a:t>
            </a:r>
            <a:r>
              <a:rPr lang="hu-HU" sz="2400" dirty="0" err="1"/>
              <a:t>degree</a:t>
            </a:r>
            <a:r>
              <a:rPr lang="hu-HU" sz="2400" dirty="0"/>
              <a:t> in </a:t>
            </a:r>
            <a:r>
              <a:rPr lang="hu-HU" sz="2400" dirty="0" err="1"/>
              <a:t>the</a:t>
            </a:r>
            <a:r>
              <a:rPr lang="hu-HU" sz="2400" dirty="0"/>
              <a:t> 7th </a:t>
            </a:r>
            <a:r>
              <a:rPr lang="hu-HU" sz="2400" dirty="0" err="1" smtClean="0"/>
              <a:t>semester</a:t>
            </a:r>
            <a:endParaRPr lang="hu-HU" sz="2400" dirty="0"/>
          </a:p>
          <a:p>
            <a:pPr marL="0" lvl="1"/>
            <a:endParaRPr lang="hu-HU" sz="2400" dirty="0"/>
          </a:p>
          <a:p>
            <a:pPr marL="0" lvl="1"/>
            <a:r>
              <a:rPr lang="hu-HU" sz="2400" dirty="0" err="1" smtClean="0"/>
              <a:t>Can</a:t>
            </a:r>
            <a:r>
              <a:rPr lang="hu-HU" sz="2400" dirty="0" smtClean="0"/>
              <a:t> </a:t>
            </a:r>
            <a:r>
              <a:rPr lang="hu-HU" sz="2400" dirty="0"/>
              <a:t>be </a:t>
            </a:r>
            <a:r>
              <a:rPr lang="hu-HU" sz="2400" dirty="0" err="1"/>
              <a:t>started</a:t>
            </a:r>
            <a:r>
              <a:rPr lang="hu-HU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with</a:t>
            </a:r>
            <a:r>
              <a:rPr lang="hu-HU" sz="2400" dirty="0"/>
              <a:t> </a:t>
            </a:r>
            <a:r>
              <a:rPr lang="hu-HU" sz="2400" dirty="0" err="1"/>
              <a:t>completed</a:t>
            </a:r>
            <a:r>
              <a:rPr lang="hu-HU" sz="2400" dirty="0"/>
              <a:t> 155 </a:t>
            </a:r>
            <a:r>
              <a:rPr lang="hu-HU" sz="2400" dirty="0" err="1"/>
              <a:t>credits</a:t>
            </a:r>
            <a:r>
              <a:rPr lang="hu-HU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after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smtClean="0"/>
              <a:t>6th </a:t>
            </a:r>
            <a:r>
              <a:rPr lang="hu-HU" sz="2400" dirty="0" err="1" smtClean="0"/>
              <a:t>semester</a:t>
            </a:r>
            <a:endParaRPr lang="hu-HU" sz="2400" dirty="0"/>
          </a:p>
          <a:p>
            <a:endParaRPr lang="hu-HU" sz="2400" dirty="0" smtClean="0"/>
          </a:p>
          <a:p>
            <a:r>
              <a:rPr lang="hu-HU" sz="2400" b="1" dirty="0" err="1" smtClean="0"/>
              <a:t>Lenght</a:t>
            </a:r>
            <a:r>
              <a:rPr lang="hu-HU" sz="2400" dirty="0"/>
              <a:t>: 12 </a:t>
            </a:r>
            <a:r>
              <a:rPr lang="hu-HU" sz="2400" dirty="0" err="1" smtClean="0"/>
              <a:t>weeks</a:t>
            </a:r>
            <a:endParaRPr lang="hu-HU" sz="2400" dirty="0" smtClean="0"/>
          </a:p>
          <a:p>
            <a:endParaRPr lang="hu-HU" sz="2400" dirty="0"/>
          </a:p>
          <a:p>
            <a:pPr marL="363538" indent="-363538">
              <a:lnSpc>
                <a:spcPct val="95000"/>
              </a:lnSpc>
            </a:pPr>
            <a:endParaRPr lang="hu-HU" sz="2400" b="1" dirty="0"/>
          </a:p>
        </p:txBody>
      </p:sp>
      <p:sp>
        <p:nvSpPr>
          <p:cNvPr id="2" name="Téglalap 1"/>
          <p:cNvSpPr/>
          <p:nvPr/>
        </p:nvSpPr>
        <p:spPr>
          <a:xfrm>
            <a:off x="4283968" y="5445224"/>
            <a:ext cx="4608512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SH </a:t>
            </a:r>
            <a:r>
              <a:rPr lang="hu-HU" b="1" dirty="0" err="1"/>
              <a:t>students</a:t>
            </a:r>
            <a:r>
              <a:rPr lang="hu-HU" b="1" dirty="0"/>
              <a:t> must </a:t>
            </a:r>
            <a:r>
              <a:rPr lang="hu-HU" b="1" dirty="0" err="1"/>
              <a:t>complete</a:t>
            </a:r>
            <a:r>
              <a:rPr lang="hu-HU" b="1" dirty="0"/>
              <a:t> it in Hungary (</a:t>
            </a:r>
            <a:r>
              <a:rPr lang="hu-HU" b="1" dirty="0" err="1"/>
              <a:t>learning</a:t>
            </a:r>
            <a:r>
              <a:rPr lang="hu-HU" b="1" dirty="0"/>
              <a:t> </a:t>
            </a:r>
            <a:r>
              <a:rPr lang="hu-HU" b="1" dirty="0" err="1"/>
              <a:t>agreement</a:t>
            </a:r>
            <a:r>
              <a:rPr lang="hu-HU" b="1" dirty="0" smtClean="0"/>
              <a:t>)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átum helye 3"/>
          <p:cNvSpPr txBox="1">
            <a:spLocks noGrp="1"/>
          </p:cNvSpPr>
          <p:nvPr/>
        </p:nvSpPr>
        <p:spPr bwMode="auto">
          <a:xfrm>
            <a:off x="251520" y="6518993"/>
            <a:ext cx="2170113" cy="33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79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80" name="Dia számának helye 5"/>
          <p:cNvSpPr txBox="1">
            <a:spLocks noGrp="1"/>
          </p:cNvSpPr>
          <p:nvPr/>
        </p:nvSpPr>
        <p:spPr bwMode="auto">
          <a:xfrm>
            <a:off x="6837363" y="653097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REGULATION, INFO, FORMS</a:t>
            </a:r>
            <a:endParaRPr lang="hu-HU" b="1" dirty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504055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hu-HU" sz="2400" dirty="0" err="1"/>
              <a:t>Downloadable</a:t>
            </a:r>
            <a:r>
              <a:rPr lang="hu-HU" sz="2400" dirty="0"/>
              <a:t> </a:t>
            </a:r>
            <a:r>
              <a:rPr lang="hu-HU" sz="2400" dirty="0" err="1"/>
              <a:t>from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Faculty</a:t>
            </a:r>
            <a:r>
              <a:rPr lang="hu-HU" sz="2400" dirty="0"/>
              <a:t>’s </a:t>
            </a:r>
            <a:r>
              <a:rPr lang="hu-HU" sz="2400" dirty="0" err="1"/>
              <a:t>website</a:t>
            </a:r>
            <a:r>
              <a:rPr lang="hu-HU" sz="2400" dirty="0" smtClean="0"/>
              <a:t>:</a:t>
            </a:r>
          </a:p>
          <a:p>
            <a:pPr lvl="0"/>
            <a:endParaRPr lang="hu-HU" sz="2400" dirty="0"/>
          </a:p>
          <a:p>
            <a:r>
              <a:rPr lang="hu-HU" sz="2400" b="1" u="sng" dirty="0">
                <a:hlinkClick r:id="rId2"/>
              </a:rPr>
              <a:t>http://</a:t>
            </a:r>
            <a:r>
              <a:rPr lang="hu-HU" sz="2400" b="1" u="sng" dirty="0" smtClean="0">
                <a:hlinkClick r:id="rId2"/>
              </a:rPr>
              <a:t>oldktk.pte.hu/en/students/study-administration</a:t>
            </a:r>
            <a:r>
              <a:rPr lang="hu-HU" sz="2400" b="1" u="sng" dirty="0" smtClean="0"/>
              <a:t> </a:t>
            </a:r>
          </a:p>
          <a:p>
            <a:endParaRPr lang="hu-HU" sz="2400" dirty="0"/>
          </a:p>
          <a:p>
            <a:pPr lvl="0"/>
            <a:r>
              <a:rPr lang="hu-HU" sz="2400" dirty="0" err="1"/>
              <a:t>By</a:t>
            </a:r>
            <a:r>
              <a:rPr lang="hu-HU" sz="2400" dirty="0"/>
              <a:t> </a:t>
            </a:r>
            <a:r>
              <a:rPr lang="hu-HU" sz="2400" dirty="0" err="1"/>
              <a:t>person</a:t>
            </a:r>
            <a:r>
              <a:rPr lang="hu-HU" sz="2400" dirty="0"/>
              <a:t>: </a:t>
            </a:r>
            <a:endParaRPr lang="hu-HU" sz="2400" dirty="0" smtClean="0"/>
          </a:p>
          <a:p>
            <a:pPr lvl="0"/>
            <a:endParaRPr lang="hu-HU" sz="2400" dirty="0"/>
          </a:p>
          <a:p>
            <a:r>
              <a:rPr lang="hu-HU" sz="2400" dirty="0" err="1"/>
              <a:t>Tutor</a:t>
            </a:r>
            <a:endParaRPr lang="hu-HU" sz="2400" dirty="0"/>
          </a:p>
          <a:p>
            <a:r>
              <a:rPr lang="hu-HU" sz="2400" dirty="0" err="1"/>
              <a:t>Study</a:t>
            </a:r>
            <a:r>
              <a:rPr lang="hu-HU" sz="2400" dirty="0"/>
              <a:t> </a:t>
            </a:r>
            <a:r>
              <a:rPr lang="hu-HU" sz="2400" dirty="0" err="1"/>
              <a:t>Department</a:t>
            </a:r>
            <a:endParaRPr lang="hu-HU" sz="2400" dirty="0"/>
          </a:p>
          <a:p>
            <a:pPr marL="436563">
              <a:lnSpc>
                <a:spcPct val="90000"/>
              </a:lnSpc>
              <a:buFontTx/>
              <a:buNone/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 smtClean="0"/>
              <a:t>GOALS AND TASKS</a:t>
            </a:r>
            <a:endParaRPr lang="hu-HU" sz="3600" b="1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4968551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/>
              <a:t>The </a:t>
            </a:r>
            <a:r>
              <a:rPr lang="hu-HU" sz="2400" dirty="0" err="1"/>
              <a:t>taken</a:t>
            </a:r>
            <a:r>
              <a:rPr lang="hu-HU" sz="2400" dirty="0"/>
              <a:t> </a:t>
            </a:r>
            <a:r>
              <a:rPr lang="hu-HU" sz="2400" dirty="0" err="1"/>
              <a:t>position</a:t>
            </a:r>
            <a:r>
              <a:rPr lang="hu-HU" sz="2400" dirty="0"/>
              <a:t> has to be </a:t>
            </a:r>
            <a:r>
              <a:rPr lang="hu-HU" sz="2400" b="1" dirty="0" err="1"/>
              <a:t>professional</a:t>
            </a:r>
            <a:r>
              <a:rPr lang="hu-HU" sz="2400" b="1" dirty="0"/>
              <a:t> and business-</a:t>
            </a:r>
            <a:r>
              <a:rPr lang="hu-HU" sz="2400" b="1" dirty="0" err="1"/>
              <a:t>related</a:t>
            </a:r>
            <a:r>
              <a:rPr lang="hu-HU" sz="2400" dirty="0" smtClean="0"/>
              <a:t>.</a:t>
            </a:r>
          </a:p>
          <a:p>
            <a:endParaRPr lang="hu-HU" sz="2400" dirty="0"/>
          </a:p>
          <a:p>
            <a:r>
              <a:rPr lang="hu-HU" sz="2400" dirty="0" err="1"/>
              <a:t>Forms</a:t>
            </a:r>
            <a:r>
              <a:rPr lang="hu-HU" sz="2400" dirty="0"/>
              <a:t> and </a:t>
            </a:r>
            <a:r>
              <a:rPr lang="hu-HU" sz="2400" dirty="0" err="1"/>
              <a:t>contracts</a:t>
            </a:r>
            <a:r>
              <a:rPr lang="hu-HU" sz="2400" dirty="0"/>
              <a:t> </a:t>
            </a:r>
            <a:r>
              <a:rPr lang="hu-HU" sz="2400" dirty="0" err="1"/>
              <a:t>have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be </a:t>
            </a:r>
            <a:r>
              <a:rPr lang="hu-HU" sz="2400" dirty="0" err="1"/>
              <a:t>submitted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given</a:t>
            </a:r>
            <a:r>
              <a:rPr lang="hu-HU" sz="2400" dirty="0"/>
              <a:t> </a:t>
            </a:r>
            <a:r>
              <a:rPr lang="hu-HU" sz="2400" b="1" dirty="0" err="1"/>
              <a:t>deadlines</a:t>
            </a:r>
            <a:r>
              <a:rPr lang="hu-HU" sz="2400" dirty="0" smtClean="0"/>
              <a:t>.</a:t>
            </a:r>
          </a:p>
          <a:p>
            <a:endParaRPr lang="hu-HU" sz="2400" dirty="0"/>
          </a:p>
          <a:p>
            <a:r>
              <a:rPr lang="hu-HU" sz="2400" dirty="0" err="1"/>
              <a:t>You</a:t>
            </a:r>
            <a:r>
              <a:rPr lang="hu-HU" sz="2400" dirty="0"/>
              <a:t> </a:t>
            </a:r>
            <a:r>
              <a:rPr lang="hu-HU" sz="2400" dirty="0" err="1"/>
              <a:t>have</a:t>
            </a:r>
            <a:r>
              <a:rPr lang="hu-HU" sz="2400" dirty="0"/>
              <a:t> to </a:t>
            </a:r>
            <a:r>
              <a:rPr lang="hu-HU" sz="2400" b="1" dirty="0" err="1"/>
              <a:t>register</a:t>
            </a:r>
            <a:r>
              <a:rPr lang="hu-HU" sz="2400" dirty="0"/>
              <a:t> </a:t>
            </a:r>
            <a:r>
              <a:rPr lang="hu-HU" sz="2400" dirty="0" err="1"/>
              <a:t>yourself</a:t>
            </a:r>
            <a:r>
              <a:rPr lang="hu-HU" sz="2400" dirty="0"/>
              <a:t> to </a:t>
            </a:r>
            <a:r>
              <a:rPr lang="hu-HU" sz="2400" dirty="0" smtClean="0"/>
              <a:t>„Szakmai gyakorlat” </a:t>
            </a:r>
            <a:r>
              <a:rPr lang="hu-HU" sz="2400" dirty="0"/>
              <a:t>(</a:t>
            </a:r>
            <a:r>
              <a:rPr lang="hu-HU" sz="2400" dirty="0" err="1"/>
              <a:t>Internship</a:t>
            </a:r>
            <a:r>
              <a:rPr lang="hu-HU" sz="2400" dirty="0"/>
              <a:t>) </a:t>
            </a:r>
            <a:r>
              <a:rPr lang="hu-HU" sz="2400" dirty="0" err="1"/>
              <a:t>module</a:t>
            </a:r>
            <a:r>
              <a:rPr lang="hu-HU" sz="2400" dirty="0"/>
              <a:t> in </a:t>
            </a:r>
            <a:r>
              <a:rPr lang="hu-HU" sz="2400" dirty="0" err="1"/>
              <a:t>the</a:t>
            </a:r>
            <a:r>
              <a:rPr lang="hu-HU" sz="2400" dirty="0"/>
              <a:t> 7th </a:t>
            </a:r>
            <a:r>
              <a:rPr lang="hu-HU" sz="2400" dirty="0" err="1"/>
              <a:t>semester</a:t>
            </a:r>
            <a:r>
              <a:rPr lang="hu-HU" sz="2400" dirty="0" smtClean="0"/>
              <a:t>.</a:t>
            </a:r>
          </a:p>
          <a:p>
            <a:endParaRPr lang="hu-HU" sz="2400" dirty="0"/>
          </a:p>
          <a:p>
            <a:r>
              <a:rPr lang="hu-HU" sz="2400" dirty="0" err="1"/>
              <a:t>Internship</a:t>
            </a:r>
            <a:r>
              <a:rPr lang="hu-HU" sz="2400" dirty="0"/>
              <a:t> </a:t>
            </a:r>
            <a:r>
              <a:rPr lang="hu-HU" sz="2400" dirty="0" err="1"/>
              <a:t>module</a:t>
            </a:r>
            <a:r>
              <a:rPr lang="hu-HU" sz="2400" dirty="0"/>
              <a:t> </a:t>
            </a:r>
            <a:r>
              <a:rPr lang="hu-HU" sz="2400" dirty="0" err="1"/>
              <a:t>worths</a:t>
            </a:r>
            <a:r>
              <a:rPr lang="hu-HU" sz="2400" dirty="0"/>
              <a:t> </a:t>
            </a:r>
            <a:r>
              <a:rPr lang="hu-HU" sz="2400" b="1" dirty="0"/>
              <a:t>30 </a:t>
            </a:r>
            <a:r>
              <a:rPr lang="hu-HU" sz="2400" b="1" dirty="0" err="1"/>
              <a:t>credits</a:t>
            </a:r>
            <a:r>
              <a:rPr lang="hu-HU" sz="2400" b="1" dirty="0"/>
              <a:t> </a:t>
            </a:r>
            <a:r>
              <a:rPr lang="hu-HU" sz="2400" dirty="0"/>
              <a:t>and </a:t>
            </a:r>
            <a:r>
              <a:rPr lang="hu-HU" sz="2400" dirty="0" err="1"/>
              <a:t>will</a:t>
            </a:r>
            <a:r>
              <a:rPr lang="hu-HU" sz="2400" dirty="0"/>
              <a:t> be </a:t>
            </a:r>
            <a:r>
              <a:rPr lang="hu-HU" sz="2400" dirty="0" err="1"/>
              <a:t>evaluated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</a:t>
            </a:r>
            <a:r>
              <a:rPr lang="hu-HU" sz="2400" dirty="0" err="1"/>
              <a:t>your</a:t>
            </a:r>
            <a:r>
              <a:rPr lang="hu-HU" sz="2400" dirty="0"/>
              <a:t> </a:t>
            </a:r>
            <a:r>
              <a:rPr lang="hu-HU" sz="2400" b="1" dirty="0"/>
              <a:t>mentor</a:t>
            </a:r>
            <a:r>
              <a:rPr lang="hu-HU" sz="2400" dirty="0"/>
              <a:t> </a:t>
            </a:r>
            <a:r>
              <a:rPr lang="hu-HU" sz="2400" dirty="0" err="1"/>
              <a:t>at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company</a:t>
            </a:r>
            <a:r>
              <a:rPr lang="hu-HU" sz="2400" dirty="0"/>
              <a:t>: </a:t>
            </a:r>
          </a:p>
          <a:p>
            <a:pPr lvl="0"/>
            <a:endParaRPr lang="hu-HU" sz="2400" dirty="0" smtClean="0"/>
          </a:p>
          <a:p>
            <a:pPr lvl="0"/>
            <a:r>
              <a:rPr lang="hu-HU" sz="2400" dirty="0" smtClean="0"/>
              <a:t>	</a:t>
            </a:r>
            <a:r>
              <a:rPr lang="hu-HU" sz="2400" dirty="0" err="1" smtClean="0"/>
              <a:t>Mentor’s</a:t>
            </a:r>
            <a:r>
              <a:rPr lang="hu-HU" sz="2400" dirty="0" smtClean="0"/>
              <a:t> </a:t>
            </a:r>
            <a:r>
              <a:rPr lang="hu-HU" sz="2400" dirty="0" err="1"/>
              <a:t>Evaluation</a:t>
            </a:r>
            <a:r>
              <a:rPr lang="hu-HU" sz="2400" dirty="0"/>
              <a:t> </a:t>
            </a:r>
            <a:r>
              <a:rPr lang="hu-HU" sz="2400" dirty="0" err="1"/>
              <a:t>form</a:t>
            </a:r>
            <a:r>
              <a:rPr lang="hu-HU" sz="2400" dirty="0"/>
              <a:t> (to be </a:t>
            </a:r>
            <a:r>
              <a:rPr lang="hu-HU" sz="2400" dirty="0" err="1"/>
              <a:t>submitted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a </a:t>
            </a:r>
            <a:r>
              <a:rPr lang="hu-HU" sz="2400" dirty="0" err="1"/>
              <a:t>given</a:t>
            </a:r>
            <a:r>
              <a:rPr lang="hu-HU" sz="2400" dirty="0"/>
              <a:t> </a:t>
            </a:r>
            <a:r>
              <a:rPr lang="hu-HU" sz="2400" dirty="0" smtClean="0"/>
              <a:t>	</a:t>
            </a:r>
            <a:r>
              <a:rPr lang="hu-HU" sz="2400" dirty="0" err="1" smtClean="0"/>
              <a:t>deadline</a:t>
            </a:r>
            <a:r>
              <a:rPr lang="hu-HU" sz="2400" dirty="0" smtClean="0"/>
              <a:t> </a:t>
            </a:r>
            <a:r>
              <a:rPr lang="hu-HU" sz="2400" dirty="0" err="1"/>
              <a:t>after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intership</a:t>
            </a:r>
            <a:r>
              <a:rPr lang="hu-HU" sz="2400" dirty="0"/>
              <a:t> </a:t>
            </a:r>
            <a:r>
              <a:rPr lang="hu-HU" sz="2400" dirty="0" err="1"/>
              <a:t>period</a:t>
            </a:r>
            <a:r>
              <a:rPr lang="hu-HU" sz="24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PROCESS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11560" y="980729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Finding</a:t>
            </a:r>
            <a:r>
              <a:rPr lang="hu-HU" dirty="0" smtClean="0"/>
              <a:t> a </a:t>
            </a:r>
            <a:r>
              <a:rPr lang="hu-HU" dirty="0" err="1" smtClean="0"/>
              <a:t>place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11560" y="1792694"/>
            <a:ext cx="468890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Faculty</a:t>
            </a:r>
            <a:r>
              <a:rPr lang="hu-HU" dirty="0" smtClean="0"/>
              <a:t> </a:t>
            </a:r>
            <a:r>
              <a:rPr lang="hu-HU" dirty="0" err="1" smtClean="0"/>
              <a:t>offers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788296" y="980729"/>
            <a:ext cx="151216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Accreditation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5436096" y="980728"/>
            <a:ext cx="3024336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Forms</a:t>
            </a:r>
            <a:r>
              <a:rPr lang="hu-HU" dirty="0" smtClean="0"/>
              <a:t> and </a:t>
            </a:r>
            <a:r>
              <a:rPr lang="hu-HU" dirty="0" err="1" smtClean="0"/>
              <a:t>contracts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611560" y="2636913"/>
            <a:ext cx="7848872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Internship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619944" y="4356152"/>
            <a:ext cx="4680520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Mentor’s </a:t>
            </a:r>
            <a:r>
              <a:rPr lang="hu-HU" dirty="0" err="1" smtClean="0"/>
              <a:t>evaluation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5436095" y="4356152"/>
            <a:ext cx="3005981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Grade</a:t>
            </a:r>
            <a:r>
              <a:rPr lang="hu-HU" dirty="0" smtClean="0"/>
              <a:t>/</a:t>
            </a:r>
            <a:r>
              <a:rPr lang="hu-HU" dirty="0" err="1" smtClean="0"/>
              <a:t>credits</a:t>
            </a:r>
            <a:endParaRPr lang="hu-HU" dirty="0"/>
          </a:p>
        </p:txBody>
      </p:sp>
      <p:sp>
        <p:nvSpPr>
          <p:cNvPr id="11" name="Jobbra nyíl 10"/>
          <p:cNvSpPr/>
          <p:nvPr/>
        </p:nvSpPr>
        <p:spPr>
          <a:xfrm rot="1952719">
            <a:off x="135618" y="1828754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/>
          <p:cNvSpPr/>
          <p:nvPr/>
        </p:nvSpPr>
        <p:spPr>
          <a:xfrm>
            <a:off x="5128522" y="4936692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Jobbra nyíl 12"/>
          <p:cNvSpPr/>
          <p:nvPr/>
        </p:nvSpPr>
        <p:spPr>
          <a:xfrm>
            <a:off x="3455876" y="1155287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Jobbra nyíl 13"/>
          <p:cNvSpPr/>
          <p:nvPr/>
        </p:nvSpPr>
        <p:spPr>
          <a:xfrm>
            <a:off x="5134493" y="1556793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Jobbra nyíl 14"/>
          <p:cNvSpPr/>
          <p:nvPr/>
        </p:nvSpPr>
        <p:spPr>
          <a:xfrm rot="19759778">
            <a:off x="103807" y="1433970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felé nyíl 15"/>
          <p:cNvSpPr/>
          <p:nvPr/>
        </p:nvSpPr>
        <p:spPr>
          <a:xfrm>
            <a:off x="8100392" y="2440765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felé nyíl 17"/>
          <p:cNvSpPr/>
          <p:nvPr/>
        </p:nvSpPr>
        <p:spPr>
          <a:xfrm>
            <a:off x="2780184" y="4096950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WAYS OF COMPLETITION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400" dirty="0" err="1"/>
              <a:t>Faculty</a:t>
            </a:r>
            <a:r>
              <a:rPr lang="hu-HU" sz="2400" dirty="0"/>
              <a:t> </a:t>
            </a:r>
            <a:r>
              <a:rPr lang="hu-HU" sz="2400" dirty="0" err="1"/>
              <a:t>offers</a:t>
            </a:r>
            <a:r>
              <a:rPr lang="hu-HU" sz="2400" dirty="0"/>
              <a:t> (</a:t>
            </a:r>
            <a:r>
              <a:rPr lang="hu-HU" sz="2400" dirty="0" err="1"/>
              <a:t>not</a:t>
            </a:r>
            <a:r>
              <a:rPr lang="hu-HU" sz="2400" dirty="0"/>
              <a:t> </a:t>
            </a:r>
            <a:r>
              <a:rPr lang="hu-HU" sz="2400" dirty="0" err="1"/>
              <a:t>too</a:t>
            </a:r>
            <a:r>
              <a:rPr lang="hu-HU" sz="2400" dirty="0"/>
              <a:t> </a:t>
            </a:r>
            <a:r>
              <a:rPr lang="hu-HU" sz="2400" dirty="0" err="1"/>
              <a:t>many</a:t>
            </a:r>
            <a:r>
              <a:rPr lang="hu-HU" sz="2400" dirty="0"/>
              <a:t> </a:t>
            </a:r>
            <a:r>
              <a:rPr lang="hu-HU" sz="2400" dirty="0" err="1"/>
              <a:t>therefore</a:t>
            </a:r>
            <a:r>
              <a:rPr lang="hu-HU" sz="2400" dirty="0"/>
              <a:t> SH </a:t>
            </a:r>
            <a:r>
              <a:rPr lang="hu-HU" sz="2400" dirty="0" err="1"/>
              <a:t>students</a:t>
            </a:r>
            <a:r>
              <a:rPr lang="hu-HU" sz="2400" dirty="0"/>
              <a:t> </a:t>
            </a:r>
            <a:r>
              <a:rPr lang="hu-HU" sz="2400" dirty="0" err="1"/>
              <a:t>enjoy</a:t>
            </a:r>
            <a:r>
              <a:rPr lang="hu-HU" sz="2400" dirty="0"/>
              <a:t> </a:t>
            </a:r>
            <a:r>
              <a:rPr lang="hu-HU" sz="2400" dirty="0" err="1"/>
              <a:t>priority</a:t>
            </a:r>
            <a:r>
              <a:rPr lang="hu-HU" sz="2400" dirty="0" smtClean="0"/>
              <a:t>): </a:t>
            </a:r>
            <a:r>
              <a:rPr lang="hu-HU" sz="2400" dirty="0" err="1" smtClean="0"/>
              <a:t>either</a:t>
            </a:r>
            <a:r>
              <a:rPr lang="hu-HU" sz="2400" dirty="0" smtClean="0"/>
              <a:t> </a:t>
            </a:r>
            <a:r>
              <a:rPr lang="hu-HU" sz="2400" dirty="0" err="1" smtClean="0"/>
              <a:t>through</a:t>
            </a:r>
            <a:r>
              <a:rPr lang="hu-HU" sz="2400" dirty="0" smtClean="0"/>
              <a:t> </a:t>
            </a:r>
            <a:r>
              <a:rPr lang="hu-HU" sz="2400" dirty="0" err="1" smtClean="0"/>
              <a:t>Neptun</a:t>
            </a:r>
            <a:r>
              <a:rPr lang="hu-HU" sz="2400" dirty="0" smtClean="0"/>
              <a:t> </a:t>
            </a:r>
            <a:r>
              <a:rPr lang="hu-HU" sz="2400" dirty="0" err="1" smtClean="0"/>
              <a:t>or</a:t>
            </a:r>
            <a:r>
              <a:rPr lang="hu-HU" sz="2400" dirty="0" smtClean="0"/>
              <a:t> </a:t>
            </a:r>
            <a:r>
              <a:rPr lang="hu-HU" sz="2400" dirty="0" err="1" smtClean="0"/>
              <a:t>through</a:t>
            </a:r>
            <a:r>
              <a:rPr lang="hu-HU" sz="2400" dirty="0" smtClean="0"/>
              <a:t> </a:t>
            </a:r>
            <a:r>
              <a:rPr lang="hu-HU" sz="2400" dirty="0" err="1" smtClean="0"/>
              <a:t>application</a:t>
            </a:r>
            <a:endParaRPr lang="hu-HU" sz="24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400" dirty="0" err="1"/>
              <a:t>Company</a:t>
            </a:r>
            <a:r>
              <a:rPr lang="hu-HU" sz="2400" dirty="0"/>
              <a:t> </a:t>
            </a:r>
            <a:r>
              <a:rPr lang="hu-HU" sz="2400" dirty="0" err="1"/>
              <a:t>accreditation</a:t>
            </a:r>
            <a:endParaRPr lang="hu-HU" sz="24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3145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11560" y="1185828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Finding</a:t>
            </a:r>
            <a:r>
              <a:rPr lang="hu-HU" dirty="0" smtClean="0"/>
              <a:t> a </a:t>
            </a:r>
            <a:r>
              <a:rPr lang="hu-HU" dirty="0" err="1" smtClean="0"/>
              <a:t>place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788296" y="1185828"/>
            <a:ext cx="1512168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Accreditation</a:t>
            </a:r>
            <a:endParaRPr lang="hu-HU" dirty="0" smtClean="0"/>
          </a:p>
          <a:p>
            <a:pPr algn="ctr"/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3455876" y="1360386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 rot="19759778">
            <a:off x="103807" y="1639069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958247"/>
              </p:ext>
            </p:extLst>
          </p:nvPr>
        </p:nvGraphicFramePr>
        <p:xfrm>
          <a:off x="223900" y="3140968"/>
          <a:ext cx="8640960" cy="129614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Submission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 of </a:t>
                      </a:r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accreditation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form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15th </a:t>
                      </a:r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April</a:t>
                      </a:r>
                      <a:r>
                        <a:rPr lang="hu-HU" sz="180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800" u="none" strike="noStrike" baseline="0" dirty="0" smtClean="0">
                          <a:effectLst/>
                          <a:latin typeface="+mj-lt"/>
                        </a:rPr>
                        <a:t>2019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Acceptance</a:t>
                      </a:r>
                      <a:r>
                        <a:rPr lang="hu-H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hu-HU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refusal</a:t>
                      </a:r>
                      <a:r>
                        <a:rPr lang="hu-HU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20th </a:t>
                      </a:r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April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2019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Jobbra nyíl 11"/>
          <p:cNvSpPr/>
          <p:nvPr/>
        </p:nvSpPr>
        <p:spPr>
          <a:xfrm>
            <a:off x="5134493" y="1761892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426108"/>
              </p:ext>
            </p:extLst>
          </p:nvPr>
        </p:nvGraphicFramePr>
        <p:xfrm>
          <a:off x="223900" y="4437112"/>
          <a:ext cx="8640960" cy="123973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9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Second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deadline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case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</a:t>
                      </a:r>
                      <a:r>
                        <a:rPr lang="hu-HU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refused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accreditation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hu-HU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new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accreditation</a:t>
                      </a:r>
                      <a:r>
                        <a:rPr lang="hu-H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3rd May </a:t>
                      </a:r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Cím 2"/>
          <p:cNvSpPr txBox="1">
            <a:spLocks/>
          </p:cNvSpPr>
          <p:nvPr/>
        </p:nvSpPr>
        <p:spPr>
          <a:xfrm>
            <a:off x="900113" y="0"/>
            <a:ext cx="7993062" cy="5492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hu-HU" sz="3600" kern="0" dirty="0" smtClean="0"/>
              <a:t>Akkreditáció</a:t>
            </a:r>
            <a:endParaRPr lang="hu-HU" sz="3600" kern="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ACCREDITATON PROCEDURE AND DEADLINES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293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FACULTY OFFERS AND DEADLINES</a:t>
            </a:r>
            <a:endParaRPr 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611560" y="1000605"/>
            <a:ext cx="4688904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Application</a:t>
            </a:r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 rot="1952719">
            <a:off x="135618" y="1036665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/>
          <p:cNvSpPr/>
          <p:nvPr/>
        </p:nvSpPr>
        <p:spPr>
          <a:xfrm>
            <a:off x="5134493" y="764704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748492"/>
              </p:ext>
            </p:extLst>
          </p:nvPr>
        </p:nvGraphicFramePr>
        <p:xfrm>
          <a:off x="251520" y="1772816"/>
          <a:ext cx="8640960" cy="341556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Submisson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 of </a:t>
                      </a:r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applications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4th </a:t>
                      </a:r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March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 – 1st </a:t>
                      </a:r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April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 2019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9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Interviews</a:t>
                      </a:r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2nd </a:t>
                      </a:r>
                      <a:r>
                        <a:rPr lang="hu-HU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  <a:r>
                        <a:rPr lang="hu-H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12th </a:t>
                      </a:r>
                      <a:r>
                        <a:rPr lang="hu-HU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  <a:r>
                        <a:rPr lang="hu-H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2019</a:t>
                      </a:r>
                      <a:endParaRPr lang="hu-H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9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err="1" smtClean="0">
                          <a:effectLst/>
                          <a:latin typeface="+mj-lt"/>
                        </a:rPr>
                        <a:t>Decision</a:t>
                      </a:r>
                      <a:r>
                        <a:rPr lang="hu-HU" sz="180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12th </a:t>
                      </a:r>
                      <a:r>
                        <a:rPr lang="hu-HU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  <a:r>
                        <a:rPr lang="hu-H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2019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6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TK_prezentacio_sablon_0719">
  <a:themeElements>
    <a:clrScheme name="KTK_prezentacio_sablon_071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TK_prezentacio_sablon_0719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TK_prezentacio_sablon_07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TK PPT sablon.potx (2)">
  <a:themeElements>
    <a:clrScheme name="KTK PPT">
      <a:dk1>
        <a:sysClr val="windowText" lastClr="000000"/>
      </a:dk1>
      <a:lt1>
        <a:sysClr val="window" lastClr="FFFFFF"/>
      </a:lt1>
      <a:dk2>
        <a:srgbClr val="1F497D"/>
      </a:dk2>
      <a:lt2>
        <a:srgbClr val="2E8FD6"/>
      </a:lt2>
      <a:accent1>
        <a:srgbClr val="2E8FD6"/>
      </a:accent1>
      <a:accent2>
        <a:srgbClr val="00ABD1"/>
      </a:accent2>
      <a:accent3>
        <a:srgbClr val="62C530"/>
      </a:accent3>
      <a:accent4>
        <a:srgbClr val="FF0000"/>
      </a:accent4>
      <a:accent5>
        <a:srgbClr val="4BACC6"/>
      </a:accent5>
      <a:accent6>
        <a:srgbClr val="C00000"/>
      </a:accent6>
      <a:hlink>
        <a:srgbClr val="1F497D"/>
      </a:hlink>
      <a:folHlink>
        <a:srgbClr val="1F497D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KTK_prezentacio_sablon_0719</Template>
  <TotalTime>8605</TotalTime>
  <Words>360</Words>
  <Application>Microsoft Office PowerPoint</Application>
  <PresentationFormat>Diavetítés a képernyőre (4:3 oldalarány)</PresentationFormat>
  <Paragraphs>100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14</vt:i4>
      </vt:variant>
    </vt:vector>
  </HeadingPairs>
  <TitlesOfParts>
    <vt:vector size="21" baseType="lpstr">
      <vt:lpstr>Arial</vt:lpstr>
      <vt:lpstr>Futura Std Medium</vt:lpstr>
      <vt:lpstr>Optima</vt:lpstr>
      <vt:lpstr>Times New Roman</vt:lpstr>
      <vt:lpstr>Trebuchet MS</vt:lpstr>
      <vt:lpstr>KTK_prezentacio_sablon_0719</vt:lpstr>
      <vt:lpstr>KTK PPT sablon.potx (2)</vt:lpstr>
      <vt:lpstr>TO BE COMPLETED IN THE 2019/20 ACADEMIC YEAR  </vt:lpstr>
      <vt:lpstr>INTRODUCTION</vt:lpstr>
      <vt:lpstr>CONDITIONS</vt:lpstr>
      <vt:lpstr>REGULATION, INFO, FORMS</vt:lpstr>
      <vt:lpstr>GOALS AND TASKS</vt:lpstr>
      <vt:lpstr>PROCESS</vt:lpstr>
      <vt:lpstr>WAYS OF COMPLETITION</vt:lpstr>
      <vt:lpstr>ACCREDITATON PROCEDURE AND DEADLINES</vt:lpstr>
      <vt:lpstr>FACULTY OFFERS AND DEADLINES</vt:lpstr>
      <vt:lpstr>CONTRACTS AND DEADLINES</vt:lpstr>
      <vt:lpstr>INTERNSHIP PERIOD</vt:lpstr>
      <vt:lpstr>EVALUATION</vt:lpstr>
      <vt:lpstr>WHO TO CONTACT IN CASE OF DIFFICULTIES DURING THE INTERNSHIP?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éves tájékoztató,  2010. szeptember</dc:title>
  <dc:creator>Dr. László Gyula</dc:creator>
  <cp:lastModifiedBy>Oktato</cp:lastModifiedBy>
  <cp:revision>90</cp:revision>
  <cp:lastPrinted>2012-11-15T09:29:04Z</cp:lastPrinted>
  <dcterms:created xsi:type="dcterms:W3CDTF">2010-09-22T13:44:27Z</dcterms:created>
  <dcterms:modified xsi:type="dcterms:W3CDTF">2019-03-08T09:25:21Z</dcterms:modified>
</cp:coreProperties>
</file>