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4"/>
    <p:sldMasterId id="2147483729" r:id="rId5"/>
    <p:sldMasterId id="2147483762" r:id="rId6"/>
    <p:sldMasterId id="2147483767" r:id="rId7"/>
    <p:sldMasterId id="2147483780" r:id="rId8"/>
    <p:sldMasterId id="2147483792" r:id="rId9"/>
  </p:sldMasterIdLst>
  <p:notesMasterIdLst>
    <p:notesMasterId r:id="rId59"/>
  </p:notesMasterIdLst>
  <p:sldIdLst>
    <p:sldId id="266" r:id="rId10"/>
    <p:sldId id="292" r:id="rId11"/>
    <p:sldId id="293" r:id="rId12"/>
    <p:sldId id="358" r:id="rId13"/>
    <p:sldId id="359" r:id="rId14"/>
    <p:sldId id="360" r:id="rId15"/>
    <p:sldId id="296" r:id="rId16"/>
    <p:sldId id="304" r:id="rId17"/>
    <p:sldId id="305" r:id="rId18"/>
    <p:sldId id="306" r:id="rId19"/>
    <p:sldId id="307" r:id="rId20"/>
    <p:sldId id="308" r:id="rId21"/>
    <p:sldId id="309" r:id="rId22"/>
    <p:sldId id="310" r:id="rId23"/>
    <p:sldId id="311" r:id="rId24"/>
    <p:sldId id="334" r:id="rId25"/>
    <p:sldId id="335" r:id="rId26"/>
    <p:sldId id="336" r:id="rId27"/>
    <p:sldId id="337" r:id="rId28"/>
    <p:sldId id="338" r:id="rId29"/>
    <p:sldId id="339" r:id="rId30"/>
    <p:sldId id="340" r:id="rId31"/>
    <p:sldId id="341" r:id="rId32"/>
    <p:sldId id="364" r:id="rId33"/>
    <p:sldId id="365" r:id="rId34"/>
    <p:sldId id="366" r:id="rId35"/>
    <p:sldId id="367" r:id="rId36"/>
    <p:sldId id="368" r:id="rId37"/>
    <p:sldId id="369" r:id="rId38"/>
    <p:sldId id="370" r:id="rId39"/>
    <p:sldId id="371" r:id="rId40"/>
    <p:sldId id="372" r:id="rId41"/>
    <p:sldId id="373" r:id="rId42"/>
    <p:sldId id="374" r:id="rId43"/>
    <p:sldId id="376" r:id="rId44"/>
    <p:sldId id="377" r:id="rId45"/>
    <p:sldId id="378" r:id="rId46"/>
    <p:sldId id="379" r:id="rId47"/>
    <p:sldId id="380" r:id="rId48"/>
    <p:sldId id="381" r:id="rId49"/>
    <p:sldId id="382" r:id="rId50"/>
    <p:sldId id="383" r:id="rId51"/>
    <p:sldId id="384" r:id="rId52"/>
    <p:sldId id="385" r:id="rId53"/>
    <p:sldId id="387" r:id="rId54"/>
    <p:sldId id="388" r:id="rId55"/>
    <p:sldId id="389" r:id="rId56"/>
    <p:sldId id="390" r:id="rId57"/>
    <p:sldId id="391" r:id="rId58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40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99"/>
  </p:normalViewPr>
  <p:slideViewPr>
    <p:cSldViewPr snapToGrid="0" snapToObjects="1">
      <p:cViewPr varScale="1">
        <p:scale>
          <a:sx n="103" d="100"/>
          <a:sy n="103" d="100"/>
        </p:scale>
        <p:origin x="1880" y="176"/>
      </p:cViewPr>
      <p:guideLst>
        <p:guide orient="horz" pos="2160"/>
        <p:guide pos="440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5" Type="http://schemas.openxmlformats.org/officeDocument/2006/relationships/slideMaster" Target="slideMasters/slideMaster2.xml"/><Relationship Id="rId61" Type="http://schemas.openxmlformats.org/officeDocument/2006/relationships/viewProps" Target="viewProps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8B5BA0-C7C7-4CA9-95AD-53141DA01E8D}" type="datetimeFigureOut">
              <a:rPr lang="hu-HU" smtClean="0"/>
              <a:t>2021. 09. 08.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20D302-0C93-43E1-B922-6797C8CC435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2051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026A85-5246-4480-A49E-A874E77CC65D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751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FOKSZ második félévre:</a:t>
            </a:r>
          </a:p>
          <a:p>
            <a:r>
              <a:rPr lang="hu-HU" dirty="0"/>
              <a:t> </a:t>
            </a:r>
          </a:p>
          <a:p>
            <a:r>
              <a:rPr lang="hu-HU" dirty="0"/>
              <a:t>hatékony tanulás, fókusz, összpontosítás képessége, időgazdálkodás,</a:t>
            </a:r>
          </a:p>
          <a:p>
            <a:r>
              <a:rPr lang="hu-HU" dirty="0"/>
              <a:t>kommunikációs készség</a:t>
            </a:r>
          </a:p>
          <a:p>
            <a:r>
              <a:rPr lang="hu-HU" dirty="0"/>
              <a:t> </a:t>
            </a:r>
          </a:p>
          <a:p>
            <a:r>
              <a:rPr lang="hu-HU" dirty="0"/>
              <a:t>BA </a:t>
            </a:r>
          </a:p>
          <a:p>
            <a:r>
              <a:rPr lang="hu-HU" dirty="0"/>
              <a:t>első év : ugyanez</a:t>
            </a:r>
          </a:p>
          <a:p>
            <a:r>
              <a:rPr lang="hu-HU" dirty="0"/>
              <a:t>második év:</a:t>
            </a:r>
          </a:p>
          <a:p>
            <a:r>
              <a:rPr lang="hu-HU" dirty="0" err="1"/>
              <a:t>proaktivitás</a:t>
            </a:r>
            <a:endParaRPr lang="hu-HU" dirty="0"/>
          </a:p>
          <a:p>
            <a:r>
              <a:rPr lang="hu-HU" dirty="0"/>
              <a:t>helyismeret</a:t>
            </a:r>
          </a:p>
          <a:p>
            <a:r>
              <a:rPr lang="hu-HU" dirty="0"/>
              <a:t>hangsúlyozás, fontossági sorrendek megállapítása</a:t>
            </a:r>
          </a:p>
          <a:p>
            <a:r>
              <a:rPr lang="hu-HU" dirty="0"/>
              <a:t> </a:t>
            </a:r>
          </a:p>
          <a:p>
            <a:r>
              <a:rPr lang="hu-HU" dirty="0"/>
              <a:t>BA</a:t>
            </a:r>
          </a:p>
          <a:p>
            <a:r>
              <a:rPr lang="hu-HU" dirty="0"/>
              <a:t>harmadik</a:t>
            </a:r>
          </a:p>
          <a:p>
            <a:r>
              <a:rPr lang="hu-HU" dirty="0"/>
              <a:t>célmeghatározás, célkövetés</a:t>
            </a:r>
          </a:p>
          <a:p>
            <a:r>
              <a:rPr lang="hu-HU" dirty="0"/>
              <a:t>érdekérvényesítés,</a:t>
            </a:r>
          </a:p>
          <a:p>
            <a:r>
              <a:rPr lang="hu-HU" dirty="0"/>
              <a:t>csapatmunka</a:t>
            </a:r>
          </a:p>
          <a:p>
            <a:r>
              <a:rPr lang="hu-HU" dirty="0"/>
              <a:t> </a:t>
            </a:r>
          </a:p>
          <a:p>
            <a:r>
              <a:rPr lang="hu-HU" dirty="0"/>
              <a:t>BA </a:t>
            </a:r>
          </a:p>
          <a:p>
            <a:r>
              <a:rPr lang="hu-HU" dirty="0"/>
              <a:t>hetedik félév:</a:t>
            </a:r>
          </a:p>
          <a:p>
            <a:r>
              <a:rPr lang="hu-HU" dirty="0"/>
              <a:t>nagyfokú rugalmasság, alkalmazkodásképesség, döntésképesség, meggyőzőképesség</a:t>
            </a:r>
          </a:p>
          <a:p>
            <a:r>
              <a:rPr lang="hu-HU" dirty="0"/>
              <a:t> </a:t>
            </a:r>
          </a:p>
          <a:p>
            <a:r>
              <a:rPr lang="hu-HU" dirty="0"/>
              <a:t>MSC</a:t>
            </a:r>
          </a:p>
          <a:p>
            <a:r>
              <a:rPr lang="hu-HU" dirty="0"/>
              <a:t>problémafelvetés,</a:t>
            </a:r>
          </a:p>
          <a:p>
            <a:r>
              <a:rPr lang="hu-HU" dirty="0"/>
              <a:t>problémastrukturálás képessége</a:t>
            </a:r>
          </a:p>
          <a:p>
            <a:r>
              <a:rPr lang="hu-HU" dirty="0"/>
              <a:t> </a:t>
            </a:r>
          </a:p>
          <a:p>
            <a:r>
              <a:rPr lang="hu-HU" dirty="0"/>
              <a:t>PhD</a:t>
            </a:r>
          </a:p>
          <a:p>
            <a:r>
              <a:rPr lang="hu-HU" dirty="0"/>
              <a:t>jó írásbeli kommunikáció</a:t>
            </a:r>
          </a:p>
          <a:p>
            <a:r>
              <a:rPr lang="hu-HU" dirty="0"/>
              <a:t>tudományos igényű alaposság, precizitás</a:t>
            </a:r>
          </a:p>
          <a:p>
            <a:r>
              <a:rPr lang="hu-HU" dirty="0"/>
              <a:t>elmélyülés képessége</a:t>
            </a:r>
          </a:p>
          <a:p>
            <a:r>
              <a:rPr lang="hu-HU" dirty="0"/>
              <a:t> 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026A85-5246-4480-A49E-A874E77CC65D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616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sym typeface="Montserrat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FA80DD-7796-47B5-BD2E-4D9C3BB844C3}" type="slidenum">
              <a:rPr kumimoji="0" lang="hu-H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sym typeface="Montserrat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hu-HU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04750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 hasCustomPrompt="1"/>
          </p:nvPr>
        </p:nvSpPr>
        <p:spPr>
          <a:xfrm>
            <a:off x="773350" y="2099954"/>
            <a:ext cx="6250021" cy="72106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50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dirty="0"/>
              <a:t>CÍM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 hasCustomPrompt="1"/>
          </p:nvPr>
        </p:nvSpPr>
        <p:spPr>
          <a:xfrm>
            <a:off x="1410514" y="2981528"/>
            <a:ext cx="5603132" cy="335604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r">
              <a:buNone/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Előadó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04765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cím 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 hasCustomPrompt="1"/>
          </p:nvPr>
        </p:nvSpPr>
        <p:spPr>
          <a:xfrm>
            <a:off x="0" y="2908574"/>
            <a:ext cx="7772400" cy="701675"/>
          </a:xfrm>
          <a:prstGeom prst="rect">
            <a:avLst/>
          </a:prstGeom>
        </p:spPr>
        <p:txBody>
          <a:bodyPr tIns="0" rIns="0"/>
          <a:lstStyle>
            <a:lvl1pPr algn="r">
              <a:defRPr sz="2700" b="1">
                <a:solidFill>
                  <a:schemeClr val="bg2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759740"/>
            <a:ext cx="6400800" cy="17526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r">
              <a:buNone/>
              <a:defRPr>
                <a:solidFill>
                  <a:schemeClr val="bg2"/>
                </a:solidFill>
                <a:latin typeface="+mn-lt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40422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tartal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457200" y="362190"/>
            <a:ext cx="8229600" cy="2880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>
              <a:defRPr sz="21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cxnSp>
        <p:nvCxnSpPr>
          <p:cNvPr id="4" name="Egyenes összekötő 3"/>
          <p:cNvCxnSpPr/>
          <p:nvPr/>
        </p:nvCxnSpPr>
        <p:spPr>
          <a:xfrm>
            <a:off x="457200" y="749027"/>
            <a:ext cx="86868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zöveg helye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527245"/>
            <a:ext cx="8229600" cy="3482503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500">
                <a:latin typeface="+mn-lt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u-HU" sz="1350" dirty="0"/>
              <a:t>"</a:t>
            </a:r>
            <a:r>
              <a:rPr lang="hu-HU" sz="1350" dirty="0" err="1"/>
              <a:t>Lorem</a:t>
            </a:r>
            <a:r>
              <a:rPr lang="hu-HU" sz="1350" dirty="0"/>
              <a:t> </a:t>
            </a:r>
            <a:r>
              <a:rPr lang="hu-HU" sz="1350" dirty="0" err="1"/>
              <a:t>ipsum</a:t>
            </a:r>
            <a:r>
              <a:rPr lang="hu-HU" sz="1350" dirty="0"/>
              <a:t> </a:t>
            </a:r>
            <a:r>
              <a:rPr lang="hu-HU" sz="1350" dirty="0" err="1"/>
              <a:t>dolor</a:t>
            </a:r>
            <a:r>
              <a:rPr lang="hu-HU" sz="1350" dirty="0"/>
              <a:t> </a:t>
            </a:r>
            <a:r>
              <a:rPr lang="hu-HU" sz="1350" dirty="0" err="1"/>
              <a:t>sit</a:t>
            </a:r>
            <a:r>
              <a:rPr lang="hu-HU" sz="1350" dirty="0"/>
              <a:t> </a:t>
            </a:r>
            <a:r>
              <a:rPr lang="hu-HU" sz="1350" dirty="0" err="1"/>
              <a:t>amet</a:t>
            </a:r>
            <a:r>
              <a:rPr lang="hu-HU" sz="1350" dirty="0"/>
              <a:t>, </a:t>
            </a:r>
            <a:r>
              <a:rPr lang="hu-HU" sz="1350" dirty="0" err="1"/>
              <a:t>consectetur</a:t>
            </a:r>
            <a:r>
              <a:rPr lang="hu-HU" sz="1350" dirty="0"/>
              <a:t> </a:t>
            </a:r>
            <a:r>
              <a:rPr lang="hu-HU" sz="1350" dirty="0" err="1"/>
              <a:t>adipiscing</a:t>
            </a:r>
            <a:r>
              <a:rPr lang="hu-HU" sz="1350" dirty="0"/>
              <a:t> elit, </a:t>
            </a:r>
            <a:r>
              <a:rPr lang="hu-HU" sz="1350" dirty="0" err="1"/>
              <a:t>sed</a:t>
            </a:r>
            <a:r>
              <a:rPr lang="hu-HU" sz="1350" dirty="0"/>
              <a:t> </a:t>
            </a:r>
            <a:r>
              <a:rPr lang="hu-HU" sz="1350" dirty="0" err="1"/>
              <a:t>do</a:t>
            </a:r>
            <a:r>
              <a:rPr lang="hu-HU" sz="1350" dirty="0"/>
              <a:t> </a:t>
            </a:r>
            <a:r>
              <a:rPr lang="hu-HU" sz="1350" dirty="0" err="1"/>
              <a:t>eiusmod</a:t>
            </a:r>
            <a:r>
              <a:rPr lang="hu-HU" sz="1350" dirty="0"/>
              <a:t> </a:t>
            </a:r>
            <a:r>
              <a:rPr lang="hu-HU" sz="1350" dirty="0" err="1"/>
              <a:t>tempor</a:t>
            </a:r>
            <a:r>
              <a:rPr lang="hu-HU" sz="1350" dirty="0"/>
              <a:t> </a:t>
            </a:r>
            <a:r>
              <a:rPr lang="hu-HU" sz="1350" dirty="0" err="1"/>
              <a:t>incididunt</a:t>
            </a:r>
            <a:r>
              <a:rPr lang="hu-HU" sz="1350" dirty="0"/>
              <a:t> </a:t>
            </a:r>
            <a:r>
              <a:rPr lang="hu-HU" sz="1350" dirty="0" err="1"/>
              <a:t>ut</a:t>
            </a:r>
            <a:r>
              <a:rPr lang="hu-HU" sz="1350" dirty="0"/>
              <a:t> </a:t>
            </a:r>
            <a:r>
              <a:rPr lang="hu-HU" sz="1350" dirty="0" err="1"/>
              <a:t>labore</a:t>
            </a:r>
            <a:r>
              <a:rPr lang="hu-HU" sz="1350" dirty="0"/>
              <a:t> et </a:t>
            </a:r>
            <a:r>
              <a:rPr lang="hu-HU" sz="1350" dirty="0" err="1"/>
              <a:t>dolore</a:t>
            </a:r>
            <a:r>
              <a:rPr lang="hu-HU" sz="1350" dirty="0"/>
              <a:t> </a:t>
            </a:r>
            <a:r>
              <a:rPr lang="hu-HU" sz="1350" dirty="0" err="1"/>
              <a:t>magna</a:t>
            </a:r>
            <a:r>
              <a:rPr lang="hu-HU" sz="1350" dirty="0"/>
              <a:t> </a:t>
            </a:r>
            <a:r>
              <a:rPr lang="hu-HU" sz="1350" dirty="0" err="1"/>
              <a:t>aliqua</a:t>
            </a:r>
            <a:r>
              <a:rPr lang="hu-HU" sz="1350" dirty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546797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gy objektu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1" y="1177051"/>
            <a:ext cx="8229601" cy="4708187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500" b="1">
                <a:solidFill>
                  <a:schemeClr val="bg2"/>
                </a:solidFill>
              </a:defRPr>
            </a:lvl1pPr>
            <a:lvl2pPr>
              <a:defRPr sz="1800" b="1">
                <a:solidFill>
                  <a:schemeClr val="bg2"/>
                </a:solidFill>
              </a:defRPr>
            </a:lvl2pPr>
            <a:lvl3pPr>
              <a:defRPr sz="1500" b="1">
                <a:solidFill>
                  <a:schemeClr val="bg2"/>
                </a:solidFill>
              </a:defRPr>
            </a:lvl3pPr>
            <a:lvl4pPr>
              <a:defRPr sz="1350" b="1">
                <a:solidFill>
                  <a:schemeClr val="bg2"/>
                </a:solidFill>
              </a:defRPr>
            </a:lvl4pPr>
            <a:lvl5pPr>
              <a:defRPr sz="1350" b="1">
                <a:solidFill>
                  <a:schemeClr val="bg2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ím 1"/>
          <p:cNvSpPr>
            <a:spLocks noGrp="1"/>
          </p:cNvSpPr>
          <p:nvPr>
            <p:ph type="title" hasCustomPrompt="1"/>
          </p:nvPr>
        </p:nvSpPr>
        <p:spPr>
          <a:xfrm>
            <a:off x="457200" y="362190"/>
            <a:ext cx="8229600" cy="2880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>
              <a:defRPr sz="21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cxnSp>
        <p:nvCxnSpPr>
          <p:cNvPr id="5" name="Egyenes összekötő 4"/>
          <p:cNvCxnSpPr/>
          <p:nvPr/>
        </p:nvCxnSpPr>
        <p:spPr>
          <a:xfrm>
            <a:off x="457200" y="749027"/>
            <a:ext cx="86868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7934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Üres ala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>
            <a:spLocks noGrp="1"/>
          </p:cNvSpPr>
          <p:nvPr>
            <p:ph type="title" hasCustomPrompt="1"/>
          </p:nvPr>
        </p:nvSpPr>
        <p:spPr>
          <a:xfrm>
            <a:off x="457200" y="362190"/>
            <a:ext cx="8229600" cy="2880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>
              <a:defRPr sz="21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cxnSp>
        <p:nvCxnSpPr>
          <p:cNvPr id="5" name="Egyenes összekötő 4"/>
          <p:cNvCxnSpPr/>
          <p:nvPr/>
        </p:nvCxnSpPr>
        <p:spPr>
          <a:xfrm>
            <a:off x="457200" y="749027"/>
            <a:ext cx="86868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41598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tartalomrész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half" idx="1" hasCustomPrompt="1"/>
          </p:nvPr>
        </p:nvSpPr>
        <p:spPr>
          <a:xfrm>
            <a:off x="457200" y="1600204"/>
            <a:ext cx="4038600" cy="4525963"/>
          </a:xfrm>
          <a:prstGeom prst="rect">
            <a:avLst/>
          </a:prstGeom>
        </p:spPr>
        <p:txBody>
          <a:bodyPr lIns="0"/>
          <a:lstStyle>
            <a:lvl1pPr>
              <a:defRPr sz="1500" b="1">
                <a:solidFill>
                  <a:schemeClr val="bg2"/>
                </a:solidFill>
              </a:defRPr>
            </a:lvl1pPr>
            <a:lvl2pPr>
              <a:defRPr sz="1800" b="1">
                <a:solidFill>
                  <a:schemeClr val="bg2"/>
                </a:solidFill>
              </a:defRPr>
            </a:lvl2pPr>
            <a:lvl3pPr>
              <a:defRPr sz="1500" b="1">
                <a:solidFill>
                  <a:schemeClr val="bg2"/>
                </a:solidFill>
              </a:defRPr>
            </a:lvl3pPr>
            <a:lvl4pPr>
              <a:defRPr sz="1350" b="1">
                <a:solidFill>
                  <a:schemeClr val="bg2"/>
                </a:solidFill>
              </a:defRPr>
            </a:lvl4pPr>
            <a:lvl5pPr>
              <a:defRPr sz="1350" b="1">
                <a:solidFill>
                  <a:schemeClr val="bg2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hu-HU" dirty="0"/>
              <a:t>MINTASZÖVEG CÍM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 hasCustomPrompt="1"/>
          </p:nvPr>
        </p:nvSpPr>
        <p:spPr>
          <a:xfrm>
            <a:off x="4648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1500" b="1">
                <a:solidFill>
                  <a:schemeClr val="bg2"/>
                </a:solidFill>
              </a:defRPr>
            </a:lvl1pPr>
            <a:lvl2pPr>
              <a:defRPr sz="1800" b="1">
                <a:solidFill>
                  <a:schemeClr val="bg2"/>
                </a:solidFill>
              </a:defRPr>
            </a:lvl2pPr>
            <a:lvl3pPr>
              <a:defRPr sz="1500" b="1">
                <a:solidFill>
                  <a:schemeClr val="bg2"/>
                </a:solidFill>
              </a:defRPr>
            </a:lvl3pPr>
            <a:lvl4pPr>
              <a:defRPr sz="1350" b="1">
                <a:solidFill>
                  <a:schemeClr val="bg2"/>
                </a:solidFill>
              </a:defRPr>
            </a:lvl4pPr>
            <a:lvl5pPr>
              <a:defRPr sz="1350" b="1">
                <a:solidFill>
                  <a:schemeClr val="bg2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hu-HU" dirty="0"/>
              <a:t>MINTASZÖVEG CÍM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8" name="Cím 1"/>
          <p:cNvSpPr>
            <a:spLocks noGrp="1"/>
          </p:cNvSpPr>
          <p:nvPr>
            <p:ph type="title" hasCustomPrompt="1"/>
          </p:nvPr>
        </p:nvSpPr>
        <p:spPr>
          <a:xfrm>
            <a:off x="457200" y="362190"/>
            <a:ext cx="8229600" cy="2880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>
              <a:defRPr sz="21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cxnSp>
        <p:nvCxnSpPr>
          <p:cNvPr id="9" name="Egyenes összekötő 8"/>
          <p:cNvCxnSpPr/>
          <p:nvPr/>
        </p:nvCxnSpPr>
        <p:spPr>
          <a:xfrm>
            <a:off x="457200" y="749027"/>
            <a:ext cx="86868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71164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335604"/>
          </a:xfrm>
          <a:prstGeom prst="rect">
            <a:avLst/>
          </a:prstGeom>
        </p:spPr>
        <p:txBody>
          <a:bodyPr lIns="0" anchor="b"/>
          <a:lstStyle>
            <a:lvl1pPr algn="l">
              <a:defRPr sz="1500" b="1">
                <a:solidFill>
                  <a:schemeClr val="bg2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hu-HU"/>
              <a:t>Kép beszúrásához kattintson az ikonra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136204"/>
            <a:ext cx="5486400" cy="804862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500" baseline="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u-HU" sz="1350" dirty="0"/>
              <a:t>"</a:t>
            </a:r>
            <a:r>
              <a:rPr lang="hu-HU" sz="1350" dirty="0" err="1"/>
              <a:t>Lorem</a:t>
            </a:r>
            <a:r>
              <a:rPr lang="hu-HU" sz="1350" dirty="0"/>
              <a:t> </a:t>
            </a:r>
            <a:r>
              <a:rPr lang="hu-HU" sz="1350" dirty="0" err="1"/>
              <a:t>ipsum</a:t>
            </a:r>
            <a:r>
              <a:rPr lang="hu-HU" sz="1350" dirty="0"/>
              <a:t> </a:t>
            </a:r>
            <a:r>
              <a:rPr lang="hu-HU" sz="1350" dirty="0" err="1"/>
              <a:t>dolor</a:t>
            </a:r>
            <a:r>
              <a:rPr lang="hu-HU" sz="1350" dirty="0"/>
              <a:t> </a:t>
            </a:r>
            <a:r>
              <a:rPr lang="hu-HU" sz="1350" dirty="0" err="1"/>
              <a:t>sit</a:t>
            </a:r>
            <a:r>
              <a:rPr lang="hu-HU" sz="1350" dirty="0"/>
              <a:t> </a:t>
            </a:r>
            <a:r>
              <a:rPr lang="hu-HU" sz="1350" dirty="0" err="1"/>
              <a:t>amet</a:t>
            </a:r>
            <a:r>
              <a:rPr lang="hu-HU" sz="1350" dirty="0"/>
              <a:t>, </a:t>
            </a:r>
            <a:r>
              <a:rPr lang="hu-HU" sz="1350" dirty="0" err="1"/>
              <a:t>consectetur</a:t>
            </a:r>
            <a:r>
              <a:rPr lang="hu-HU" sz="1350" dirty="0"/>
              <a:t> </a:t>
            </a:r>
            <a:r>
              <a:rPr lang="hu-HU" sz="1350" dirty="0" err="1"/>
              <a:t>adipiscing</a:t>
            </a:r>
            <a:r>
              <a:rPr lang="hu-HU" sz="1350" dirty="0"/>
              <a:t> elit, </a:t>
            </a:r>
            <a:r>
              <a:rPr lang="hu-HU" sz="1350" dirty="0" err="1"/>
              <a:t>sed</a:t>
            </a:r>
            <a:r>
              <a:rPr lang="hu-HU" sz="1350" dirty="0"/>
              <a:t> </a:t>
            </a:r>
            <a:r>
              <a:rPr lang="hu-HU" sz="1350" dirty="0" err="1"/>
              <a:t>do</a:t>
            </a:r>
            <a:r>
              <a:rPr lang="hu-HU" sz="1350" dirty="0"/>
              <a:t> </a:t>
            </a:r>
            <a:r>
              <a:rPr lang="hu-HU" sz="1350" dirty="0" err="1"/>
              <a:t>eiusmod</a:t>
            </a:r>
            <a:r>
              <a:rPr lang="hu-HU" sz="1350" dirty="0"/>
              <a:t> </a:t>
            </a:r>
            <a:r>
              <a:rPr lang="hu-HU" sz="1350" dirty="0" err="1"/>
              <a:t>tempor</a:t>
            </a:r>
            <a:r>
              <a:rPr lang="hu-HU" sz="1350" dirty="0"/>
              <a:t> </a:t>
            </a:r>
            <a:r>
              <a:rPr lang="hu-HU" sz="1350" dirty="0" err="1"/>
              <a:t>incididunt</a:t>
            </a:r>
            <a:r>
              <a:rPr lang="hu-HU" sz="1350" dirty="0"/>
              <a:t> </a:t>
            </a:r>
            <a:r>
              <a:rPr lang="hu-HU" sz="1350" dirty="0" err="1"/>
              <a:t>ut</a:t>
            </a:r>
            <a:r>
              <a:rPr lang="hu-HU" sz="1350" dirty="0"/>
              <a:t> </a:t>
            </a:r>
            <a:r>
              <a:rPr lang="hu-HU" sz="1350" dirty="0" err="1"/>
              <a:t>labore</a:t>
            </a:r>
            <a:r>
              <a:rPr lang="hu-HU" sz="1350" dirty="0"/>
              <a:t> et </a:t>
            </a:r>
            <a:r>
              <a:rPr lang="hu-HU" sz="1350" dirty="0" err="1"/>
              <a:t>dolore</a:t>
            </a:r>
            <a:r>
              <a:rPr lang="hu-HU" sz="1350" dirty="0"/>
              <a:t> </a:t>
            </a:r>
            <a:r>
              <a:rPr lang="hu-HU" sz="1350" dirty="0" err="1"/>
              <a:t>magna</a:t>
            </a:r>
            <a:r>
              <a:rPr lang="hu-HU" sz="1350" dirty="0"/>
              <a:t> </a:t>
            </a:r>
            <a:r>
              <a:rPr lang="hu-HU" sz="1350" dirty="0" err="1"/>
              <a:t>aliqua</a:t>
            </a:r>
            <a:r>
              <a:rPr lang="hu-HU" sz="1350" dirty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845077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fejező 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404472" y="2812203"/>
            <a:ext cx="6624000" cy="612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3000" b="1" cap="none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sz="2700" b="1" dirty="0">
                <a:solidFill>
                  <a:schemeClr val="bg2"/>
                </a:solidFill>
                <a:latin typeface="Futura Std Medium" pitchFamily="34" charset="0"/>
              </a:rPr>
              <a:t>Köszönöm a figyelmüket!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71508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 helye 5">
            <a:extLst>
              <a:ext uri="{FF2B5EF4-FFF2-40B4-BE49-F238E27FC236}">
                <a16:creationId xmlns:a16="http://schemas.microsoft.com/office/drawing/2014/main" id="{DFDC1BDF-61FA-468C-BA8D-5D9849E09E1B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96268" y="3144983"/>
            <a:ext cx="6051056" cy="89361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cap="all" baseline="0">
                <a:solidFill>
                  <a:schemeClr val="tx1"/>
                </a:solidFill>
                <a:latin typeface="+mj-lt"/>
                <a:cs typeface="Montserrat" panose="00000500000000000000" pitchFamily="2" charset="-18"/>
              </a:defRPr>
            </a:lvl1pPr>
            <a:lvl2pPr>
              <a:defRPr cap="all" baseline="0"/>
            </a:lvl2pPr>
            <a:lvl3pPr>
              <a:defRPr cap="all" baseline="0"/>
            </a:lvl3pPr>
            <a:lvl4pPr>
              <a:defRPr cap="all" baseline="0"/>
            </a:lvl4pPr>
            <a:lvl5pPr>
              <a:defRPr cap="all" baseline="0"/>
            </a:lvl5pPr>
          </a:lstStyle>
          <a:p>
            <a:pPr lvl="0"/>
            <a:r>
              <a:rPr lang="hu-HU" dirty="0"/>
              <a:t>Minta alcím – dátum szerkesztése</a:t>
            </a:r>
            <a:br>
              <a:rPr lang="hu-HU" dirty="0"/>
            </a:br>
            <a:r>
              <a:rPr lang="hu-HU" dirty="0"/>
              <a:t>2 sor maximum</a:t>
            </a: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375497A0-9782-4FFD-B073-2034612CE18E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92907" y="5878601"/>
            <a:ext cx="6051055" cy="258632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cap="none" baseline="0">
                <a:solidFill>
                  <a:schemeClr val="accent3"/>
                </a:solidFill>
                <a:latin typeface="+mn-lt"/>
                <a:cs typeface="Montserrat" panose="00000500000000000000" pitchFamily="2" charset="-18"/>
              </a:defRPr>
            </a:lvl1pPr>
            <a:lvl2pPr>
              <a:defRPr cap="all" baseline="0"/>
            </a:lvl2pPr>
            <a:lvl3pPr>
              <a:defRPr cap="all" baseline="0"/>
            </a:lvl3pPr>
            <a:lvl4pPr>
              <a:defRPr cap="all" baseline="0"/>
            </a:lvl4pPr>
            <a:lvl5pPr>
              <a:defRPr cap="all" baseline="0"/>
            </a:lvl5pPr>
          </a:lstStyle>
          <a:p>
            <a:pPr lvl="0"/>
            <a:r>
              <a:rPr lang="hu-HU" dirty="0"/>
              <a:t>Szerző / előadó</a:t>
            </a: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878E434-4F23-4C18-AB90-D2E7082A6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303870907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émaelválaszt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2319EB8-3CF4-40B6-8100-E3B93707E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448" y="933189"/>
            <a:ext cx="8363600" cy="1456720"/>
          </a:xfrm>
        </p:spPr>
        <p:txBody>
          <a:bodyPr>
            <a:normAutofit/>
          </a:bodyPr>
          <a:lstStyle>
            <a:lvl1pPr algn="ctr">
              <a:defRPr sz="2700">
                <a:latin typeface="Arial Black" panose="020B0A04020102020204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Szöveg helye 5">
            <a:extLst>
              <a:ext uri="{FF2B5EF4-FFF2-40B4-BE49-F238E27FC236}">
                <a16:creationId xmlns:a16="http://schemas.microsoft.com/office/drawing/2014/main" id="{2DEF0370-AE4E-41A8-BD4D-292B9B173D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2908" y="2826328"/>
            <a:ext cx="8364140" cy="7204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800" cap="all" baseline="0">
                <a:solidFill>
                  <a:schemeClr val="tx1"/>
                </a:solidFill>
                <a:latin typeface="+mn-lt"/>
                <a:cs typeface="Montserrat" panose="00000500000000000000" pitchFamily="2" charset="-18"/>
              </a:defRPr>
            </a:lvl1pPr>
            <a:lvl2pPr>
              <a:defRPr cap="all" baseline="0"/>
            </a:lvl2pPr>
            <a:lvl3pPr>
              <a:defRPr cap="all" baseline="0"/>
            </a:lvl3pPr>
            <a:lvl4pPr>
              <a:defRPr cap="all" baseline="0"/>
            </a:lvl4pPr>
            <a:lvl5pPr>
              <a:defRPr cap="all" baseline="0"/>
            </a:lvl5pPr>
          </a:lstStyle>
          <a:p>
            <a:pPr lvl="0"/>
            <a:r>
              <a:rPr lang="hu-HU" dirty="0"/>
              <a:t>Minta alcím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52947019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ró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2319EB8-3CF4-40B6-8100-E3B93707E8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3448" y="851770"/>
            <a:ext cx="8363600" cy="2227606"/>
          </a:xfrm>
        </p:spPr>
        <p:txBody>
          <a:bodyPr>
            <a:normAutofit/>
          </a:bodyPr>
          <a:lstStyle>
            <a:lvl1pPr algn="ctr">
              <a:defRPr sz="2700">
                <a:latin typeface="+mj-lt"/>
              </a:defRPr>
            </a:lvl1pPr>
          </a:lstStyle>
          <a:p>
            <a:r>
              <a:rPr lang="hu-HU" dirty="0"/>
              <a:t>Köszönjük a figyelmet!</a:t>
            </a:r>
          </a:p>
        </p:txBody>
      </p:sp>
      <p:sp>
        <p:nvSpPr>
          <p:cNvPr id="3" name="Szöveg helye 5">
            <a:extLst>
              <a:ext uri="{FF2B5EF4-FFF2-40B4-BE49-F238E27FC236}">
                <a16:creationId xmlns:a16="http://schemas.microsoft.com/office/drawing/2014/main" id="{2DEF0370-AE4E-41A8-BD4D-292B9B173D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2908" y="3226855"/>
            <a:ext cx="8364140" cy="9296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350" cap="none" baseline="0">
                <a:solidFill>
                  <a:schemeClr val="tx1"/>
                </a:solidFill>
                <a:latin typeface="+mn-lt"/>
                <a:cs typeface="Montserrat" panose="00000500000000000000" pitchFamily="50" charset="-18"/>
              </a:defRPr>
            </a:lvl1pPr>
            <a:lvl2pPr>
              <a:defRPr cap="all" baseline="0"/>
            </a:lvl2pPr>
            <a:lvl3pPr>
              <a:defRPr cap="all" baseline="0"/>
            </a:lvl3pPr>
            <a:lvl4pPr>
              <a:defRPr cap="all" baseline="0"/>
            </a:lvl4pPr>
            <a:lvl5pPr>
              <a:defRPr cap="all" baseline="0"/>
            </a:lvl5pPr>
          </a:lstStyle>
          <a:p>
            <a:pPr lvl="0"/>
            <a:r>
              <a:rPr lang="hu-HU" dirty="0"/>
              <a:t>Előadó neve – (elérhetősége)</a:t>
            </a:r>
          </a:p>
        </p:txBody>
      </p:sp>
      <p:sp>
        <p:nvSpPr>
          <p:cNvPr id="7" name="Élőláb helye 3">
            <a:extLst>
              <a:ext uri="{FF2B5EF4-FFF2-40B4-BE49-F238E27FC236}">
                <a16:creationId xmlns:a16="http://schemas.microsoft.com/office/drawing/2014/main" id="{8D486198-4E5F-4C8B-A28A-B946C9449A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6953" y="6061906"/>
            <a:ext cx="8370095" cy="19369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>
              <a:defRPr sz="750" b="0" baseline="0">
                <a:solidFill>
                  <a:schemeClr val="tx1"/>
                </a:solidFill>
                <a:effectLst/>
                <a:latin typeface="+mn-lt"/>
                <a:cs typeface="Montserrat" panose="020B0604020202020204" charset="-18"/>
              </a:defRPr>
            </a:lvl1pPr>
          </a:lstStyle>
          <a:p>
            <a:pPr algn="r"/>
            <a:r>
              <a:rPr lang="hu-HU"/>
              <a:t>www.diakhitel.hu | © Diákhitel Központ Zrt. Minden jog fenntartva 2018.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8880672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cím 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 hasCustomPrompt="1"/>
          </p:nvPr>
        </p:nvSpPr>
        <p:spPr>
          <a:xfrm>
            <a:off x="0" y="2908572"/>
            <a:ext cx="7772400" cy="701675"/>
          </a:xfrm>
          <a:prstGeom prst="rect">
            <a:avLst/>
          </a:prstGeom>
        </p:spPr>
        <p:txBody>
          <a:bodyPr tIns="0" rIns="0"/>
          <a:lstStyle>
            <a:lvl1pPr algn="r"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759740"/>
            <a:ext cx="6400800" cy="17526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r">
              <a:buNone/>
              <a:defRPr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2814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jegyzé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31506B0-DF63-4E04-AB66-859E98AFFE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3448" y="806058"/>
            <a:ext cx="7103380" cy="461453"/>
          </a:xfrm>
        </p:spPr>
        <p:txBody>
          <a:bodyPr>
            <a:noAutofit/>
          </a:bodyPr>
          <a:lstStyle>
            <a:lvl1pPr algn="l">
              <a:defRPr sz="240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hu-HU" dirty="0"/>
              <a:t>Tartalomjegyzék</a:t>
            </a:r>
          </a:p>
        </p:txBody>
      </p:sp>
      <p:sp>
        <p:nvSpPr>
          <p:cNvPr id="8" name="Szöveg helye 6">
            <a:extLst>
              <a:ext uri="{FF2B5EF4-FFF2-40B4-BE49-F238E27FC236}">
                <a16:creationId xmlns:a16="http://schemas.microsoft.com/office/drawing/2014/main" id="{F5EC2BEE-FC58-46A3-A280-C396F6412E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3447" y="1449388"/>
            <a:ext cx="8363599" cy="4500563"/>
          </a:xfrm>
          <a:prstGeom prst="rect">
            <a:avLst/>
          </a:prstGeom>
        </p:spPr>
        <p:txBody>
          <a:bodyPr numCol="2" spcCol="360000"/>
          <a:lstStyle>
            <a:lvl1pPr marL="270272" marR="0" indent="-270272" algn="l" defTabSz="672704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3"/>
              </a:buClr>
              <a:buSzTx/>
              <a:buFont typeface="+mj-lt"/>
              <a:buAutoNum type="romanUcPeriod"/>
              <a:tabLst>
                <a:tab pos="403622" algn="l"/>
              </a:tabLst>
              <a:defRPr sz="1350" b="0" cap="all" baseline="0">
                <a:solidFill>
                  <a:schemeClr val="accent3"/>
                </a:solidFill>
                <a:latin typeface="Arial" panose="020B0604020202020204" pitchFamily="34" charset="0"/>
                <a:cs typeface="Montserrat Bold" panose="00000800000000000000" pitchFamily="2" charset="-18"/>
              </a:defRPr>
            </a:lvl1pPr>
            <a:lvl2pPr marL="539354" indent="-198835" defTabSz="672704">
              <a:buClr>
                <a:schemeClr val="tx1"/>
              </a:buClr>
              <a:buFont typeface="+mj-lt"/>
              <a:buAutoNum type="arabicPeriod"/>
              <a:tabLst>
                <a:tab pos="403622" algn="l"/>
              </a:tabLst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07244" indent="-214313">
              <a:defRPr/>
            </a:lvl3pPr>
            <a:lvl4pPr marL="1141810" indent="-214313">
              <a:defRPr/>
            </a:lvl4pPr>
            <a:lvl5pPr marL="1479947" indent="-214313">
              <a:tabLst>
                <a:tab pos="1479947" algn="l"/>
              </a:tabLst>
              <a:defRPr/>
            </a:lvl5pPr>
          </a:lstStyle>
          <a:p>
            <a:pPr lvl="0"/>
            <a:r>
              <a:rPr lang="hu-HU" dirty="0"/>
              <a:t>Első téma (elválasztó) címe</a:t>
            </a:r>
          </a:p>
          <a:p>
            <a:pPr lvl="1"/>
            <a:r>
              <a:rPr lang="hu-HU" dirty="0"/>
              <a:t>Első cím</a:t>
            </a:r>
          </a:p>
          <a:p>
            <a:pPr lvl="1"/>
            <a:r>
              <a:rPr lang="hu-HU" dirty="0"/>
              <a:t>Második cím</a:t>
            </a:r>
          </a:p>
          <a:p>
            <a:pPr lvl="1"/>
            <a:r>
              <a:rPr lang="hu-HU" dirty="0"/>
              <a:t>Harmadik cím</a:t>
            </a:r>
          </a:p>
          <a:p>
            <a:pPr lvl="1"/>
            <a:endParaRPr lang="hu-HU" dirty="0"/>
          </a:p>
          <a:p>
            <a:pPr lvl="0"/>
            <a:r>
              <a:rPr lang="hu-HU" dirty="0"/>
              <a:t>Második téma (elválasztó) címe…</a:t>
            </a:r>
          </a:p>
        </p:txBody>
      </p:sp>
    </p:spTree>
    <p:extLst>
      <p:ext uri="{BB962C8B-B14F-4D97-AF65-F5344CB8AC3E}">
        <p14:creationId xmlns:p14="http://schemas.microsoft.com/office/powerpoint/2010/main" val="3221866312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res di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3327545-FE22-4E7B-8E30-DFC548C3695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86CB4B4D-7CA3-9044-876B-883B54F8677D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7" name="Szöveg helye 2">
            <a:extLst>
              <a:ext uri="{FF2B5EF4-FFF2-40B4-BE49-F238E27FC236}">
                <a16:creationId xmlns:a16="http://schemas.microsoft.com/office/drawing/2014/main" id="{03D6A65B-2A9B-401D-B71C-9B5C1C2A8E4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6954" y="1205515"/>
            <a:ext cx="8370094" cy="342900"/>
          </a:xfrm>
        </p:spPr>
        <p:txBody>
          <a:bodyPr numCol="1"/>
          <a:lstStyle>
            <a:lvl1pPr marL="0" indent="0" defTabSz="685800">
              <a:buClrTx/>
              <a:buSzTx/>
              <a:buNone/>
              <a:tabLst/>
              <a:defRPr cap="none">
                <a:solidFill>
                  <a:schemeClr val="accent2"/>
                </a:solidFill>
                <a:latin typeface="+mn-lt"/>
              </a:defRPr>
            </a:lvl1pPr>
          </a:lstStyle>
          <a:p>
            <a:pPr marL="0" indent="0" defTabSz="914400">
              <a:buClrTx/>
              <a:buSzTx/>
              <a:buNone/>
              <a:tabLst/>
              <a:defRPr cap="none">
                <a:solidFill>
                  <a:schemeClr val="accent2"/>
                </a:solidFill>
              </a:defRPr>
            </a:pPr>
            <a:r>
              <a:rPr lang="hu-HU" dirty="0"/>
              <a:t>Minta alcím szerkesztése</a:t>
            </a: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96497DB-D14B-4A58-9FF8-CD943CEEB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812550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Üres di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3327545-FE22-4E7B-8E30-DFC548C3695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86CB4B4D-7CA3-9044-876B-883B54F8677D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7" name="Szöveg helye 2">
            <a:extLst>
              <a:ext uri="{FF2B5EF4-FFF2-40B4-BE49-F238E27FC236}">
                <a16:creationId xmlns:a16="http://schemas.microsoft.com/office/drawing/2014/main" id="{03D6A65B-2A9B-401D-B71C-9B5C1C2A8E4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6954" y="1205515"/>
            <a:ext cx="8370094" cy="342900"/>
          </a:xfrm>
        </p:spPr>
        <p:txBody>
          <a:bodyPr numCol="1"/>
          <a:lstStyle>
            <a:lvl1pPr marL="0" indent="0" defTabSz="685800">
              <a:buClrTx/>
              <a:buSzTx/>
              <a:buNone/>
              <a:tabLst/>
              <a:defRPr cap="none">
                <a:solidFill>
                  <a:schemeClr val="accent2"/>
                </a:solidFill>
                <a:latin typeface="+mn-lt"/>
              </a:defRPr>
            </a:lvl1pPr>
          </a:lstStyle>
          <a:p>
            <a:pPr marL="0" indent="0" defTabSz="914400">
              <a:buClrTx/>
              <a:buSzTx/>
              <a:buNone/>
              <a:tabLst/>
              <a:defRPr cap="none">
                <a:solidFill>
                  <a:schemeClr val="accent2"/>
                </a:solidFill>
              </a:defRPr>
            </a:pPr>
            <a:r>
              <a:rPr lang="hu-HU" dirty="0"/>
              <a:t>Minta alcím szerkesztése</a:t>
            </a: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96497DB-D14B-4A58-9FF8-CD943CEEB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874483827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ép / Ábr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3327545-FE22-4E7B-8E30-DFC548C3695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86CB4B4D-7CA3-9044-876B-883B54F8677D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5" name="Cím 4">
            <a:extLst>
              <a:ext uri="{FF2B5EF4-FFF2-40B4-BE49-F238E27FC236}">
                <a16:creationId xmlns:a16="http://schemas.microsoft.com/office/drawing/2014/main" id="{1D271DD4-6F48-4ED8-BA1D-D992A4CC7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14" name="Tartalom helye 3">
            <a:extLst>
              <a:ext uri="{FF2B5EF4-FFF2-40B4-BE49-F238E27FC236}">
                <a16:creationId xmlns:a16="http://schemas.microsoft.com/office/drawing/2014/main" id="{64FC7E13-3807-47AC-B74E-9E41157822D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92908" y="1601786"/>
            <a:ext cx="8364140" cy="4348164"/>
          </a:xfrm>
        </p:spPr>
        <p:txBody>
          <a:bodyPr lIns="0" tIns="0" rIns="0" bIns="0" numCol="1"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hu-HU" dirty="0"/>
              <a:t>Tartalom beszúrása</a:t>
            </a:r>
          </a:p>
        </p:txBody>
      </p:sp>
      <p:sp>
        <p:nvSpPr>
          <p:cNvPr id="10" name="Szöveg helye 2">
            <a:extLst>
              <a:ext uri="{FF2B5EF4-FFF2-40B4-BE49-F238E27FC236}">
                <a16:creationId xmlns:a16="http://schemas.microsoft.com/office/drawing/2014/main" id="{27090556-10F7-4927-8BC0-F6B5330DAB6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954" y="1205515"/>
            <a:ext cx="8370094" cy="342900"/>
          </a:xfrm>
        </p:spPr>
        <p:txBody>
          <a:bodyPr numCol="1"/>
          <a:lstStyle>
            <a:lvl1pPr marL="0" indent="0" defTabSz="685800">
              <a:buClrTx/>
              <a:buSzTx/>
              <a:buNone/>
              <a:tabLst/>
              <a:defRPr cap="none">
                <a:solidFill>
                  <a:schemeClr val="accent2"/>
                </a:solidFill>
                <a:latin typeface="+mn-lt"/>
              </a:defRPr>
            </a:lvl1pPr>
          </a:lstStyle>
          <a:p>
            <a:pPr marL="0" indent="0" defTabSz="914400">
              <a:buClrTx/>
              <a:buSzTx/>
              <a:buNone/>
              <a:tabLst/>
              <a:defRPr cap="none">
                <a:solidFill>
                  <a:schemeClr val="accent2"/>
                </a:solidFill>
              </a:defRPr>
            </a:pPr>
            <a:r>
              <a:rPr lang="hu-HU" dirty="0"/>
              <a:t>Minta alcím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530222405"/>
      </p:ext>
    </p:extLst>
  </p:cSld>
  <p:clrMapOvr>
    <a:masterClrMapping/>
  </p:clrMapOvr>
  <p:transition spd="med"/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0A5B91F-F3B5-42BA-A38F-380C571D2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E00E8412-85E8-4E17-BE4A-6EB65DB80A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987554" y="6603614"/>
            <a:ext cx="769493" cy="138499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86CB4B4D-7CA3-9044-876B-883B54F8677D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7" name="Szöveg helye 6">
            <a:extLst>
              <a:ext uri="{FF2B5EF4-FFF2-40B4-BE49-F238E27FC236}">
                <a16:creationId xmlns:a16="http://schemas.microsoft.com/office/drawing/2014/main" id="{097C21AB-E3EA-49E7-A872-36BBDE1FEC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2906" y="1705060"/>
            <a:ext cx="8358188" cy="4244891"/>
          </a:xfrm>
        </p:spPr>
        <p:txBody>
          <a:bodyPr/>
          <a:lstStyle>
            <a:lvl1pPr>
              <a:defRPr>
                <a:solidFill>
                  <a:schemeClr val="accent1">
                    <a:alpha val="99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accent4">
                    <a:alpha val="99000"/>
                  </a:schemeClr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accent4">
                    <a:alpha val="99000"/>
                  </a:schemeClr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accent4">
                    <a:alpha val="99000"/>
                  </a:schemeClr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accent4">
                    <a:alpha val="99000"/>
                  </a:schemeClr>
                </a:solidFill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8" name="Szöveg helye 2">
            <a:extLst>
              <a:ext uri="{FF2B5EF4-FFF2-40B4-BE49-F238E27FC236}">
                <a16:creationId xmlns:a16="http://schemas.microsoft.com/office/drawing/2014/main" id="{5BA001EE-02B5-4914-8BC7-C2BDD8A675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6954" y="1205515"/>
            <a:ext cx="8370094" cy="342900"/>
          </a:xfrm>
        </p:spPr>
        <p:txBody>
          <a:bodyPr numCol="1"/>
          <a:lstStyle>
            <a:lvl1pPr marL="0" indent="0" defTabSz="685800">
              <a:buClrTx/>
              <a:buSzTx/>
              <a:buNone/>
              <a:tabLst/>
              <a:defRPr cap="none">
                <a:solidFill>
                  <a:schemeClr val="accent2"/>
                </a:solidFill>
                <a:latin typeface="+mn-lt"/>
              </a:defRPr>
            </a:lvl1pPr>
          </a:lstStyle>
          <a:p>
            <a:pPr marL="0" indent="0" defTabSz="914400">
              <a:buClrTx/>
              <a:buSzTx/>
              <a:buNone/>
              <a:tabLst/>
              <a:defRPr cap="none">
                <a:solidFill>
                  <a:schemeClr val="accent2"/>
                </a:solidFill>
              </a:defRPr>
            </a:pPr>
            <a:r>
              <a:rPr lang="hu-HU" dirty="0"/>
              <a:t>Minta alcím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65467341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ámozott 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0A5B91F-F3B5-42BA-A38F-380C571D2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E00E8412-85E8-4E17-BE4A-6EB65DB80A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86CB4B4D-7CA3-9044-876B-883B54F8677D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4" name="Szöveg helye 2">
            <a:extLst>
              <a:ext uri="{FF2B5EF4-FFF2-40B4-BE49-F238E27FC236}">
                <a16:creationId xmlns:a16="http://schemas.microsoft.com/office/drawing/2014/main" id="{71E18022-289C-485E-8088-DC6638D9D9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92906" y="1705059"/>
            <a:ext cx="8364141" cy="4233779"/>
          </a:xfrm>
        </p:spPr>
        <p:txBody>
          <a:bodyPr/>
          <a:lstStyle>
            <a:lvl1pPr marL="257175" indent="-257175">
              <a:buFont typeface="+mj-lt"/>
              <a:buAutoNum type="arabicParenR"/>
              <a:defRPr>
                <a:solidFill>
                  <a:schemeClr val="accent1">
                    <a:alpha val="99000"/>
                  </a:schemeClr>
                </a:solidFill>
                <a:latin typeface="+mj-lt"/>
              </a:defRPr>
            </a:lvl1pPr>
            <a:lvl2pPr marL="597694" indent="-257175">
              <a:buFont typeface="+mj-lt"/>
              <a:buAutoNum type="alphaLcPeriod"/>
              <a:defRPr>
                <a:solidFill>
                  <a:schemeClr val="accent4">
                    <a:alpha val="99000"/>
                  </a:schemeClr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accent4">
                    <a:alpha val="99000"/>
                  </a:schemeClr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accent4">
                    <a:alpha val="99000"/>
                  </a:schemeClr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accent4">
                    <a:alpha val="99000"/>
                  </a:schemeClr>
                </a:solidFill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9" name="Szöveg helye 2">
            <a:extLst>
              <a:ext uri="{FF2B5EF4-FFF2-40B4-BE49-F238E27FC236}">
                <a16:creationId xmlns:a16="http://schemas.microsoft.com/office/drawing/2014/main" id="{281F9D1F-5B2A-48D7-A029-8CBCD16C3C4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6954" y="1205515"/>
            <a:ext cx="8370094" cy="342900"/>
          </a:xfrm>
        </p:spPr>
        <p:txBody>
          <a:bodyPr numCol="1"/>
          <a:lstStyle>
            <a:lvl1pPr marL="0" indent="0" defTabSz="685800">
              <a:buClrTx/>
              <a:buSzTx/>
              <a:buNone/>
              <a:tabLst/>
              <a:defRPr cap="none">
                <a:solidFill>
                  <a:schemeClr val="accent2"/>
                </a:solidFill>
                <a:latin typeface="+mn-lt"/>
              </a:defRPr>
            </a:lvl1pPr>
          </a:lstStyle>
          <a:p>
            <a:pPr marL="0" indent="0" defTabSz="914400">
              <a:buClrTx/>
              <a:buSzTx/>
              <a:buNone/>
              <a:tabLst/>
              <a:defRPr cap="none">
                <a:solidFill>
                  <a:schemeClr val="accent2"/>
                </a:solidFill>
              </a:defRPr>
            </a:pPr>
            <a:r>
              <a:rPr lang="hu-HU" dirty="0"/>
              <a:t>Minta alcím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17198878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oszlopos felsorol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0A5B91F-F3B5-42BA-A38F-380C571D2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E00E8412-85E8-4E17-BE4A-6EB65DB80A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86CB4B4D-7CA3-9044-876B-883B54F8677D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8" name="Body Level One…">
            <a:extLst>
              <a:ext uri="{FF2B5EF4-FFF2-40B4-BE49-F238E27FC236}">
                <a16:creationId xmlns:a16="http://schemas.microsoft.com/office/drawing/2014/main" id="{CA0F630D-8B55-4F06-A1FE-803B94C2CEF7}"/>
              </a:ext>
            </a:extLst>
          </p:cNvPr>
          <p:cNvSpPr txBox="1">
            <a:spLocks noGrp="1"/>
          </p:cNvSpPr>
          <p:nvPr>
            <p:ph type="body" sz="half" idx="15" hasCustomPrompt="1"/>
          </p:nvPr>
        </p:nvSpPr>
        <p:spPr>
          <a:xfrm>
            <a:off x="386952" y="2048826"/>
            <a:ext cx="4131000" cy="3901124"/>
          </a:xfrm>
          <a:prstGeom prst="rect">
            <a:avLst/>
          </a:prstGeom>
          <a:solidFill>
            <a:srgbClr val="F2F2F2"/>
          </a:solidFill>
        </p:spPr>
        <p:txBody>
          <a:bodyPr lIns="72000" tIns="72000" rIns="72000" bIns="72000" numCol="1" spcCol="38100">
            <a:normAutofit/>
          </a:bodyPr>
          <a:lstStyle>
            <a:lvl1pPr marL="214313" indent="-214313" defTabSz="685800"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 cap="none">
                <a:latin typeface="+mn-lt"/>
                <a:ea typeface="Montserrat"/>
                <a:cs typeface="Montserrat"/>
                <a:sym typeface="Montserrat"/>
              </a:defRPr>
            </a:lvl1pPr>
            <a:lvl2pPr marL="538843" indent="-195943" defTabSz="685800">
              <a:buClr>
                <a:schemeClr val="accent4"/>
              </a:buClr>
              <a:buFont typeface="Montserrat" panose="00000500000000000000" pitchFamily="2" charset="-18"/>
              <a:buChar char="–"/>
              <a:tabLst/>
              <a:defRPr sz="1050" cap="none">
                <a:latin typeface="+mn-lt"/>
                <a:ea typeface="Montserrat"/>
                <a:cs typeface="Montserrat"/>
                <a:sym typeface="Montserrat"/>
              </a:defRPr>
            </a:lvl2pPr>
            <a:lvl3pPr marL="881743" indent="-195943" defTabSz="685800">
              <a:buClr>
                <a:schemeClr val="accent4"/>
              </a:buClr>
              <a:tabLst/>
              <a:defRPr sz="1050" cap="none">
                <a:latin typeface="+mn-lt"/>
                <a:ea typeface="Montserrat"/>
                <a:cs typeface="Montserrat"/>
                <a:sym typeface="Montserrat"/>
              </a:defRPr>
            </a:lvl3pPr>
            <a:lvl4pPr marL="1224643" indent="-195943" defTabSz="685800">
              <a:buClr>
                <a:schemeClr val="accent4"/>
              </a:buClr>
              <a:tabLst/>
              <a:defRPr sz="1050" cap="none">
                <a:latin typeface="+mn-lt"/>
                <a:ea typeface="Montserrat"/>
                <a:cs typeface="Montserrat"/>
                <a:sym typeface="Montserrat"/>
              </a:defRPr>
            </a:lvl4pPr>
            <a:lvl5pPr marL="1567543" indent="-195943" defTabSz="685800">
              <a:buClr>
                <a:schemeClr val="accent4"/>
              </a:buClr>
              <a:tabLst/>
              <a:defRPr sz="1050" cap="none">
                <a:latin typeface="+mn-lt"/>
                <a:ea typeface="Montserrat"/>
                <a:cs typeface="Montserrat"/>
                <a:sym typeface="Montserrat"/>
              </a:defRPr>
            </a:lvl5pPr>
          </a:lstStyle>
          <a:p>
            <a:r>
              <a:rPr lang="hu-HU" dirty="0"/>
              <a:t>Első szint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dirty="0"/>
          </a:p>
        </p:txBody>
      </p:sp>
      <p:sp>
        <p:nvSpPr>
          <p:cNvPr id="9" name="Szöveg helye 4">
            <a:extLst>
              <a:ext uri="{FF2B5EF4-FFF2-40B4-BE49-F238E27FC236}">
                <a16:creationId xmlns:a16="http://schemas.microsoft.com/office/drawing/2014/main" id="{C5623D5B-F5E9-446A-92DF-02247ECE4F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6952" y="1639857"/>
            <a:ext cx="4131000" cy="408971"/>
          </a:xfrm>
          <a:prstGeom prst="rect">
            <a:avLst/>
          </a:prstGeom>
          <a:solidFill>
            <a:schemeClr val="accent1"/>
          </a:solidFill>
        </p:spPr>
        <p:txBody>
          <a:bodyPr lIns="0" tIns="0" rIns="0" bIns="0" numCol="1" spcCol="38100" anchor="ctr"/>
          <a:lstStyle>
            <a:lvl1pPr marL="0" marR="0" indent="0" algn="ctr" defTabSz="685800" rtl="0" eaLnBrk="1" fontAlgn="auto" latinLnBrk="0" hangingPunct="1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b="1" cap="all" baseline="0">
                <a:solidFill>
                  <a:srgbClr val="FFFFFF"/>
                </a:solidFill>
                <a:latin typeface="+mj-lt"/>
                <a:sym typeface="Montserrat ExtraBold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b="1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hu-HU" dirty="0">
                <a:latin typeface="+mj-lt"/>
              </a:rPr>
              <a:t>1.cím</a:t>
            </a:r>
            <a:endParaRPr lang="hu-HU" dirty="0"/>
          </a:p>
        </p:txBody>
      </p:sp>
      <p:sp>
        <p:nvSpPr>
          <p:cNvPr id="10" name="Szöveg helye 4">
            <a:extLst>
              <a:ext uri="{FF2B5EF4-FFF2-40B4-BE49-F238E27FC236}">
                <a16:creationId xmlns:a16="http://schemas.microsoft.com/office/drawing/2014/main" id="{E0AADC47-92B3-4ABE-8133-FE6BF47EA68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26047" y="1639856"/>
            <a:ext cx="4131000" cy="408971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 numCol="1" spcCol="38100" anchor="ctr"/>
          <a:lstStyle>
            <a:lvl1pPr marL="0" indent="0" algn="ctr" defTabSz="685800">
              <a:lnSpc>
                <a:spcPct val="150000"/>
              </a:lnSpc>
              <a:buClrTx/>
              <a:buSzTx/>
              <a:buNone/>
              <a:tabLst/>
              <a:defRPr b="1" cap="all" baseline="0">
                <a:solidFill>
                  <a:srgbClr val="FFFFFF"/>
                </a:solidFill>
                <a:latin typeface="Montserrat ExtraBold"/>
                <a:sym typeface="Montserrat ExtraBold"/>
              </a:defRPr>
            </a:lvl1pPr>
          </a:lstStyle>
          <a:p>
            <a:pPr marL="0" indent="0" algn="ctr" defTabSz="914400">
              <a:lnSpc>
                <a:spcPct val="150000"/>
              </a:lnSpc>
              <a:buClrTx/>
              <a:buSzTx/>
              <a:buNone/>
              <a:tabLst/>
              <a:defRPr b="1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hu-HU" dirty="0">
                <a:latin typeface="+mj-lt"/>
              </a:rPr>
              <a:t>2.cím</a:t>
            </a:r>
            <a:endParaRPr dirty="0"/>
          </a:p>
        </p:txBody>
      </p:sp>
      <p:sp>
        <p:nvSpPr>
          <p:cNvPr id="12" name="Body Level One…">
            <a:extLst>
              <a:ext uri="{FF2B5EF4-FFF2-40B4-BE49-F238E27FC236}">
                <a16:creationId xmlns:a16="http://schemas.microsoft.com/office/drawing/2014/main" id="{53480917-D305-4095-BDFB-4D0082E55361}"/>
              </a:ext>
            </a:extLst>
          </p:cNvPr>
          <p:cNvSpPr txBox="1">
            <a:spLocks noGrp="1"/>
          </p:cNvSpPr>
          <p:nvPr>
            <p:ph type="body" sz="half" idx="18" hasCustomPrompt="1"/>
          </p:nvPr>
        </p:nvSpPr>
        <p:spPr>
          <a:xfrm>
            <a:off x="4628912" y="2048826"/>
            <a:ext cx="4131000" cy="3901124"/>
          </a:xfrm>
          <a:prstGeom prst="rect">
            <a:avLst/>
          </a:prstGeom>
          <a:solidFill>
            <a:srgbClr val="F2F2F2"/>
          </a:solidFill>
        </p:spPr>
        <p:txBody>
          <a:bodyPr lIns="72000" tIns="72000" rIns="72000" bIns="72000" numCol="1" spcCol="38100">
            <a:normAutofit/>
          </a:bodyPr>
          <a:lstStyle>
            <a:lvl1pPr marL="214313" indent="-214313" defTabSz="685800"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200" cap="none">
                <a:latin typeface="+mn-lt"/>
                <a:ea typeface="Montserrat"/>
                <a:cs typeface="Montserrat"/>
                <a:sym typeface="Montserrat"/>
              </a:defRPr>
            </a:lvl1pPr>
            <a:lvl2pPr marL="538843" indent="-195943" defTabSz="685800">
              <a:buClr>
                <a:schemeClr val="accent4"/>
              </a:buClr>
              <a:buFont typeface="Montserrat" panose="00000500000000000000" pitchFamily="2" charset="-18"/>
              <a:buChar char="–"/>
              <a:tabLst/>
              <a:defRPr sz="1050" cap="none">
                <a:latin typeface="+mn-lt"/>
                <a:ea typeface="Montserrat"/>
                <a:cs typeface="Montserrat"/>
                <a:sym typeface="Montserrat"/>
              </a:defRPr>
            </a:lvl2pPr>
            <a:lvl3pPr marL="881743" indent="-195943" defTabSz="685800">
              <a:buClr>
                <a:schemeClr val="accent4"/>
              </a:buClr>
              <a:tabLst/>
              <a:defRPr sz="1050" cap="none">
                <a:latin typeface="+mn-lt"/>
                <a:ea typeface="Montserrat"/>
                <a:cs typeface="Montserrat"/>
                <a:sym typeface="Montserrat"/>
              </a:defRPr>
            </a:lvl3pPr>
            <a:lvl4pPr marL="1224643" indent="-195943" defTabSz="685800">
              <a:buClr>
                <a:schemeClr val="accent4"/>
              </a:buClr>
              <a:tabLst/>
              <a:defRPr sz="1050" cap="none">
                <a:latin typeface="+mn-lt"/>
                <a:ea typeface="Montserrat"/>
                <a:cs typeface="Montserrat"/>
                <a:sym typeface="Montserrat"/>
              </a:defRPr>
            </a:lvl4pPr>
            <a:lvl5pPr marL="1567543" indent="-195943" defTabSz="685800">
              <a:buClr>
                <a:schemeClr val="accent4"/>
              </a:buClr>
              <a:tabLst/>
              <a:defRPr sz="1050" cap="none">
                <a:latin typeface="+mn-lt"/>
                <a:ea typeface="Montserrat"/>
                <a:cs typeface="Montserrat"/>
                <a:sym typeface="Montserrat"/>
              </a:defRPr>
            </a:lvl5pPr>
          </a:lstStyle>
          <a:p>
            <a:r>
              <a:rPr lang="hu-HU" dirty="0"/>
              <a:t>Első szint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dirty="0"/>
          </a:p>
        </p:txBody>
      </p:sp>
      <p:sp>
        <p:nvSpPr>
          <p:cNvPr id="13" name="Szöveg helye 2">
            <a:extLst>
              <a:ext uri="{FF2B5EF4-FFF2-40B4-BE49-F238E27FC236}">
                <a16:creationId xmlns:a16="http://schemas.microsoft.com/office/drawing/2014/main" id="{02135930-8267-45B3-B66A-F80128AAA6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954" y="1205515"/>
            <a:ext cx="8370094" cy="342900"/>
          </a:xfrm>
        </p:spPr>
        <p:txBody>
          <a:bodyPr numCol="1"/>
          <a:lstStyle>
            <a:lvl1pPr marL="0" indent="0" defTabSz="685800">
              <a:buClrTx/>
              <a:buSzTx/>
              <a:buNone/>
              <a:tabLst/>
              <a:defRPr cap="none">
                <a:solidFill>
                  <a:schemeClr val="accent2"/>
                </a:solidFill>
                <a:latin typeface="+mn-lt"/>
              </a:defRPr>
            </a:lvl1pPr>
          </a:lstStyle>
          <a:p>
            <a:pPr marL="0" indent="0" defTabSz="914400">
              <a:buClrTx/>
              <a:buSzTx/>
              <a:buNone/>
              <a:tabLst/>
              <a:defRPr cap="none">
                <a:solidFill>
                  <a:schemeClr val="accent2"/>
                </a:solidFill>
              </a:defRPr>
            </a:pPr>
            <a:r>
              <a:rPr lang="hu-HU" dirty="0"/>
              <a:t>Minta alcím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47554559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oszlopos felsorol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0A5B91F-F3B5-42BA-A38F-380C571D2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E00E8412-85E8-4E17-BE4A-6EB65DB80A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86CB4B4D-7CA3-9044-876B-883B54F8677D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8" name="Body Level One…">
            <a:extLst>
              <a:ext uri="{FF2B5EF4-FFF2-40B4-BE49-F238E27FC236}">
                <a16:creationId xmlns:a16="http://schemas.microsoft.com/office/drawing/2014/main" id="{CA0F630D-8B55-4F06-A1FE-803B94C2CEF7}"/>
              </a:ext>
            </a:extLst>
          </p:cNvPr>
          <p:cNvSpPr txBox="1">
            <a:spLocks noGrp="1"/>
          </p:cNvSpPr>
          <p:nvPr>
            <p:ph type="body" sz="half" idx="15" hasCustomPrompt="1"/>
          </p:nvPr>
        </p:nvSpPr>
        <p:spPr>
          <a:xfrm>
            <a:off x="386952" y="2038159"/>
            <a:ext cx="2646000" cy="3911791"/>
          </a:xfrm>
          <a:prstGeom prst="rect">
            <a:avLst/>
          </a:prstGeom>
          <a:solidFill>
            <a:srgbClr val="F2F2F2"/>
          </a:solidFill>
        </p:spPr>
        <p:txBody>
          <a:bodyPr lIns="72000" tIns="72000" rIns="72000" bIns="72000" numCol="1" spcCol="38100">
            <a:normAutofit/>
          </a:bodyPr>
          <a:lstStyle>
            <a:lvl1pPr marL="214313" indent="-214313" defTabSz="685800"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200" cap="none">
                <a:latin typeface="+mn-lt"/>
                <a:ea typeface="Montserrat"/>
                <a:cs typeface="Montserrat"/>
                <a:sym typeface="Montserrat"/>
              </a:defRPr>
            </a:lvl1pPr>
            <a:lvl2pPr marL="538843" indent="-195943" defTabSz="685800">
              <a:buClr>
                <a:schemeClr val="accent4"/>
              </a:buClr>
              <a:buFont typeface="Montserrat" panose="00000500000000000000" pitchFamily="2" charset="-18"/>
              <a:buChar char="–"/>
              <a:tabLst/>
              <a:defRPr sz="1050" cap="none">
                <a:latin typeface="+mn-lt"/>
                <a:ea typeface="Montserrat"/>
                <a:cs typeface="Montserrat"/>
                <a:sym typeface="Montserrat"/>
              </a:defRPr>
            </a:lvl2pPr>
            <a:lvl3pPr marL="881743" indent="-195943" defTabSz="685800">
              <a:buClr>
                <a:schemeClr val="accent4"/>
              </a:buClr>
              <a:tabLst/>
              <a:defRPr sz="1050" cap="none">
                <a:latin typeface="+mn-lt"/>
                <a:ea typeface="Montserrat"/>
                <a:cs typeface="Montserrat"/>
                <a:sym typeface="Montserrat"/>
              </a:defRPr>
            </a:lvl3pPr>
            <a:lvl4pPr marL="1224643" indent="-195943" defTabSz="685800">
              <a:buClr>
                <a:schemeClr val="accent4"/>
              </a:buClr>
              <a:tabLst/>
              <a:defRPr sz="1050" cap="none">
                <a:latin typeface="+mn-lt"/>
                <a:ea typeface="Montserrat"/>
                <a:cs typeface="Montserrat"/>
                <a:sym typeface="Montserrat"/>
              </a:defRPr>
            </a:lvl4pPr>
            <a:lvl5pPr marL="1567543" indent="-195943" defTabSz="685800">
              <a:buClr>
                <a:schemeClr val="accent4"/>
              </a:buClr>
              <a:tabLst/>
              <a:defRPr sz="1050" cap="none">
                <a:latin typeface="+mn-lt"/>
                <a:ea typeface="Montserrat"/>
                <a:cs typeface="Montserrat"/>
                <a:sym typeface="Montserrat"/>
              </a:defRPr>
            </a:lvl5pPr>
          </a:lstStyle>
          <a:p>
            <a:r>
              <a:rPr lang="hu-HU" dirty="0"/>
              <a:t>Első szint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dirty="0"/>
          </a:p>
        </p:txBody>
      </p:sp>
      <p:sp>
        <p:nvSpPr>
          <p:cNvPr id="9" name="Szöveg helye 4">
            <a:extLst>
              <a:ext uri="{FF2B5EF4-FFF2-40B4-BE49-F238E27FC236}">
                <a16:creationId xmlns:a16="http://schemas.microsoft.com/office/drawing/2014/main" id="{C5623D5B-F5E9-446A-92DF-02247ECE4F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6952" y="1628775"/>
            <a:ext cx="2646000" cy="409384"/>
          </a:xfrm>
          <a:prstGeom prst="rect">
            <a:avLst/>
          </a:prstGeom>
          <a:solidFill>
            <a:schemeClr val="accent1"/>
          </a:solidFill>
        </p:spPr>
        <p:txBody>
          <a:bodyPr lIns="0" tIns="0" rIns="0" bIns="0" numCol="1" spcCol="38100" anchor="ctr"/>
          <a:lstStyle>
            <a:lvl1pPr marL="0" indent="0" algn="ctr" defTabSz="685800">
              <a:lnSpc>
                <a:spcPct val="150000"/>
              </a:lnSpc>
              <a:buClrTx/>
              <a:buSzTx/>
              <a:buNone/>
              <a:tabLst/>
              <a:defRPr b="1" cap="all" baseline="0">
                <a:solidFill>
                  <a:srgbClr val="FFFFFF"/>
                </a:solidFill>
                <a:latin typeface="Montserrat ExtraBold"/>
                <a:sym typeface="Montserrat ExtraBold"/>
              </a:defRPr>
            </a:lvl1pPr>
          </a:lstStyle>
          <a:p>
            <a:pPr marL="0" indent="0" algn="ctr" defTabSz="914400">
              <a:lnSpc>
                <a:spcPct val="150000"/>
              </a:lnSpc>
              <a:buClrTx/>
              <a:buSzTx/>
              <a:buNone/>
              <a:tabLst/>
              <a:defRPr b="1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hu-HU" dirty="0">
                <a:latin typeface="+mj-lt"/>
              </a:rPr>
              <a:t>1. cím</a:t>
            </a:r>
            <a:endParaRPr lang="hu-HU" dirty="0"/>
          </a:p>
        </p:txBody>
      </p:sp>
      <p:sp>
        <p:nvSpPr>
          <p:cNvPr id="10" name="Szöveg helye 4">
            <a:extLst>
              <a:ext uri="{FF2B5EF4-FFF2-40B4-BE49-F238E27FC236}">
                <a16:creationId xmlns:a16="http://schemas.microsoft.com/office/drawing/2014/main" id="{E0AADC47-92B3-4ABE-8133-FE6BF47EA68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11047" y="1628775"/>
            <a:ext cx="2646000" cy="409384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 numCol="1" spcCol="38100" anchor="ctr"/>
          <a:lstStyle>
            <a:lvl1pPr marL="0" indent="0" algn="ctr" defTabSz="685800">
              <a:lnSpc>
                <a:spcPct val="150000"/>
              </a:lnSpc>
              <a:buClrTx/>
              <a:buSzTx/>
              <a:buNone/>
              <a:tabLst/>
              <a:defRPr b="1" cap="all" baseline="0">
                <a:solidFill>
                  <a:srgbClr val="FFFFFF"/>
                </a:solidFill>
                <a:latin typeface="Montserrat ExtraBold"/>
                <a:sym typeface="Montserrat ExtraBold"/>
              </a:defRPr>
            </a:lvl1pPr>
          </a:lstStyle>
          <a:p>
            <a:pPr marL="0" indent="0" algn="ctr" defTabSz="914400">
              <a:lnSpc>
                <a:spcPct val="150000"/>
              </a:lnSpc>
              <a:buClrTx/>
              <a:buSzTx/>
              <a:buNone/>
              <a:tabLst/>
              <a:defRPr b="1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hu-HU" dirty="0">
                <a:latin typeface="+mj-lt"/>
              </a:rPr>
              <a:t>3. cím</a:t>
            </a:r>
            <a:endParaRPr lang="hu-HU" dirty="0"/>
          </a:p>
        </p:txBody>
      </p:sp>
      <p:sp>
        <p:nvSpPr>
          <p:cNvPr id="12" name="Body Level One…">
            <a:extLst>
              <a:ext uri="{FF2B5EF4-FFF2-40B4-BE49-F238E27FC236}">
                <a16:creationId xmlns:a16="http://schemas.microsoft.com/office/drawing/2014/main" id="{53480917-D305-4095-BDFB-4D0082E55361}"/>
              </a:ext>
            </a:extLst>
          </p:cNvPr>
          <p:cNvSpPr txBox="1">
            <a:spLocks noGrp="1"/>
          </p:cNvSpPr>
          <p:nvPr>
            <p:ph type="body" sz="half" idx="18" hasCustomPrompt="1"/>
          </p:nvPr>
        </p:nvSpPr>
        <p:spPr>
          <a:xfrm>
            <a:off x="6111047" y="2038159"/>
            <a:ext cx="2646000" cy="3911791"/>
          </a:xfrm>
          <a:prstGeom prst="rect">
            <a:avLst/>
          </a:prstGeom>
          <a:solidFill>
            <a:srgbClr val="F2F2F2"/>
          </a:solidFill>
        </p:spPr>
        <p:txBody>
          <a:bodyPr lIns="72000" tIns="72000" rIns="72000" bIns="72000" numCol="1" spcCol="38100">
            <a:normAutofit/>
          </a:bodyPr>
          <a:lstStyle>
            <a:lvl1pPr marL="214313" indent="-214313" defTabSz="685800"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200" cap="none">
                <a:latin typeface="+mn-lt"/>
                <a:ea typeface="Montserrat" panose="00000500000000000000" pitchFamily="50" charset="-18"/>
                <a:cs typeface="Montserrat" panose="00000500000000000000" pitchFamily="50" charset="-18"/>
                <a:sym typeface="Montserrat"/>
              </a:defRPr>
            </a:lvl1pPr>
            <a:lvl2pPr marL="538843" indent="-195943" defTabSz="685800">
              <a:buClr>
                <a:schemeClr val="accent4"/>
              </a:buClr>
              <a:buFont typeface="Montserrat" panose="00000500000000000000" pitchFamily="2" charset="-18"/>
              <a:buChar char="–"/>
              <a:tabLst/>
              <a:defRPr sz="1050" cap="none">
                <a:latin typeface="+mn-lt"/>
                <a:ea typeface="Montserrat"/>
                <a:cs typeface="Montserrat"/>
                <a:sym typeface="Montserrat"/>
              </a:defRPr>
            </a:lvl2pPr>
            <a:lvl3pPr marL="881743" indent="-195943" defTabSz="685800">
              <a:buClr>
                <a:schemeClr val="accent4"/>
              </a:buClr>
              <a:tabLst/>
              <a:defRPr sz="1050" cap="none">
                <a:latin typeface="+mn-lt"/>
                <a:ea typeface="Montserrat"/>
                <a:cs typeface="Montserrat"/>
                <a:sym typeface="Montserrat"/>
              </a:defRPr>
            </a:lvl3pPr>
            <a:lvl4pPr marL="1224643" indent="-195943" defTabSz="685800">
              <a:buClr>
                <a:schemeClr val="accent4"/>
              </a:buClr>
              <a:tabLst/>
              <a:defRPr sz="1050" cap="none">
                <a:latin typeface="+mn-lt"/>
                <a:ea typeface="Montserrat"/>
                <a:cs typeface="Montserrat"/>
                <a:sym typeface="Montserrat"/>
              </a:defRPr>
            </a:lvl4pPr>
            <a:lvl5pPr marL="1567543" indent="-195943" defTabSz="685800">
              <a:buClr>
                <a:schemeClr val="accent4"/>
              </a:buClr>
              <a:tabLst/>
              <a:defRPr sz="1050" cap="none">
                <a:latin typeface="+mn-lt"/>
                <a:ea typeface="Montserrat"/>
                <a:cs typeface="Montserrat"/>
                <a:sym typeface="Montserrat"/>
              </a:defRPr>
            </a:lvl5pPr>
          </a:lstStyle>
          <a:p>
            <a:r>
              <a:rPr lang="hu-HU" dirty="0"/>
              <a:t>Első szint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dirty="0"/>
          </a:p>
        </p:txBody>
      </p:sp>
      <p:sp>
        <p:nvSpPr>
          <p:cNvPr id="11" name="Body Level One…">
            <a:extLst>
              <a:ext uri="{FF2B5EF4-FFF2-40B4-BE49-F238E27FC236}">
                <a16:creationId xmlns:a16="http://schemas.microsoft.com/office/drawing/2014/main" id="{D07DF4B3-8CC5-4C8C-B803-D5DB4FC4000B}"/>
              </a:ext>
            </a:extLst>
          </p:cNvPr>
          <p:cNvSpPr txBox="1">
            <a:spLocks noGrp="1"/>
          </p:cNvSpPr>
          <p:nvPr>
            <p:ph type="body" sz="half" idx="19" hasCustomPrompt="1"/>
          </p:nvPr>
        </p:nvSpPr>
        <p:spPr>
          <a:xfrm>
            <a:off x="3249000" y="2038159"/>
            <a:ext cx="2646000" cy="3911791"/>
          </a:xfrm>
          <a:prstGeom prst="rect">
            <a:avLst/>
          </a:prstGeom>
          <a:solidFill>
            <a:srgbClr val="F2F2F2"/>
          </a:solidFill>
        </p:spPr>
        <p:txBody>
          <a:bodyPr lIns="72000" tIns="72000" rIns="72000" bIns="72000" numCol="1" spcCol="38100">
            <a:normAutofit/>
          </a:bodyPr>
          <a:lstStyle>
            <a:lvl1pPr marL="214313" indent="-214313" defTabSz="685800">
              <a:buClr>
                <a:schemeClr val="accent4"/>
              </a:buClr>
              <a:buFont typeface="Wingdings" panose="05000000000000000000" pitchFamily="2" charset="2"/>
              <a:buChar char="§"/>
              <a:tabLst/>
              <a:defRPr sz="1200" cap="none">
                <a:latin typeface="+mn-lt"/>
                <a:ea typeface="Montserrat"/>
                <a:cs typeface="Montserrat"/>
                <a:sym typeface="Montserrat"/>
              </a:defRPr>
            </a:lvl1pPr>
            <a:lvl2pPr marL="538843" indent="-195943" defTabSz="685800">
              <a:buClr>
                <a:schemeClr val="accent4"/>
              </a:buClr>
              <a:buFont typeface="Montserrat" panose="00000500000000000000" pitchFamily="2" charset="-18"/>
              <a:buChar char="–"/>
              <a:tabLst/>
              <a:defRPr sz="1050" cap="none">
                <a:latin typeface="+mn-lt"/>
                <a:ea typeface="Montserrat"/>
                <a:cs typeface="Montserrat"/>
                <a:sym typeface="Montserrat"/>
              </a:defRPr>
            </a:lvl2pPr>
            <a:lvl3pPr marL="881743" indent="-195943" defTabSz="685800">
              <a:buClr>
                <a:schemeClr val="accent4"/>
              </a:buClr>
              <a:tabLst/>
              <a:defRPr sz="1050" cap="none">
                <a:latin typeface="+mn-lt"/>
                <a:ea typeface="Montserrat"/>
                <a:cs typeface="Montserrat"/>
                <a:sym typeface="Montserrat"/>
              </a:defRPr>
            </a:lvl3pPr>
            <a:lvl4pPr marL="1224643" indent="-195943" defTabSz="685800">
              <a:buClr>
                <a:schemeClr val="accent4"/>
              </a:buClr>
              <a:tabLst/>
              <a:defRPr sz="1050" cap="none">
                <a:latin typeface="+mn-lt"/>
                <a:ea typeface="Montserrat"/>
                <a:cs typeface="Montserrat"/>
                <a:sym typeface="Montserrat"/>
              </a:defRPr>
            </a:lvl4pPr>
            <a:lvl5pPr marL="1567543" indent="-195943" defTabSz="685800">
              <a:buClr>
                <a:schemeClr val="accent4"/>
              </a:buClr>
              <a:tabLst/>
              <a:defRPr sz="1050" cap="none">
                <a:latin typeface="+mn-lt"/>
                <a:ea typeface="Montserrat"/>
                <a:cs typeface="Montserrat"/>
                <a:sym typeface="Montserrat"/>
              </a:defRPr>
            </a:lvl5pPr>
          </a:lstStyle>
          <a:p>
            <a:r>
              <a:rPr lang="hu-HU" dirty="0"/>
              <a:t>Első szint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dirty="0"/>
          </a:p>
        </p:txBody>
      </p:sp>
      <p:sp>
        <p:nvSpPr>
          <p:cNvPr id="13" name="Szöveg helye 4">
            <a:extLst>
              <a:ext uri="{FF2B5EF4-FFF2-40B4-BE49-F238E27FC236}">
                <a16:creationId xmlns:a16="http://schemas.microsoft.com/office/drawing/2014/main" id="{5FF38F49-03CE-4A4E-ACAB-F17D0BCB79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49000" y="1628775"/>
            <a:ext cx="2646000" cy="409384"/>
          </a:xfrm>
          <a:prstGeom prst="rect">
            <a:avLst/>
          </a:prstGeom>
          <a:solidFill>
            <a:schemeClr val="accent4"/>
          </a:solidFill>
        </p:spPr>
        <p:txBody>
          <a:bodyPr lIns="0" tIns="0" rIns="0" bIns="0" numCol="1" spcCol="38100" anchor="ctr"/>
          <a:lstStyle>
            <a:lvl1pPr marL="0" indent="0" algn="ctr" defTabSz="685800">
              <a:lnSpc>
                <a:spcPct val="150000"/>
              </a:lnSpc>
              <a:buClrTx/>
              <a:buSzTx/>
              <a:buNone/>
              <a:tabLst/>
              <a:defRPr b="1" cap="all" baseline="0">
                <a:solidFill>
                  <a:srgbClr val="FFFFFF"/>
                </a:solidFill>
                <a:latin typeface="Montserrat ExtraBold"/>
                <a:sym typeface="Montserrat ExtraBold"/>
              </a:defRPr>
            </a:lvl1pPr>
          </a:lstStyle>
          <a:p>
            <a:pPr marL="0" indent="0" algn="ctr" defTabSz="914400">
              <a:lnSpc>
                <a:spcPct val="150000"/>
              </a:lnSpc>
              <a:buClrTx/>
              <a:buSzTx/>
              <a:buNone/>
              <a:tabLst/>
              <a:defRPr b="1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hu-HU" dirty="0">
                <a:latin typeface="+mj-lt"/>
              </a:rPr>
              <a:t>2. cím</a:t>
            </a:r>
            <a:endParaRPr lang="hu-HU" dirty="0"/>
          </a:p>
        </p:txBody>
      </p:sp>
      <p:sp>
        <p:nvSpPr>
          <p:cNvPr id="15" name="Szöveg helye 2">
            <a:extLst>
              <a:ext uri="{FF2B5EF4-FFF2-40B4-BE49-F238E27FC236}">
                <a16:creationId xmlns:a16="http://schemas.microsoft.com/office/drawing/2014/main" id="{E525573C-930E-4167-924E-1602C42C08C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6954" y="1205515"/>
            <a:ext cx="8370094" cy="342900"/>
          </a:xfrm>
        </p:spPr>
        <p:txBody>
          <a:bodyPr numCol="1"/>
          <a:lstStyle>
            <a:lvl1pPr marL="0" indent="0" defTabSz="685800">
              <a:buClrTx/>
              <a:buSzTx/>
              <a:buNone/>
              <a:tabLst/>
              <a:defRPr cap="none">
                <a:solidFill>
                  <a:schemeClr val="accent2"/>
                </a:solidFill>
                <a:latin typeface="+mn-lt"/>
              </a:defRPr>
            </a:lvl1pPr>
          </a:lstStyle>
          <a:p>
            <a:pPr marL="0" indent="0" defTabSz="914400">
              <a:buClrTx/>
              <a:buSzTx/>
              <a:buNone/>
              <a:tabLst/>
              <a:defRPr cap="none">
                <a:solidFill>
                  <a:schemeClr val="accent2"/>
                </a:solidFill>
              </a:defRPr>
            </a:pPr>
            <a:r>
              <a:rPr lang="hu-HU" dirty="0"/>
              <a:t>Minta alcím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239833187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 + oszlopos felsorol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0392056-7F2A-4E6B-925B-86DB4A4B5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A0ED27FD-CB24-4FDF-AA9E-C1B509CCE3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86CB4B4D-7CA3-9044-876B-883B54F8677D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9" name="Szöveg helye 4">
            <a:extLst>
              <a:ext uri="{FF2B5EF4-FFF2-40B4-BE49-F238E27FC236}">
                <a16:creationId xmlns:a16="http://schemas.microsoft.com/office/drawing/2014/main" id="{5D2A49C1-5B4E-4507-9FAA-16107C5916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11047" y="1449388"/>
            <a:ext cx="2646000" cy="508001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 numCol="1" spcCol="38100" anchor="ctr"/>
          <a:lstStyle>
            <a:lvl1pPr marL="0" indent="0" algn="ctr" defTabSz="685800">
              <a:lnSpc>
                <a:spcPct val="150000"/>
              </a:lnSpc>
              <a:buClrTx/>
              <a:buSzTx/>
              <a:buNone/>
              <a:tabLst/>
              <a:defRPr b="1" cap="all" baseline="0">
                <a:solidFill>
                  <a:srgbClr val="FFFFFF"/>
                </a:solidFill>
                <a:latin typeface="Montserrat ExtraBold"/>
                <a:sym typeface="Montserrat ExtraBold"/>
              </a:defRPr>
            </a:lvl1pPr>
          </a:lstStyle>
          <a:p>
            <a:pPr marL="0" indent="0" algn="ctr" defTabSz="914400">
              <a:lnSpc>
                <a:spcPct val="150000"/>
              </a:lnSpc>
              <a:buClrTx/>
              <a:buSzTx/>
              <a:buNone/>
              <a:tabLst/>
              <a:defRPr b="1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hu-HU" dirty="0">
                <a:latin typeface="+mj-lt"/>
              </a:rPr>
              <a:t>3. cím</a:t>
            </a:r>
            <a:endParaRPr dirty="0"/>
          </a:p>
        </p:txBody>
      </p:sp>
      <p:sp>
        <p:nvSpPr>
          <p:cNvPr id="10" name="Body Level One…">
            <a:extLst>
              <a:ext uri="{FF2B5EF4-FFF2-40B4-BE49-F238E27FC236}">
                <a16:creationId xmlns:a16="http://schemas.microsoft.com/office/drawing/2014/main" id="{0609F337-E02C-40ED-BC64-C3459312E24B}"/>
              </a:ext>
            </a:extLst>
          </p:cNvPr>
          <p:cNvSpPr txBox="1">
            <a:spLocks noGrp="1"/>
          </p:cNvSpPr>
          <p:nvPr>
            <p:ph type="body" sz="half" idx="18" hasCustomPrompt="1"/>
          </p:nvPr>
        </p:nvSpPr>
        <p:spPr>
          <a:xfrm>
            <a:off x="6111047" y="1957386"/>
            <a:ext cx="2646000" cy="3992564"/>
          </a:xfrm>
          <a:prstGeom prst="rect">
            <a:avLst/>
          </a:prstGeom>
          <a:solidFill>
            <a:srgbClr val="F2F2F2"/>
          </a:solidFill>
        </p:spPr>
        <p:txBody>
          <a:bodyPr lIns="72000" tIns="72000" rIns="72000" bIns="72000" numCol="1" spcCol="38100">
            <a:normAutofit/>
          </a:bodyPr>
          <a:lstStyle>
            <a:lvl1pPr marL="214313" indent="-214313" defTabSz="685800">
              <a:buClr>
                <a:schemeClr val="accent2"/>
              </a:buClr>
              <a:buFont typeface="Wingdings" panose="05000000000000000000" pitchFamily="2" charset="2"/>
              <a:buChar char="§"/>
              <a:tabLst/>
              <a:defRPr sz="1200" cap="none">
                <a:latin typeface="+mn-lt"/>
                <a:ea typeface="Montserrat"/>
                <a:cs typeface="Montserrat"/>
                <a:sym typeface="Montserrat"/>
              </a:defRPr>
            </a:lvl1pPr>
            <a:lvl2pPr marL="538843" indent="-195943" defTabSz="685800">
              <a:buClr>
                <a:schemeClr val="accent4"/>
              </a:buClr>
              <a:buFont typeface="Montserrat" panose="00000500000000000000" pitchFamily="2" charset="-18"/>
              <a:buChar char="–"/>
              <a:tabLst/>
              <a:defRPr sz="1050" cap="none">
                <a:latin typeface="+mn-lt"/>
                <a:ea typeface="Montserrat"/>
                <a:cs typeface="Montserrat"/>
                <a:sym typeface="Montserrat"/>
              </a:defRPr>
            </a:lvl2pPr>
            <a:lvl3pPr marL="881743" indent="-195943" defTabSz="685800">
              <a:buClr>
                <a:schemeClr val="accent4"/>
              </a:buClr>
              <a:tabLst/>
              <a:defRPr sz="1050" cap="none">
                <a:latin typeface="+mn-lt"/>
                <a:ea typeface="Montserrat"/>
                <a:cs typeface="Montserrat"/>
                <a:sym typeface="Montserrat"/>
              </a:defRPr>
            </a:lvl3pPr>
            <a:lvl4pPr marL="1224643" indent="-195943" defTabSz="685800">
              <a:buClr>
                <a:schemeClr val="accent4"/>
              </a:buClr>
              <a:tabLst/>
              <a:defRPr sz="1050" cap="none">
                <a:latin typeface="+mn-lt"/>
                <a:ea typeface="Montserrat"/>
                <a:cs typeface="Montserrat"/>
                <a:sym typeface="Montserrat"/>
              </a:defRPr>
            </a:lvl4pPr>
            <a:lvl5pPr marL="1567543" indent="-195943" defTabSz="685800">
              <a:buClr>
                <a:schemeClr val="accent4"/>
              </a:buClr>
              <a:tabLst/>
              <a:defRPr sz="1050" cap="none">
                <a:latin typeface="+mn-lt"/>
                <a:ea typeface="Montserrat"/>
                <a:cs typeface="Montserrat"/>
                <a:sym typeface="Montserrat"/>
              </a:defRPr>
            </a:lvl5pPr>
          </a:lstStyle>
          <a:p>
            <a:r>
              <a:rPr lang="hu-HU" dirty="0"/>
              <a:t>Első szint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dirty="0"/>
          </a:p>
        </p:txBody>
      </p:sp>
      <p:sp>
        <p:nvSpPr>
          <p:cNvPr id="7" name="Tartalom helye 6">
            <a:extLst>
              <a:ext uri="{FF2B5EF4-FFF2-40B4-BE49-F238E27FC236}">
                <a16:creationId xmlns:a16="http://schemas.microsoft.com/office/drawing/2014/main" id="{D6ABD488-4320-42F1-A35E-8CE8DEE799D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86953" y="1628776"/>
            <a:ext cx="5523029" cy="4321174"/>
          </a:xfrm>
        </p:spPr>
        <p:txBody>
          <a:bodyPr numCol="1"/>
          <a:lstStyle>
            <a:lvl1pPr algn="just">
              <a:defRPr/>
            </a:lvl1pPr>
            <a:lvl3pPr>
              <a:defRPr/>
            </a:lvl3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8" name="Szöveg helye 2">
            <a:extLst>
              <a:ext uri="{FF2B5EF4-FFF2-40B4-BE49-F238E27FC236}">
                <a16:creationId xmlns:a16="http://schemas.microsoft.com/office/drawing/2014/main" id="{BB5E8A47-2F4A-4D83-A52A-F45E6622387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6954" y="1205515"/>
            <a:ext cx="8370094" cy="342900"/>
          </a:xfrm>
        </p:spPr>
        <p:txBody>
          <a:bodyPr numCol="1"/>
          <a:lstStyle>
            <a:lvl1pPr marL="0" indent="0" defTabSz="685800">
              <a:buClrTx/>
              <a:buSzTx/>
              <a:buNone/>
              <a:tabLst/>
              <a:defRPr cap="none">
                <a:solidFill>
                  <a:schemeClr val="accent2"/>
                </a:solidFill>
                <a:latin typeface="+mn-lt"/>
              </a:defRPr>
            </a:lvl1pPr>
          </a:lstStyle>
          <a:p>
            <a:pPr marL="0" indent="0" defTabSz="914400">
              <a:buClrTx/>
              <a:buSzTx/>
              <a:buNone/>
              <a:tabLst/>
              <a:defRPr cap="none">
                <a:solidFill>
                  <a:schemeClr val="accent2"/>
                </a:solidFill>
              </a:defRPr>
            </a:pPr>
            <a:r>
              <a:rPr lang="hu-HU" dirty="0"/>
              <a:t>Minta alcím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775091014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Ábra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0392056-7F2A-4E6B-925B-86DB4A4B5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A0ED27FD-CB24-4FDF-AA9E-C1B509CCE3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86CB4B4D-7CA3-9044-876B-883B54F8677D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11" name="Body Level One…">
            <a:extLst>
              <a:ext uri="{FF2B5EF4-FFF2-40B4-BE49-F238E27FC236}">
                <a16:creationId xmlns:a16="http://schemas.microsoft.com/office/drawing/2014/main" id="{3137B31F-7039-4A74-AA7A-AB649A7FB0B0}"/>
              </a:ext>
            </a:extLst>
          </p:cNvPr>
          <p:cNvSpPr txBox="1">
            <a:spLocks noGrp="1"/>
          </p:cNvSpPr>
          <p:nvPr>
            <p:ph type="body" sz="half" idx="15" hasCustomPrompt="1"/>
          </p:nvPr>
        </p:nvSpPr>
        <p:spPr>
          <a:xfrm>
            <a:off x="4759657" y="1449387"/>
            <a:ext cx="3997391" cy="4500564"/>
          </a:xfrm>
          <a:prstGeom prst="rect">
            <a:avLst/>
          </a:prstGeom>
        </p:spPr>
        <p:txBody>
          <a:bodyPr lIns="0" tIns="108000" rIns="0" bIns="108000" numCol="1" spcCol="38100" anchor="ctr"/>
          <a:lstStyle>
            <a:lvl1pPr marL="0" indent="0" algn="just" defTabSz="685800">
              <a:lnSpc>
                <a:spcPct val="120000"/>
              </a:lnSpc>
              <a:spcBef>
                <a:spcPts val="900"/>
              </a:spcBef>
              <a:buClrTx/>
              <a:buSzTx/>
              <a:buNone/>
              <a:tabLst/>
              <a:defRPr sz="1200" cap="none">
                <a:latin typeface="+mn-lt"/>
                <a:ea typeface="Montserrat"/>
                <a:cs typeface="Montserrat"/>
                <a:sym typeface="Montserrat"/>
              </a:defRPr>
            </a:lvl1pPr>
            <a:lvl2pPr marL="557213" indent="-214313" algn="just" defTabSz="685800">
              <a:lnSpc>
                <a:spcPct val="120000"/>
              </a:lnSpc>
              <a:spcBef>
                <a:spcPts val="900"/>
              </a:spcBef>
              <a:buClrTx/>
              <a:buChar char="▪"/>
              <a:tabLst/>
              <a:defRPr sz="1200" cap="none">
                <a:latin typeface="Montserrat"/>
                <a:ea typeface="Montserrat"/>
                <a:cs typeface="Montserrat"/>
                <a:sym typeface="Montserrat"/>
              </a:defRPr>
            </a:lvl2pPr>
            <a:lvl3pPr marL="930728" indent="-244928" algn="just" defTabSz="685800">
              <a:lnSpc>
                <a:spcPct val="120000"/>
              </a:lnSpc>
              <a:spcBef>
                <a:spcPts val="900"/>
              </a:spcBef>
              <a:buClrTx/>
              <a:buChar char="‒"/>
              <a:tabLst/>
              <a:defRPr sz="1200" cap="none">
                <a:latin typeface="Montserrat"/>
                <a:ea typeface="Montserrat"/>
                <a:cs typeface="Montserrat"/>
                <a:sym typeface="Montserrat"/>
              </a:defRPr>
            </a:lvl3pPr>
            <a:lvl4pPr marL="1273628" indent="-244928" algn="just" defTabSz="685800">
              <a:lnSpc>
                <a:spcPct val="120000"/>
              </a:lnSpc>
              <a:spcBef>
                <a:spcPts val="900"/>
              </a:spcBef>
              <a:buClrTx/>
              <a:buChar char="‒"/>
              <a:tabLst/>
              <a:defRPr sz="1200" cap="none">
                <a:latin typeface="Montserrat"/>
                <a:ea typeface="Montserrat"/>
                <a:cs typeface="Montserrat"/>
                <a:sym typeface="Montserrat"/>
              </a:defRPr>
            </a:lvl4pPr>
            <a:lvl5pPr marL="1616528" indent="-244928" algn="just" defTabSz="685800">
              <a:lnSpc>
                <a:spcPct val="120000"/>
              </a:lnSpc>
              <a:spcBef>
                <a:spcPts val="900"/>
              </a:spcBef>
              <a:buClrTx/>
              <a:buChar char="‒"/>
              <a:tabLst/>
              <a:defRPr sz="1200" cap="none">
                <a:latin typeface="Montserrat"/>
                <a:ea typeface="Montserrat"/>
                <a:cs typeface="Montserrat"/>
                <a:sym typeface="Montserrat"/>
              </a:defRPr>
            </a:lvl5pPr>
          </a:lstStyle>
          <a:p>
            <a:r>
              <a:rPr lang="hu-HU" dirty="0" err="1"/>
              <a:t>Pellentesque</a:t>
            </a:r>
            <a:r>
              <a:rPr lang="hu-HU" dirty="0"/>
              <a:t> </a:t>
            </a:r>
            <a:r>
              <a:rPr lang="hu-HU" dirty="0" err="1"/>
              <a:t>euismod</a:t>
            </a:r>
            <a:r>
              <a:rPr lang="hu-HU" dirty="0"/>
              <a:t> </a:t>
            </a:r>
            <a:r>
              <a:rPr lang="hu-HU" dirty="0" err="1"/>
              <a:t>velit</a:t>
            </a:r>
            <a:r>
              <a:rPr lang="hu-HU" dirty="0"/>
              <a:t> </a:t>
            </a:r>
            <a:r>
              <a:rPr lang="hu-HU" dirty="0" err="1"/>
              <a:t>at</a:t>
            </a:r>
            <a:r>
              <a:rPr lang="hu-HU" dirty="0"/>
              <a:t> tortor </a:t>
            </a:r>
            <a:r>
              <a:rPr lang="hu-HU" dirty="0" err="1"/>
              <a:t>faucibus</a:t>
            </a:r>
            <a:r>
              <a:rPr lang="hu-HU" dirty="0"/>
              <a:t>, eget </a:t>
            </a:r>
            <a:r>
              <a:rPr lang="hu-HU" dirty="0" err="1"/>
              <a:t>laoreet</a:t>
            </a:r>
            <a:r>
              <a:rPr lang="hu-HU" dirty="0"/>
              <a:t> turpis </a:t>
            </a:r>
            <a:r>
              <a:rPr lang="hu-HU" dirty="0" err="1"/>
              <a:t>tempus</a:t>
            </a:r>
            <a:r>
              <a:rPr lang="hu-HU" dirty="0"/>
              <a:t>. </a:t>
            </a:r>
            <a:r>
              <a:rPr lang="hu-HU" dirty="0" err="1"/>
              <a:t>Donec</a:t>
            </a:r>
            <a:r>
              <a:rPr lang="hu-HU" dirty="0"/>
              <a:t> </a:t>
            </a:r>
            <a:r>
              <a:rPr lang="hu-HU" dirty="0" err="1"/>
              <a:t>malesuada</a:t>
            </a:r>
            <a:r>
              <a:rPr lang="hu-HU" dirty="0"/>
              <a:t> elit </a:t>
            </a:r>
            <a:r>
              <a:rPr lang="hu-HU" dirty="0" err="1"/>
              <a:t>efficitur</a:t>
            </a:r>
            <a:r>
              <a:rPr lang="hu-HU" dirty="0"/>
              <a:t>, </a:t>
            </a:r>
            <a:r>
              <a:rPr lang="hu-HU" dirty="0" err="1"/>
              <a:t>accumsan</a:t>
            </a:r>
            <a:r>
              <a:rPr lang="hu-HU" dirty="0"/>
              <a:t> urna </a:t>
            </a:r>
            <a:r>
              <a:rPr lang="hu-HU" dirty="0" err="1"/>
              <a:t>at</a:t>
            </a:r>
            <a:r>
              <a:rPr lang="hu-HU" dirty="0"/>
              <a:t>, </a:t>
            </a:r>
            <a:r>
              <a:rPr lang="hu-HU" dirty="0" err="1"/>
              <a:t>egestas</a:t>
            </a:r>
            <a:r>
              <a:rPr lang="hu-HU" dirty="0"/>
              <a:t> </a:t>
            </a:r>
            <a:r>
              <a:rPr lang="hu-HU" dirty="0" err="1"/>
              <a:t>mauris</a:t>
            </a:r>
            <a:r>
              <a:rPr lang="hu-HU" dirty="0"/>
              <a:t>. </a:t>
            </a:r>
            <a:r>
              <a:rPr lang="hu-HU" dirty="0" err="1"/>
              <a:t>Sed</a:t>
            </a:r>
            <a:r>
              <a:rPr lang="hu-HU" dirty="0"/>
              <a:t> </a:t>
            </a:r>
            <a:r>
              <a:rPr lang="hu-HU" dirty="0" err="1"/>
              <a:t>consectetur</a:t>
            </a:r>
            <a:r>
              <a:rPr lang="hu-HU" dirty="0"/>
              <a:t> </a:t>
            </a:r>
            <a:r>
              <a:rPr lang="hu-HU" dirty="0" err="1"/>
              <a:t>justo</a:t>
            </a:r>
            <a:r>
              <a:rPr lang="hu-HU" dirty="0"/>
              <a:t> </a:t>
            </a:r>
            <a:r>
              <a:rPr lang="hu-HU" dirty="0" err="1"/>
              <a:t>et</a:t>
            </a:r>
            <a:r>
              <a:rPr lang="hu-HU" dirty="0"/>
              <a:t> ex </a:t>
            </a:r>
            <a:r>
              <a:rPr lang="hu-HU" dirty="0" err="1"/>
              <a:t>mollis</a:t>
            </a:r>
            <a:r>
              <a:rPr lang="hu-HU" dirty="0"/>
              <a:t>, in </a:t>
            </a:r>
            <a:r>
              <a:rPr lang="hu-HU" dirty="0" err="1"/>
              <a:t>luctus</a:t>
            </a:r>
            <a:r>
              <a:rPr lang="hu-HU" dirty="0"/>
              <a:t> </a:t>
            </a:r>
            <a:r>
              <a:rPr lang="hu-HU" dirty="0" err="1"/>
              <a:t>eros</a:t>
            </a:r>
            <a:r>
              <a:rPr lang="hu-HU" dirty="0"/>
              <a:t> </a:t>
            </a:r>
            <a:r>
              <a:rPr lang="hu-HU" dirty="0" err="1"/>
              <a:t>facilisis</a:t>
            </a:r>
            <a:r>
              <a:rPr lang="hu-HU" dirty="0"/>
              <a:t>. Integer </a:t>
            </a:r>
            <a:r>
              <a:rPr lang="hu-HU" dirty="0" err="1"/>
              <a:t>arcu</a:t>
            </a:r>
            <a:r>
              <a:rPr lang="hu-HU" dirty="0"/>
              <a:t> </a:t>
            </a:r>
            <a:r>
              <a:rPr lang="hu-HU" dirty="0" err="1"/>
              <a:t>eros</a:t>
            </a:r>
            <a:r>
              <a:rPr lang="hu-HU" dirty="0"/>
              <a:t>, </a:t>
            </a:r>
            <a:r>
              <a:rPr lang="hu-HU" dirty="0" err="1"/>
              <a:t>faucibus</a:t>
            </a:r>
            <a:r>
              <a:rPr lang="hu-HU" dirty="0"/>
              <a:t> vitae </a:t>
            </a:r>
            <a:r>
              <a:rPr lang="hu-HU" dirty="0" err="1"/>
              <a:t>iaculis</a:t>
            </a:r>
            <a:r>
              <a:rPr lang="hu-HU" dirty="0"/>
              <a:t> a, </a:t>
            </a:r>
            <a:r>
              <a:rPr lang="hu-HU" dirty="0" err="1"/>
              <a:t>placerat</a:t>
            </a:r>
            <a:r>
              <a:rPr lang="hu-HU" dirty="0"/>
              <a:t> eget </a:t>
            </a:r>
            <a:r>
              <a:rPr lang="hu-HU" dirty="0" err="1"/>
              <a:t>ligula</a:t>
            </a:r>
            <a:r>
              <a:rPr lang="hu-HU" dirty="0"/>
              <a:t>. </a:t>
            </a:r>
            <a:r>
              <a:rPr lang="hu-HU" dirty="0" err="1"/>
              <a:t>Curabitur</a:t>
            </a:r>
            <a:r>
              <a:rPr lang="hu-HU" dirty="0"/>
              <a:t> in </a:t>
            </a:r>
            <a:r>
              <a:rPr lang="hu-HU" dirty="0" err="1"/>
              <a:t>felis</a:t>
            </a:r>
            <a:r>
              <a:rPr lang="hu-HU" dirty="0"/>
              <a:t> </a:t>
            </a:r>
            <a:r>
              <a:rPr lang="hu-HU" dirty="0" err="1"/>
              <a:t>augue</a:t>
            </a:r>
            <a:r>
              <a:rPr lang="hu-HU" dirty="0"/>
              <a:t>. </a:t>
            </a:r>
            <a:r>
              <a:rPr lang="hu-HU" dirty="0" err="1"/>
              <a:t>Sed</a:t>
            </a:r>
            <a:r>
              <a:rPr lang="hu-HU" dirty="0"/>
              <a:t> </a:t>
            </a:r>
            <a:r>
              <a:rPr lang="hu-HU" dirty="0" err="1"/>
              <a:t>bibendum</a:t>
            </a:r>
            <a:r>
              <a:rPr lang="hu-HU" dirty="0"/>
              <a:t> </a:t>
            </a:r>
            <a:r>
              <a:rPr lang="hu-HU" dirty="0" err="1"/>
              <a:t>id</a:t>
            </a:r>
            <a:r>
              <a:rPr lang="hu-HU" dirty="0"/>
              <a:t> </a:t>
            </a:r>
            <a:r>
              <a:rPr lang="hu-HU" dirty="0" err="1"/>
              <a:t>magna</a:t>
            </a:r>
            <a:r>
              <a:rPr lang="hu-HU" dirty="0"/>
              <a:t> </a:t>
            </a:r>
            <a:r>
              <a:rPr lang="hu-HU" dirty="0" err="1"/>
              <a:t>eu</a:t>
            </a:r>
            <a:r>
              <a:rPr lang="hu-HU" dirty="0"/>
              <a:t> </a:t>
            </a:r>
            <a:r>
              <a:rPr lang="hu-HU" dirty="0" err="1"/>
              <a:t>suscipit</a:t>
            </a:r>
            <a:r>
              <a:rPr lang="hu-HU" dirty="0"/>
              <a:t>. </a:t>
            </a:r>
            <a:r>
              <a:rPr lang="hu-HU" dirty="0" err="1"/>
              <a:t>Mauris</a:t>
            </a:r>
            <a:r>
              <a:rPr lang="hu-HU" dirty="0"/>
              <a:t> vitae </a:t>
            </a:r>
            <a:r>
              <a:rPr lang="hu-HU" dirty="0" err="1"/>
              <a:t>lacus</a:t>
            </a:r>
            <a:r>
              <a:rPr lang="hu-HU" dirty="0"/>
              <a:t> </a:t>
            </a:r>
            <a:r>
              <a:rPr lang="hu-HU" dirty="0" err="1"/>
              <a:t>et</a:t>
            </a:r>
            <a:r>
              <a:rPr lang="hu-HU" dirty="0"/>
              <a:t> </a:t>
            </a:r>
            <a:r>
              <a:rPr lang="hu-HU" dirty="0" err="1"/>
              <a:t>neque</a:t>
            </a:r>
            <a:r>
              <a:rPr lang="hu-HU" dirty="0"/>
              <a:t> </a:t>
            </a:r>
            <a:r>
              <a:rPr lang="hu-HU" dirty="0" err="1"/>
              <a:t>vulputate</a:t>
            </a:r>
            <a:r>
              <a:rPr lang="hu-HU" dirty="0"/>
              <a:t> </a:t>
            </a:r>
            <a:r>
              <a:rPr lang="hu-HU" dirty="0" err="1"/>
              <a:t>tincidunt</a:t>
            </a:r>
            <a:r>
              <a:rPr lang="hu-HU" dirty="0"/>
              <a:t>. </a:t>
            </a:r>
          </a:p>
          <a:p>
            <a:r>
              <a:rPr lang="hu-HU" dirty="0" err="1"/>
              <a:t>Donec</a:t>
            </a:r>
            <a:r>
              <a:rPr lang="hu-HU" dirty="0"/>
              <a:t> </a:t>
            </a:r>
            <a:r>
              <a:rPr lang="hu-HU" dirty="0" err="1"/>
              <a:t>sit</a:t>
            </a:r>
            <a:r>
              <a:rPr lang="hu-HU" dirty="0"/>
              <a:t> </a:t>
            </a:r>
            <a:r>
              <a:rPr lang="hu-HU" dirty="0" err="1"/>
              <a:t>amet</a:t>
            </a:r>
            <a:r>
              <a:rPr lang="hu-HU" dirty="0"/>
              <a:t> </a:t>
            </a:r>
            <a:r>
              <a:rPr lang="hu-HU" dirty="0" err="1"/>
              <a:t>pulvinar</a:t>
            </a:r>
            <a:r>
              <a:rPr lang="hu-HU" dirty="0"/>
              <a:t> </a:t>
            </a:r>
            <a:r>
              <a:rPr lang="hu-HU" dirty="0" err="1"/>
              <a:t>risus</a:t>
            </a:r>
            <a:r>
              <a:rPr lang="hu-HU" dirty="0"/>
              <a:t>. </a:t>
            </a:r>
            <a:r>
              <a:rPr lang="hu-HU" dirty="0" err="1"/>
              <a:t>Praesent</a:t>
            </a:r>
            <a:r>
              <a:rPr lang="hu-HU" dirty="0"/>
              <a:t> </a:t>
            </a:r>
            <a:r>
              <a:rPr lang="hu-HU" dirty="0" err="1"/>
              <a:t>gravida</a:t>
            </a:r>
            <a:r>
              <a:rPr lang="hu-HU" dirty="0"/>
              <a:t> </a:t>
            </a:r>
            <a:r>
              <a:rPr lang="hu-HU" dirty="0" err="1"/>
              <a:t>sollicitudin</a:t>
            </a:r>
            <a:r>
              <a:rPr lang="hu-HU" dirty="0"/>
              <a:t> </a:t>
            </a:r>
            <a:r>
              <a:rPr lang="hu-HU" dirty="0" err="1"/>
              <a:t>felis</a:t>
            </a:r>
            <a:r>
              <a:rPr lang="hu-HU" dirty="0"/>
              <a:t>, </a:t>
            </a:r>
            <a:r>
              <a:rPr lang="hu-HU" dirty="0" err="1"/>
              <a:t>vestibulum</a:t>
            </a:r>
            <a:r>
              <a:rPr lang="hu-HU" dirty="0"/>
              <a:t> </a:t>
            </a:r>
            <a:r>
              <a:rPr lang="hu-HU" dirty="0" err="1"/>
              <a:t>luctus</a:t>
            </a:r>
            <a:r>
              <a:rPr lang="hu-HU" dirty="0"/>
              <a:t> </a:t>
            </a:r>
            <a:r>
              <a:rPr lang="hu-HU" dirty="0" err="1"/>
              <a:t>erat</a:t>
            </a:r>
            <a:r>
              <a:rPr lang="hu-HU" dirty="0"/>
              <a:t> </a:t>
            </a:r>
            <a:r>
              <a:rPr lang="hu-HU" dirty="0" err="1"/>
              <a:t>facilisis</a:t>
            </a:r>
            <a:r>
              <a:rPr lang="hu-HU" dirty="0"/>
              <a:t> </a:t>
            </a:r>
            <a:r>
              <a:rPr lang="hu-HU" dirty="0" err="1"/>
              <a:t>cursus</a:t>
            </a:r>
            <a:r>
              <a:rPr lang="hu-HU" dirty="0"/>
              <a:t>. </a:t>
            </a:r>
            <a:r>
              <a:rPr lang="hu-HU" dirty="0" err="1"/>
              <a:t>Proin</a:t>
            </a:r>
            <a:r>
              <a:rPr lang="hu-HU" dirty="0"/>
              <a:t> </a:t>
            </a:r>
            <a:r>
              <a:rPr lang="hu-HU" dirty="0" err="1"/>
              <a:t>sagittis</a:t>
            </a:r>
            <a:r>
              <a:rPr lang="hu-HU" dirty="0"/>
              <a:t> </a:t>
            </a:r>
            <a:r>
              <a:rPr lang="hu-HU" dirty="0" err="1"/>
              <a:t>arcu</a:t>
            </a:r>
            <a:r>
              <a:rPr lang="hu-HU" dirty="0"/>
              <a:t> </a:t>
            </a:r>
            <a:r>
              <a:rPr lang="hu-HU" dirty="0" err="1"/>
              <a:t>felis</a:t>
            </a:r>
            <a:r>
              <a:rPr lang="hu-HU" dirty="0"/>
              <a:t>, </a:t>
            </a:r>
            <a:r>
              <a:rPr lang="hu-HU" dirty="0" err="1"/>
              <a:t>sed</a:t>
            </a:r>
            <a:r>
              <a:rPr lang="hu-HU" dirty="0"/>
              <a:t> </a:t>
            </a:r>
            <a:r>
              <a:rPr lang="hu-HU" dirty="0" err="1"/>
              <a:t>accumsan</a:t>
            </a:r>
            <a:r>
              <a:rPr lang="hu-HU" dirty="0"/>
              <a:t> urna elementum </a:t>
            </a:r>
            <a:r>
              <a:rPr lang="hu-HU" dirty="0" err="1"/>
              <a:t>quis</a:t>
            </a:r>
            <a:r>
              <a:rPr lang="hu-HU" dirty="0"/>
              <a:t>.</a:t>
            </a:r>
          </a:p>
        </p:txBody>
      </p:sp>
      <p:sp>
        <p:nvSpPr>
          <p:cNvPr id="12" name="Tartalom helye 2">
            <a:extLst>
              <a:ext uri="{FF2B5EF4-FFF2-40B4-BE49-F238E27FC236}">
                <a16:creationId xmlns:a16="http://schemas.microsoft.com/office/drawing/2014/main" id="{07683704-0360-4585-A922-12C7AA3D3B8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86953" y="1449388"/>
            <a:ext cx="4185047" cy="4500562"/>
          </a:xfrm>
        </p:spPr>
        <p:txBody>
          <a:bodyPr numCol="1"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hu-HU" dirty="0"/>
              <a:t>Kép / Ábra beszúrása</a:t>
            </a:r>
          </a:p>
        </p:txBody>
      </p:sp>
      <p:sp>
        <p:nvSpPr>
          <p:cNvPr id="7" name="Szöveg helye 2">
            <a:extLst>
              <a:ext uri="{FF2B5EF4-FFF2-40B4-BE49-F238E27FC236}">
                <a16:creationId xmlns:a16="http://schemas.microsoft.com/office/drawing/2014/main" id="{9CA5E2A3-1539-4D90-8797-A5709E82ADB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6954" y="1205515"/>
            <a:ext cx="8370094" cy="342900"/>
          </a:xfrm>
        </p:spPr>
        <p:txBody>
          <a:bodyPr numCol="1"/>
          <a:lstStyle>
            <a:lvl1pPr marL="0" indent="0" defTabSz="685800">
              <a:buClrTx/>
              <a:buSzTx/>
              <a:buNone/>
              <a:tabLst/>
              <a:defRPr cap="none">
                <a:solidFill>
                  <a:schemeClr val="accent2"/>
                </a:solidFill>
                <a:latin typeface="+mn-lt"/>
              </a:defRPr>
            </a:lvl1pPr>
          </a:lstStyle>
          <a:p>
            <a:pPr marL="0" indent="0" defTabSz="914400">
              <a:buClrTx/>
              <a:buSzTx/>
              <a:buNone/>
              <a:tabLst/>
              <a:defRPr cap="none">
                <a:solidFill>
                  <a:schemeClr val="accent2"/>
                </a:solidFill>
              </a:defRPr>
            </a:pPr>
            <a:r>
              <a:rPr lang="hu-HU" dirty="0"/>
              <a:t>Minta alcím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5749444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tartal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457200" y="362190"/>
            <a:ext cx="8229600" cy="2880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>
              <a:defRPr sz="28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cxnSp>
        <p:nvCxnSpPr>
          <p:cNvPr id="4" name="Egyenes összekötő 3"/>
          <p:cNvCxnSpPr/>
          <p:nvPr userDrawn="1"/>
        </p:nvCxnSpPr>
        <p:spPr>
          <a:xfrm>
            <a:off x="457200" y="749027"/>
            <a:ext cx="86868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zöveg helye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527243"/>
            <a:ext cx="8229600" cy="3482503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z="1800" dirty="0"/>
              <a:t>"</a:t>
            </a:r>
            <a:r>
              <a:rPr lang="hu-HU" sz="1800" dirty="0" err="1"/>
              <a:t>Lorem</a:t>
            </a:r>
            <a:r>
              <a:rPr lang="hu-HU" sz="1800" dirty="0"/>
              <a:t> </a:t>
            </a:r>
            <a:r>
              <a:rPr lang="hu-HU" sz="1800" dirty="0" err="1"/>
              <a:t>ipsum</a:t>
            </a:r>
            <a:r>
              <a:rPr lang="hu-HU" sz="1800" dirty="0"/>
              <a:t> </a:t>
            </a:r>
            <a:r>
              <a:rPr lang="hu-HU" sz="1800" dirty="0" err="1"/>
              <a:t>dolor</a:t>
            </a:r>
            <a:r>
              <a:rPr lang="hu-HU" sz="1800" dirty="0"/>
              <a:t> </a:t>
            </a:r>
            <a:r>
              <a:rPr lang="hu-HU" sz="1800" dirty="0" err="1"/>
              <a:t>sit</a:t>
            </a:r>
            <a:r>
              <a:rPr lang="hu-HU" sz="1800" dirty="0"/>
              <a:t> </a:t>
            </a:r>
            <a:r>
              <a:rPr lang="hu-HU" sz="1800" dirty="0" err="1"/>
              <a:t>amet</a:t>
            </a:r>
            <a:r>
              <a:rPr lang="hu-HU" sz="1800" dirty="0"/>
              <a:t>, </a:t>
            </a:r>
            <a:r>
              <a:rPr lang="hu-HU" sz="1800" dirty="0" err="1"/>
              <a:t>consectetur</a:t>
            </a:r>
            <a:r>
              <a:rPr lang="hu-HU" sz="1800" dirty="0"/>
              <a:t> </a:t>
            </a:r>
            <a:r>
              <a:rPr lang="hu-HU" sz="1800" dirty="0" err="1"/>
              <a:t>adipiscing</a:t>
            </a:r>
            <a:r>
              <a:rPr lang="hu-HU" sz="1800" dirty="0"/>
              <a:t> elit, </a:t>
            </a:r>
            <a:r>
              <a:rPr lang="hu-HU" sz="1800" dirty="0" err="1"/>
              <a:t>sed</a:t>
            </a:r>
            <a:r>
              <a:rPr lang="hu-HU" sz="1800" dirty="0"/>
              <a:t> </a:t>
            </a:r>
            <a:r>
              <a:rPr lang="hu-HU" sz="1800" dirty="0" err="1"/>
              <a:t>do</a:t>
            </a:r>
            <a:r>
              <a:rPr lang="hu-HU" sz="1800" dirty="0"/>
              <a:t> </a:t>
            </a:r>
            <a:r>
              <a:rPr lang="hu-HU" sz="1800" dirty="0" err="1"/>
              <a:t>eiusmod</a:t>
            </a:r>
            <a:r>
              <a:rPr lang="hu-HU" sz="1800" dirty="0"/>
              <a:t> </a:t>
            </a:r>
            <a:r>
              <a:rPr lang="hu-HU" sz="1800" dirty="0" err="1"/>
              <a:t>tempor</a:t>
            </a:r>
            <a:r>
              <a:rPr lang="hu-HU" sz="1800" dirty="0"/>
              <a:t> </a:t>
            </a:r>
            <a:r>
              <a:rPr lang="hu-HU" sz="1800" dirty="0" err="1"/>
              <a:t>incididunt</a:t>
            </a:r>
            <a:r>
              <a:rPr lang="hu-HU" sz="1800" dirty="0"/>
              <a:t> </a:t>
            </a:r>
            <a:r>
              <a:rPr lang="hu-HU" sz="1800" dirty="0" err="1"/>
              <a:t>ut</a:t>
            </a:r>
            <a:r>
              <a:rPr lang="hu-HU" sz="1800" dirty="0"/>
              <a:t> </a:t>
            </a:r>
            <a:r>
              <a:rPr lang="hu-HU" sz="1800" dirty="0" err="1"/>
              <a:t>labore</a:t>
            </a:r>
            <a:r>
              <a:rPr lang="hu-HU" sz="1800" dirty="0"/>
              <a:t> et </a:t>
            </a:r>
            <a:r>
              <a:rPr lang="hu-HU" sz="1800" dirty="0" err="1"/>
              <a:t>dolore</a:t>
            </a:r>
            <a:r>
              <a:rPr lang="hu-HU" sz="1800" dirty="0"/>
              <a:t> </a:t>
            </a:r>
            <a:r>
              <a:rPr lang="hu-HU" sz="1800" dirty="0" err="1"/>
              <a:t>magna</a:t>
            </a:r>
            <a:r>
              <a:rPr lang="hu-HU" sz="1800" dirty="0"/>
              <a:t> </a:t>
            </a:r>
            <a:r>
              <a:rPr lang="hu-HU" sz="1800" dirty="0" err="1"/>
              <a:t>aliqua</a:t>
            </a:r>
            <a:r>
              <a:rPr lang="hu-HU" sz="1800" dirty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2299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hasábo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C8F8637-CECB-4E7B-AAB4-E4A63A94A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969FD2C4-29BB-44D7-94A8-13A4A5B141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86CB4B4D-7CA3-9044-876B-883B54F8677D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4" name="Body Level One…">
            <a:extLst>
              <a:ext uri="{FF2B5EF4-FFF2-40B4-BE49-F238E27FC236}">
                <a16:creationId xmlns:a16="http://schemas.microsoft.com/office/drawing/2014/main" id="{70112E74-3EB1-44CD-A970-2333DEADB7B0}"/>
              </a:ext>
            </a:extLst>
          </p:cNvPr>
          <p:cNvSpPr txBox="1">
            <a:spLocks noGrp="1"/>
          </p:cNvSpPr>
          <p:nvPr>
            <p:ph type="body" sz="half" idx="17" hasCustomPrompt="1"/>
          </p:nvPr>
        </p:nvSpPr>
        <p:spPr>
          <a:xfrm>
            <a:off x="393448" y="1449388"/>
            <a:ext cx="8363600" cy="4500564"/>
          </a:xfrm>
          <a:prstGeom prst="rect">
            <a:avLst/>
          </a:prstGeom>
        </p:spPr>
        <p:txBody>
          <a:bodyPr lIns="0" tIns="108000" rIns="0" bIns="108000" numCol="2" spcCol="360000"/>
          <a:lstStyle>
            <a:lvl1pPr marL="0" indent="0" algn="just" defTabSz="685800">
              <a:lnSpc>
                <a:spcPct val="120000"/>
              </a:lnSpc>
              <a:spcBef>
                <a:spcPts val="900"/>
              </a:spcBef>
              <a:buClrTx/>
              <a:buSzTx/>
              <a:buNone/>
              <a:tabLst/>
              <a:defRPr sz="1200" cap="none">
                <a:latin typeface="+mn-lt"/>
                <a:ea typeface="Montserrat"/>
                <a:cs typeface="Montserrat"/>
                <a:sym typeface="Montserrat"/>
              </a:defRPr>
            </a:lvl1pPr>
            <a:lvl2pPr marL="557213" indent="-214313" algn="just" defTabSz="685800">
              <a:lnSpc>
                <a:spcPct val="120000"/>
              </a:lnSpc>
              <a:spcBef>
                <a:spcPts val="900"/>
              </a:spcBef>
              <a:buClrTx/>
              <a:buChar char="▪"/>
              <a:tabLst/>
              <a:defRPr sz="1200" cap="none">
                <a:latin typeface="Montserrat"/>
                <a:ea typeface="Montserrat"/>
                <a:cs typeface="Montserrat"/>
                <a:sym typeface="Montserrat"/>
              </a:defRPr>
            </a:lvl2pPr>
            <a:lvl3pPr marL="930728" indent="-244928" algn="just" defTabSz="685800">
              <a:lnSpc>
                <a:spcPct val="120000"/>
              </a:lnSpc>
              <a:spcBef>
                <a:spcPts val="900"/>
              </a:spcBef>
              <a:buClrTx/>
              <a:buChar char="‒"/>
              <a:tabLst/>
              <a:defRPr sz="1200" cap="none">
                <a:latin typeface="Montserrat"/>
                <a:ea typeface="Montserrat"/>
                <a:cs typeface="Montserrat"/>
                <a:sym typeface="Montserrat"/>
              </a:defRPr>
            </a:lvl3pPr>
            <a:lvl4pPr marL="1273628" indent="-244928" algn="just" defTabSz="685800">
              <a:lnSpc>
                <a:spcPct val="120000"/>
              </a:lnSpc>
              <a:spcBef>
                <a:spcPts val="900"/>
              </a:spcBef>
              <a:buClrTx/>
              <a:buChar char="‒"/>
              <a:tabLst/>
              <a:defRPr sz="1200" cap="none">
                <a:latin typeface="Montserrat"/>
                <a:ea typeface="Montserrat"/>
                <a:cs typeface="Montserrat"/>
                <a:sym typeface="Montserrat"/>
              </a:defRPr>
            </a:lvl4pPr>
            <a:lvl5pPr marL="1616528" indent="-244928" algn="just" defTabSz="685800">
              <a:lnSpc>
                <a:spcPct val="120000"/>
              </a:lnSpc>
              <a:spcBef>
                <a:spcPts val="900"/>
              </a:spcBef>
              <a:buClrTx/>
              <a:buChar char="‒"/>
              <a:tabLst/>
              <a:defRPr sz="1200" cap="none">
                <a:latin typeface="Montserrat"/>
                <a:ea typeface="Montserrat"/>
                <a:cs typeface="Montserrat"/>
                <a:sym typeface="Montserrat"/>
              </a:defRPr>
            </a:lvl5pPr>
          </a:lstStyle>
          <a:p>
            <a:r>
              <a:rPr lang="hu-HU" dirty="0" err="1"/>
              <a:t>Pellentesque</a:t>
            </a:r>
            <a:r>
              <a:rPr lang="hu-HU" dirty="0"/>
              <a:t> </a:t>
            </a:r>
            <a:r>
              <a:rPr lang="hu-HU" dirty="0" err="1"/>
              <a:t>euismod</a:t>
            </a:r>
            <a:r>
              <a:rPr lang="hu-HU" dirty="0"/>
              <a:t> </a:t>
            </a:r>
            <a:r>
              <a:rPr lang="hu-HU" dirty="0" err="1"/>
              <a:t>velit</a:t>
            </a:r>
            <a:r>
              <a:rPr lang="hu-HU" dirty="0"/>
              <a:t> </a:t>
            </a:r>
            <a:r>
              <a:rPr lang="hu-HU" dirty="0" err="1"/>
              <a:t>at</a:t>
            </a:r>
            <a:r>
              <a:rPr lang="hu-HU" dirty="0"/>
              <a:t> tortor </a:t>
            </a:r>
            <a:r>
              <a:rPr lang="hu-HU" dirty="0" err="1"/>
              <a:t>faucibus</a:t>
            </a:r>
            <a:r>
              <a:rPr lang="hu-HU" dirty="0"/>
              <a:t>, eget </a:t>
            </a:r>
            <a:r>
              <a:rPr lang="hu-HU" dirty="0" err="1"/>
              <a:t>laoreet</a:t>
            </a:r>
            <a:r>
              <a:rPr lang="hu-HU" dirty="0"/>
              <a:t> turpis </a:t>
            </a:r>
            <a:r>
              <a:rPr lang="hu-HU" dirty="0" err="1"/>
              <a:t>tempus</a:t>
            </a:r>
            <a:r>
              <a:rPr lang="hu-HU" dirty="0"/>
              <a:t>. </a:t>
            </a:r>
            <a:r>
              <a:rPr lang="hu-HU" dirty="0" err="1"/>
              <a:t>Donec</a:t>
            </a:r>
            <a:r>
              <a:rPr lang="hu-HU" dirty="0"/>
              <a:t> </a:t>
            </a:r>
            <a:r>
              <a:rPr lang="hu-HU" dirty="0" err="1"/>
              <a:t>malesuada</a:t>
            </a:r>
            <a:r>
              <a:rPr lang="hu-HU" dirty="0"/>
              <a:t> elit </a:t>
            </a:r>
            <a:r>
              <a:rPr lang="hu-HU" dirty="0" err="1"/>
              <a:t>efficitur</a:t>
            </a:r>
            <a:r>
              <a:rPr lang="hu-HU" dirty="0"/>
              <a:t>, </a:t>
            </a:r>
            <a:r>
              <a:rPr lang="hu-HU" dirty="0" err="1"/>
              <a:t>accumsan</a:t>
            </a:r>
            <a:r>
              <a:rPr lang="hu-HU" dirty="0"/>
              <a:t> urna </a:t>
            </a:r>
            <a:r>
              <a:rPr lang="hu-HU" dirty="0" err="1"/>
              <a:t>at</a:t>
            </a:r>
            <a:r>
              <a:rPr lang="hu-HU" dirty="0"/>
              <a:t>, </a:t>
            </a:r>
            <a:r>
              <a:rPr lang="hu-HU" dirty="0" err="1"/>
              <a:t>egestas</a:t>
            </a:r>
            <a:r>
              <a:rPr lang="hu-HU" dirty="0"/>
              <a:t> </a:t>
            </a:r>
            <a:r>
              <a:rPr lang="hu-HU" dirty="0" err="1"/>
              <a:t>mauris</a:t>
            </a:r>
            <a:r>
              <a:rPr lang="hu-HU" dirty="0"/>
              <a:t>. </a:t>
            </a:r>
            <a:r>
              <a:rPr lang="hu-HU" dirty="0" err="1"/>
              <a:t>Sed</a:t>
            </a:r>
            <a:r>
              <a:rPr lang="hu-HU" dirty="0"/>
              <a:t> </a:t>
            </a:r>
            <a:r>
              <a:rPr lang="hu-HU" dirty="0" err="1"/>
              <a:t>consectetur</a:t>
            </a:r>
            <a:r>
              <a:rPr lang="hu-HU" dirty="0"/>
              <a:t> </a:t>
            </a:r>
            <a:r>
              <a:rPr lang="hu-HU" dirty="0" err="1"/>
              <a:t>justo</a:t>
            </a:r>
            <a:r>
              <a:rPr lang="hu-HU" dirty="0"/>
              <a:t> </a:t>
            </a:r>
            <a:r>
              <a:rPr lang="hu-HU" dirty="0" err="1"/>
              <a:t>et</a:t>
            </a:r>
            <a:r>
              <a:rPr lang="hu-HU" dirty="0"/>
              <a:t> ex </a:t>
            </a:r>
            <a:r>
              <a:rPr lang="hu-HU" dirty="0" err="1"/>
              <a:t>mollis</a:t>
            </a:r>
            <a:r>
              <a:rPr lang="hu-HU" dirty="0"/>
              <a:t>, in </a:t>
            </a:r>
            <a:r>
              <a:rPr lang="hu-HU" dirty="0" err="1"/>
              <a:t>luctus</a:t>
            </a:r>
            <a:r>
              <a:rPr lang="hu-HU" dirty="0"/>
              <a:t> </a:t>
            </a:r>
            <a:r>
              <a:rPr lang="hu-HU" dirty="0" err="1"/>
              <a:t>eros</a:t>
            </a:r>
            <a:r>
              <a:rPr lang="hu-HU" dirty="0"/>
              <a:t> </a:t>
            </a:r>
            <a:r>
              <a:rPr lang="hu-HU" dirty="0" err="1"/>
              <a:t>facilisis</a:t>
            </a:r>
            <a:r>
              <a:rPr lang="hu-HU" dirty="0"/>
              <a:t>. Integer </a:t>
            </a:r>
            <a:r>
              <a:rPr lang="hu-HU" dirty="0" err="1"/>
              <a:t>arcu</a:t>
            </a:r>
            <a:r>
              <a:rPr lang="hu-HU" dirty="0"/>
              <a:t> </a:t>
            </a:r>
            <a:r>
              <a:rPr lang="hu-HU" dirty="0" err="1"/>
              <a:t>eros</a:t>
            </a:r>
            <a:r>
              <a:rPr lang="hu-HU" dirty="0"/>
              <a:t>, </a:t>
            </a:r>
            <a:r>
              <a:rPr lang="hu-HU" dirty="0" err="1"/>
              <a:t>faucibus</a:t>
            </a:r>
            <a:r>
              <a:rPr lang="hu-HU" dirty="0"/>
              <a:t> vitae </a:t>
            </a:r>
            <a:r>
              <a:rPr lang="hu-HU" dirty="0" err="1"/>
              <a:t>iaculis</a:t>
            </a:r>
            <a:r>
              <a:rPr lang="hu-HU" dirty="0"/>
              <a:t> a, </a:t>
            </a:r>
            <a:r>
              <a:rPr lang="hu-HU" dirty="0" err="1"/>
              <a:t>placerat</a:t>
            </a:r>
            <a:r>
              <a:rPr lang="hu-HU" dirty="0"/>
              <a:t> eget </a:t>
            </a:r>
            <a:r>
              <a:rPr lang="hu-HU" dirty="0" err="1"/>
              <a:t>ligula</a:t>
            </a:r>
            <a:r>
              <a:rPr lang="hu-HU" dirty="0"/>
              <a:t>. </a:t>
            </a:r>
            <a:r>
              <a:rPr lang="hu-HU" dirty="0" err="1"/>
              <a:t>Curabitur</a:t>
            </a:r>
            <a:r>
              <a:rPr lang="hu-HU" dirty="0"/>
              <a:t> in </a:t>
            </a:r>
            <a:r>
              <a:rPr lang="hu-HU" dirty="0" err="1"/>
              <a:t>felis</a:t>
            </a:r>
            <a:r>
              <a:rPr lang="hu-HU" dirty="0"/>
              <a:t> </a:t>
            </a:r>
            <a:r>
              <a:rPr lang="hu-HU" dirty="0" err="1"/>
              <a:t>augue</a:t>
            </a:r>
            <a:r>
              <a:rPr lang="hu-HU" dirty="0"/>
              <a:t>. </a:t>
            </a:r>
            <a:r>
              <a:rPr lang="hu-HU" dirty="0" err="1"/>
              <a:t>Sed</a:t>
            </a:r>
            <a:r>
              <a:rPr lang="hu-HU" dirty="0"/>
              <a:t> </a:t>
            </a:r>
            <a:r>
              <a:rPr lang="hu-HU" dirty="0" err="1"/>
              <a:t>bibendum</a:t>
            </a:r>
            <a:r>
              <a:rPr lang="hu-HU" dirty="0"/>
              <a:t> </a:t>
            </a:r>
            <a:r>
              <a:rPr lang="hu-HU" dirty="0" err="1"/>
              <a:t>id</a:t>
            </a:r>
            <a:r>
              <a:rPr lang="hu-HU" dirty="0"/>
              <a:t> </a:t>
            </a:r>
            <a:r>
              <a:rPr lang="hu-HU" dirty="0" err="1"/>
              <a:t>magna</a:t>
            </a:r>
            <a:r>
              <a:rPr lang="hu-HU" dirty="0"/>
              <a:t> </a:t>
            </a:r>
            <a:r>
              <a:rPr lang="hu-HU" dirty="0" err="1"/>
              <a:t>eu</a:t>
            </a:r>
            <a:r>
              <a:rPr lang="hu-HU" dirty="0"/>
              <a:t> </a:t>
            </a:r>
            <a:r>
              <a:rPr lang="hu-HU" dirty="0" err="1"/>
              <a:t>suscipit</a:t>
            </a:r>
            <a:r>
              <a:rPr lang="hu-HU" dirty="0"/>
              <a:t>. </a:t>
            </a:r>
            <a:r>
              <a:rPr lang="hu-HU" dirty="0" err="1"/>
              <a:t>Mauris</a:t>
            </a:r>
            <a:r>
              <a:rPr lang="hu-HU" dirty="0"/>
              <a:t> vitae </a:t>
            </a:r>
            <a:r>
              <a:rPr lang="hu-HU" dirty="0" err="1"/>
              <a:t>lacus</a:t>
            </a:r>
            <a:r>
              <a:rPr lang="hu-HU" dirty="0"/>
              <a:t> </a:t>
            </a:r>
            <a:r>
              <a:rPr lang="hu-HU" dirty="0" err="1"/>
              <a:t>et</a:t>
            </a:r>
            <a:r>
              <a:rPr lang="hu-HU" dirty="0"/>
              <a:t> </a:t>
            </a:r>
            <a:r>
              <a:rPr lang="hu-HU" dirty="0" err="1"/>
              <a:t>neque</a:t>
            </a:r>
            <a:r>
              <a:rPr lang="hu-HU" dirty="0"/>
              <a:t> </a:t>
            </a:r>
            <a:r>
              <a:rPr lang="hu-HU" dirty="0" err="1"/>
              <a:t>vulputate</a:t>
            </a:r>
            <a:r>
              <a:rPr lang="hu-HU" dirty="0"/>
              <a:t> </a:t>
            </a:r>
            <a:r>
              <a:rPr lang="hu-HU" dirty="0" err="1"/>
              <a:t>tincidunt</a:t>
            </a:r>
            <a:r>
              <a:rPr lang="hu-HU" dirty="0"/>
              <a:t>.</a:t>
            </a:r>
          </a:p>
          <a:p>
            <a:r>
              <a:rPr lang="hu-HU" dirty="0"/>
              <a:t>Nulla </a:t>
            </a:r>
            <a:r>
              <a:rPr lang="hu-HU" dirty="0" err="1"/>
              <a:t>condimentum</a:t>
            </a:r>
            <a:r>
              <a:rPr lang="hu-HU" dirty="0"/>
              <a:t> </a:t>
            </a:r>
            <a:r>
              <a:rPr lang="hu-HU" dirty="0" err="1"/>
              <a:t>sagittis</a:t>
            </a:r>
            <a:r>
              <a:rPr lang="hu-HU" dirty="0"/>
              <a:t> </a:t>
            </a:r>
            <a:r>
              <a:rPr lang="hu-HU" dirty="0" err="1"/>
              <a:t>vestibulum</a:t>
            </a:r>
            <a:r>
              <a:rPr lang="hu-HU" dirty="0"/>
              <a:t>. </a:t>
            </a:r>
            <a:r>
              <a:rPr lang="hu-HU" dirty="0" err="1"/>
              <a:t>Morbi</a:t>
            </a:r>
            <a:r>
              <a:rPr lang="hu-HU" dirty="0"/>
              <a:t> </a:t>
            </a:r>
            <a:r>
              <a:rPr lang="hu-HU" dirty="0" err="1"/>
              <a:t>tellus</a:t>
            </a:r>
            <a:r>
              <a:rPr lang="hu-HU" dirty="0"/>
              <a:t> </a:t>
            </a:r>
            <a:r>
              <a:rPr lang="hu-HU" dirty="0" err="1"/>
              <a:t>augue</a:t>
            </a:r>
            <a:r>
              <a:rPr lang="hu-HU" dirty="0"/>
              <a:t>, </a:t>
            </a:r>
            <a:r>
              <a:rPr lang="hu-HU" dirty="0" err="1"/>
              <a:t>scelerisque</a:t>
            </a:r>
            <a:r>
              <a:rPr lang="hu-HU" dirty="0"/>
              <a:t> </a:t>
            </a:r>
            <a:r>
              <a:rPr lang="hu-HU" dirty="0" err="1"/>
              <a:t>sit</a:t>
            </a:r>
            <a:r>
              <a:rPr lang="hu-HU" dirty="0"/>
              <a:t> </a:t>
            </a:r>
            <a:r>
              <a:rPr lang="hu-HU" dirty="0" err="1"/>
              <a:t>amet</a:t>
            </a:r>
            <a:r>
              <a:rPr lang="hu-HU" dirty="0"/>
              <a:t> </a:t>
            </a:r>
            <a:r>
              <a:rPr lang="hu-HU" dirty="0" err="1"/>
              <a:t>tincidunt</a:t>
            </a:r>
            <a:r>
              <a:rPr lang="hu-HU" dirty="0"/>
              <a:t> </a:t>
            </a:r>
            <a:r>
              <a:rPr lang="hu-HU" dirty="0" err="1"/>
              <a:t>pellentesque</a:t>
            </a:r>
            <a:r>
              <a:rPr lang="hu-HU" dirty="0"/>
              <a:t>, </a:t>
            </a:r>
            <a:r>
              <a:rPr lang="hu-HU" dirty="0" err="1"/>
              <a:t>ultricies</a:t>
            </a:r>
            <a:r>
              <a:rPr lang="hu-HU" dirty="0"/>
              <a:t> a </a:t>
            </a:r>
            <a:r>
              <a:rPr lang="hu-HU" dirty="0" err="1"/>
              <a:t>nunc</a:t>
            </a:r>
            <a:r>
              <a:rPr lang="hu-HU" dirty="0"/>
              <a:t>. In </a:t>
            </a:r>
            <a:r>
              <a:rPr lang="hu-HU" dirty="0" err="1"/>
              <a:t>tempor</a:t>
            </a:r>
            <a:r>
              <a:rPr lang="hu-HU" dirty="0"/>
              <a:t> </a:t>
            </a:r>
            <a:r>
              <a:rPr lang="hu-HU" dirty="0" err="1"/>
              <a:t>eros</a:t>
            </a:r>
            <a:r>
              <a:rPr lang="hu-HU" dirty="0"/>
              <a:t> urna. </a:t>
            </a:r>
            <a:r>
              <a:rPr lang="hu-HU" dirty="0" err="1"/>
              <a:t>Proin</a:t>
            </a:r>
            <a:r>
              <a:rPr lang="hu-HU" dirty="0"/>
              <a:t> vitae elit </a:t>
            </a:r>
            <a:r>
              <a:rPr lang="hu-HU" dirty="0" err="1"/>
              <a:t>interdum</a:t>
            </a:r>
            <a:r>
              <a:rPr lang="hu-HU" dirty="0"/>
              <a:t>, </a:t>
            </a:r>
            <a:r>
              <a:rPr lang="hu-HU" dirty="0" err="1"/>
              <a:t>vehicula</a:t>
            </a:r>
            <a:r>
              <a:rPr lang="hu-HU" dirty="0"/>
              <a:t> sem </a:t>
            </a:r>
            <a:r>
              <a:rPr lang="hu-HU" dirty="0" err="1"/>
              <a:t>id</a:t>
            </a:r>
            <a:r>
              <a:rPr lang="hu-HU" dirty="0"/>
              <a:t>, </a:t>
            </a:r>
            <a:r>
              <a:rPr lang="hu-HU" dirty="0" err="1"/>
              <a:t>tempor</a:t>
            </a:r>
            <a:r>
              <a:rPr lang="hu-HU" dirty="0"/>
              <a:t> nulla. </a:t>
            </a:r>
            <a:r>
              <a:rPr lang="hu-HU" dirty="0" err="1"/>
              <a:t>Nam</a:t>
            </a:r>
            <a:r>
              <a:rPr lang="hu-HU" dirty="0"/>
              <a:t> </a:t>
            </a:r>
            <a:r>
              <a:rPr lang="hu-HU" dirty="0" err="1"/>
              <a:t>at</a:t>
            </a:r>
            <a:r>
              <a:rPr lang="hu-HU" dirty="0"/>
              <a:t> sem </a:t>
            </a:r>
            <a:r>
              <a:rPr lang="hu-HU" dirty="0" err="1"/>
              <a:t>sed</a:t>
            </a:r>
            <a:r>
              <a:rPr lang="hu-HU" dirty="0"/>
              <a:t> mi </a:t>
            </a:r>
            <a:r>
              <a:rPr lang="hu-HU" dirty="0" err="1"/>
              <a:t>laoreet</a:t>
            </a:r>
            <a:r>
              <a:rPr lang="hu-HU" dirty="0"/>
              <a:t> </a:t>
            </a:r>
            <a:r>
              <a:rPr lang="hu-HU" dirty="0" err="1"/>
              <a:t>vulputate</a:t>
            </a:r>
            <a:r>
              <a:rPr lang="hu-HU" dirty="0"/>
              <a:t> </a:t>
            </a:r>
            <a:r>
              <a:rPr lang="hu-HU" dirty="0" err="1"/>
              <a:t>eu</a:t>
            </a:r>
            <a:r>
              <a:rPr lang="hu-HU" dirty="0"/>
              <a:t> in urna. </a:t>
            </a:r>
            <a:r>
              <a:rPr lang="hu-HU" dirty="0" err="1"/>
              <a:t>Duis</a:t>
            </a:r>
            <a:r>
              <a:rPr lang="hu-HU" dirty="0"/>
              <a:t> </a:t>
            </a:r>
            <a:r>
              <a:rPr lang="hu-HU" dirty="0" err="1"/>
              <a:t>quis</a:t>
            </a:r>
            <a:r>
              <a:rPr lang="hu-HU" dirty="0"/>
              <a:t> </a:t>
            </a:r>
            <a:r>
              <a:rPr lang="hu-HU" dirty="0" err="1"/>
              <a:t>volutpat</a:t>
            </a:r>
            <a:r>
              <a:rPr lang="hu-HU" dirty="0"/>
              <a:t> felis. Nullam </a:t>
            </a:r>
            <a:r>
              <a:rPr lang="hu-HU" dirty="0" err="1"/>
              <a:t>nec</a:t>
            </a:r>
            <a:r>
              <a:rPr lang="hu-HU" dirty="0"/>
              <a:t> </a:t>
            </a:r>
            <a:r>
              <a:rPr lang="hu-HU" dirty="0" err="1"/>
              <a:t>enim</a:t>
            </a:r>
            <a:r>
              <a:rPr lang="hu-HU" dirty="0"/>
              <a:t> </a:t>
            </a:r>
            <a:r>
              <a:rPr lang="hu-HU" dirty="0" err="1"/>
              <a:t>blandit</a:t>
            </a:r>
            <a:r>
              <a:rPr lang="hu-HU" dirty="0"/>
              <a:t>, </a:t>
            </a:r>
            <a:r>
              <a:rPr lang="hu-HU" dirty="0" err="1"/>
              <a:t>vestibulum</a:t>
            </a:r>
            <a:r>
              <a:rPr lang="hu-HU" dirty="0"/>
              <a:t> </a:t>
            </a:r>
            <a:r>
              <a:rPr lang="hu-HU" dirty="0" err="1"/>
              <a:t>mauris</a:t>
            </a:r>
            <a:r>
              <a:rPr lang="hu-HU" dirty="0"/>
              <a:t> turpis </a:t>
            </a:r>
            <a:r>
              <a:rPr lang="hu-HU" dirty="0" err="1"/>
              <a:t>tincidunt</a:t>
            </a:r>
            <a:r>
              <a:rPr lang="hu-HU" dirty="0"/>
              <a:t> </a:t>
            </a:r>
            <a:r>
              <a:rPr lang="hu-HU" dirty="0" err="1"/>
              <a:t>velit</a:t>
            </a:r>
            <a:r>
              <a:rPr lang="hu-HU" dirty="0"/>
              <a:t>, </a:t>
            </a:r>
            <a:r>
              <a:rPr lang="hu-HU" dirty="0" err="1"/>
              <a:t>id</a:t>
            </a:r>
            <a:r>
              <a:rPr lang="hu-HU" dirty="0"/>
              <a:t> </a:t>
            </a:r>
            <a:r>
              <a:rPr lang="hu-HU" dirty="0" err="1"/>
              <a:t>pulvinar</a:t>
            </a:r>
            <a:r>
              <a:rPr lang="hu-HU" dirty="0"/>
              <a:t> </a:t>
            </a:r>
            <a:r>
              <a:rPr lang="hu-HU" dirty="0" err="1"/>
              <a:t>tellus</a:t>
            </a:r>
            <a:r>
              <a:rPr lang="hu-HU" dirty="0"/>
              <a:t> </a:t>
            </a:r>
            <a:r>
              <a:rPr lang="hu-HU" dirty="0" err="1"/>
              <a:t>tellus</a:t>
            </a:r>
            <a:r>
              <a:rPr lang="hu-HU" dirty="0"/>
              <a:t> </a:t>
            </a:r>
            <a:r>
              <a:rPr lang="hu-HU" dirty="0" err="1"/>
              <a:t>ut</a:t>
            </a:r>
            <a:r>
              <a:rPr lang="hu-HU" dirty="0"/>
              <a:t> </a:t>
            </a:r>
            <a:r>
              <a:rPr lang="hu-HU" dirty="0" err="1"/>
              <a:t>dolor</a:t>
            </a:r>
            <a:r>
              <a:rPr lang="hu-HU" dirty="0"/>
              <a:t>. </a:t>
            </a:r>
            <a:r>
              <a:rPr lang="hu-HU" dirty="0" err="1"/>
              <a:t>Sed</a:t>
            </a:r>
            <a:r>
              <a:rPr lang="hu-HU" dirty="0"/>
              <a:t> </a:t>
            </a:r>
            <a:r>
              <a:rPr lang="hu-HU" dirty="0" err="1"/>
              <a:t>rutrum</a:t>
            </a:r>
            <a:r>
              <a:rPr lang="hu-HU" dirty="0"/>
              <a:t> est </a:t>
            </a:r>
            <a:r>
              <a:rPr lang="hu-HU" dirty="0" err="1"/>
              <a:t>eu</a:t>
            </a:r>
            <a:r>
              <a:rPr lang="hu-HU" dirty="0"/>
              <a:t> nulla </a:t>
            </a:r>
            <a:r>
              <a:rPr lang="hu-HU" dirty="0" err="1"/>
              <a:t>mollis</a:t>
            </a:r>
            <a:r>
              <a:rPr lang="hu-HU" dirty="0"/>
              <a:t>, </a:t>
            </a:r>
            <a:r>
              <a:rPr lang="hu-HU" dirty="0" err="1"/>
              <a:t>eu</a:t>
            </a:r>
            <a:r>
              <a:rPr lang="hu-HU" dirty="0"/>
              <a:t> </a:t>
            </a:r>
            <a:r>
              <a:rPr lang="hu-HU" dirty="0" err="1"/>
              <a:t>dignissim</a:t>
            </a:r>
            <a:r>
              <a:rPr lang="hu-HU" dirty="0"/>
              <a:t> </a:t>
            </a:r>
            <a:r>
              <a:rPr lang="hu-HU" dirty="0" err="1"/>
              <a:t>libero</a:t>
            </a:r>
            <a:r>
              <a:rPr lang="hu-HU" dirty="0"/>
              <a:t> </a:t>
            </a:r>
            <a:r>
              <a:rPr lang="hu-HU" dirty="0" err="1"/>
              <a:t>luctus</a:t>
            </a:r>
            <a:r>
              <a:rPr lang="hu-HU" dirty="0"/>
              <a:t>. </a:t>
            </a:r>
          </a:p>
          <a:p>
            <a:r>
              <a:rPr lang="hu-HU" dirty="0" err="1"/>
              <a:t>Donec</a:t>
            </a:r>
            <a:r>
              <a:rPr lang="hu-HU" dirty="0"/>
              <a:t> </a:t>
            </a:r>
            <a:r>
              <a:rPr lang="hu-HU" dirty="0" err="1"/>
              <a:t>sit</a:t>
            </a:r>
            <a:r>
              <a:rPr lang="hu-HU" dirty="0"/>
              <a:t> </a:t>
            </a:r>
            <a:r>
              <a:rPr lang="hu-HU" dirty="0" err="1"/>
              <a:t>amet</a:t>
            </a:r>
            <a:r>
              <a:rPr lang="hu-HU" dirty="0"/>
              <a:t> </a:t>
            </a:r>
            <a:r>
              <a:rPr lang="hu-HU" dirty="0" err="1"/>
              <a:t>pulvinar</a:t>
            </a:r>
            <a:r>
              <a:rPr lang="hu-HU" dirty="0"/>
              <a:t> </a:t>
            </a:r>
            <a:r>
              <a:rPr lang="hu-HU" dirty="0" err="1"/>
              <a:t>risus</a:t>
            </a:r>
            <a:r>
              <a:rPr lang="hu-HU" dirty="0"/>
              <a:t>. </a:t>
            </a:r>
            <a:r>
              <a:rPr lang="hu-HU" dirty="0" err="1"/>
              <a:t>Praesent</a:t>
            </a:r>
            <a:r>
              <a:rPr lang="hu-HU" dirty="0"/>
              <a:t> </a:t>
            </a:r>
            <a:r>
              <a:rPr lang="hu-HU" dirty="0" err="1"/>
              <a:t>gravida</a:t>
            </a:r>
            <a:r>
              <a:rPr lang="hu-HU" dirty="0"/>
              <a:t> </a:t>
            </a:r>
            <a:r>
              <a:rPr lang="hu-HU" dirty="0" err="1"/>
              <a:t>sollicitudin</a:t>
            </a:r>
            <a:r>
              <a:rPr lang="hu-HU" dirty="0"/>
              <a:t> </a:t>
            </a:r>
            <a:r>
              <a:rPr lang="hu-HU" dirty="0" err="1"/>
              <a:t>felis</a:t>
            </a:r>
            <a:r>
              <a:rPr lang="hu-HU" dirty="0"/>
              <a:t>, </a:t>
            </a:r>
            <a:r>
              <a:rPr lang="hu-HU" dirty="0" err="1"/>
              <a:t>vestibulum</a:t>
            </a:r>
            <a:r>
              <a:rPr lang="hu-HU" dirty="0"/>
              <a:t> </a:t>
            </a:r>
            <a:r>
              <a:rPr lang="hu-HU" dirty="0" err="1"/>
              <a:t>luctus</a:t>
            </a:r>
            <a:r>
              <a:rPr lang="hu-HU" dirty="0"/>
              <a:t> </a:t>
            </a:r>
            <a:r>
              <a:rPr lang="hu-HU" dirty="0" err="1"/>
              <a:t>erat</a:t>
            </a:r>
            <a:r>
              <a:rPr lang="hu-HU" dirty="0"/>
              <a:t> </a:t>
            </a:r>
            <a:r>
              <a:rPr lang="hu-HU" dirty="0" err="1"/>
              <a:t>facilisis</a:t>
            </a:r>
            <a:r>
              <a:rPr lang="hu-HU" dirty="0"/>
              <a:t> </a:t>
            </a:r>
            <a:r>
              <a:rPr lang="hu-HU" dirty="0" err="1"/>
              <a:t>cursus</a:t>
            </a:r>
            <a:r>
              <a:rPr lang="hu-HU" dirty="0"/>
              <a:t>. </a:t>
            </a:r>
            <a:r>
              <a:rPr lang="hu-HU" dirty="0" err="1"/>
              <a:t>Proin</a:t>
            </a:r>
            <a:r>
              <a:rPr lang="hu-HU" dirty="0"/>
              <a:t> </a:t>
            </a:r>
            <a:r>
              <a:rPr lang="hu-HU" dirty="0" err="1"/>
              <a:t>sagittis</a:t>
            </a:r>
            <a:r>
              <a:rPr lang="hu-HU" dirty="0"/>
              <a:t> </a:t>
            </a:r>
            <a:r>
              <a:rPr lang="hu-HU" dirty="0" err="1"/>
              <a:t>arcu</a:t>
            </a:r>
            <a:r>
              <a:rPr lang="hu-HU" dirty="0"/>
              <a:t> </a:t>
            </a:r>
            <a:r>
              <a:rPr lang="hu-HU" dirty="0" err="1"/>
              <a:t>felis</a:t>
            </a:r>
            <a:r>
              <a:rPr lang="hu-HU" dirty="0"/>
              <a:t>, </a:t>
            </a:r>
            <a:r>
              <a:rPr lang="hu-HU" dirty="0" err="1"/>
              <a:t>sed</a:t>
            </a:r>
            <a:r>
              <a:rPr lang="hu-HU" dirty="0"/>
              <a:t> </a:t>
            </a:r>
            <a:r>
              <a:rPr lang="hu-HU" dirty="0" err="1"/>
              <a:t>accumsan</a:t>
            </a:r>
            <a:r>
              <a:rPr lang="hu-HU" dirty="0"/>
              <a:t> urna elementum </a:t>
            </a:r>
            <a:r>
              <a:rPr lang="hu-HU" dirty="0" err="1"/>
              <a:t>quis</a:t>
            </a:r>
            <a:r>
              <a:rPr lang="hu-HU" dirty="0"/>
              <a:t>.</a:t>
            </a:r>
          </a:p>
          <a:p>
            <a:r>
              <a:rPr lang="hu-HU" dirty="0" err="1"/>
              <a:t>Sed</a:t>
            </a:r>
            <a:r>
              <a:rPr lang="hu-HU" dirty="0"/>
              <a:t> </a:t>
            </a:r>
            <a:r>
              <a:rPr lang="hu-HU" dirty="0" err="1"/>
              <a:t>consectetur</a:t>
            </a:r>
            <a:r>
              <a:rPr lang="hu-HU" dirty="0"/>
              <a:t> </a:t>
            </a:r>
            <a:r>
              <a:rPr lang="hu-HU" dirty="0" err="1"/>
              <a:t>justo</a:t>
            </a:r>
            <a:r>
              <a:rPr lang="hu-HU" dirty="0"/>
              <a:t> </a:t>
            </a:r>
            <a:r>
              <a:rPr lang="hu-HU" dirty="0" err="1"/>
              <a:t>et</a:t>
            </a:r>
            <a:r>
              <a:rPr lang="hu-HU" dirty="0"/>
              <a:t> ex </a:t>
            </a:r>
            <a:r>
              <a:rPr lang="hu-HU" dirty="0" err="1"/>
              <a:t>mollis</a:t>
            </a:r>
            <a:r>
              <a:rPr lang="hu-HU" dirty="0"/>
              <a:t>, in </a:t>
            </a:r>
            <a:r>
              <a:rPr lang="hu-HU" dirty="0" err="1"/>
              <a:t>luctus</a:t>
            </a:r>
            <a:r>
              <a:rPr lang="hu-HU" dirty="0"/>
              <a:t> </a:t>
            </a:r>
            <a:r>
              <a:rPr lang="hu-HU" dirty="0" err="1"/>
              <a:t>eros</a:t>
            </a:r>
            <a:r>
              <a:rPr lang="hu-HU" dirty="0"/>
              <a:t> </a:t>
            </a:r>
            <a:r>
              <a:rPr lang="hu-HU" dirty="0" err="1"/>
              <a:t>facilisis</a:t>
            </a:r>
            <a:r>
              <a:rPr lang="hu-HU" dirty="0"/>
              <a:t>. Integer </a:t>
            </a:r>
            <a:r>
              <a:rPr lang="hu-HU" dirty="0" err="1"/>
              <a:t>arcu</a:t>
            </a:r>
            <a:r>
              <a:rPr lang="hu-HU" dirty="0"/>
              <a:t> </a:t>
            </a:r>
            <a:r>
              <a:rPr lang="hu-HU" dirty="0" err="1"/>
              <a:t>eros</a:t>
            </a:r>
            <a:r>
              <a:rPr lang="hu-HU" dirty="0"/>
              <a:t>, </a:t>
            </a:r>
            <a:r>
              <a:rPr lang="hu-HU" dirty="0" err="1"/>
              <a:t>faucibus</a:t>
            </a:r>
            <a:r>
              <a:rPr lang="hu-HU" dirty="0"/>
              <a:t> vitae </a:t>
            </a:r>
            <a:r>
              <a:rPr lang="hu-HU" dirty="0" err="1"/>
              <a:t>iaculis</a:t>
            </a:r>
            <a:r>
              <a:rPr lang="hu-HU" dirty="0"/>
              <a:t> a, </a:t>
            </a:r>
            <a:r>
              <a:rPr lang="hu-HU" dirty="0" err="1"/>
              <a:t>placerat</a:t>
            </a:r>
            <a:r>
              <a:rPr lang="hu-HU" dirty="0"/>
              <a:t> eget </a:t>
            </a:r>
            <a:r>
              <a:rPr lang="hu-HU" dirty="0" err="1"/>
              <a:t>ligula</a:t>
            </a:r>
            <a:r>
              <a:rPr lang="hu-HU" dirty="0"/>
              <a:t>. </a:t>
            </a:r>
            <a:r>
              <a:rPr lang="hu-HU" dirty="0" err="1"/>
              <a:t>Curabitur</a:t>
            </a:r>
            <a:r>
              <a:rPr lang="hu-HU" dirty="0"/>
              <a:t> in </a:t>
            </a:r>
            <a:r>
              <a:rPr lang="hu-HU" dirty="0" err="1"/>
              <a:t>felis</a:t>
            </a:r>
            <a:r>
              <a:rPr lang="hu-HU" dirty="0"/>
              <a:t> </a:t>
            </a:r>
            <a:r>
              <a:rPr lang="hu-HU" dirty="0" err="1"/>
              <a:t>augue</a:t>
            </a:r>
            <a:r>
              <a:rPr lang="hu-HU" dirty="0"/>
              <a:t>. </a:t>
            </a:r>
            <a:r>
              <a:rPr lang="hu-HU" dirty="0" err="1"/>
              <a:t>Sed</a:t>
            </a:r>
            <a:r>
              <a:rPr lang="hu-HU" dirty="0"/>
              <a:t> </a:t>
            </a:r>
            <a:r>
              <a:rPr lang="hu-HU" dirty="0" err="1"/>
              <a:t>bibendum</a:t>
            </a:r>
            <a:r>
              <a:rPr lang="hu-HU" dirty="0"/>
              <a:t> </a:t>
            </a:r>
            <a:r>
              <a:rPr lang="hu-HU" dirty="0" err="1"/>
              <a:t>id</a:t>
            </a:r>
            <a:r>
              <a:rPr lang="hu-HU" dirty="0"/>
              <a:t> </a:t>
            </a:r>
            <a:r>
              <a:rPr lang="hu-HU" dirty="0" err="1"/>
              <a:t>magna</a:t>
            </a:r>
            <a:r>
              <a:rPr lang="hu-HU" dirty="0"/>
              <a:t> </a:t>
            </a:r>
            <a:r>
              <a:rPr lang="hu-HU" dirty="0" err="1"/>
              <a:t>eu</a:t>
            </a:r>
            <a:r>
              <a:rPr lang="hu-HU" dirty="0"/>
              <a:t> </a:t>
            </a:r>
            <a:r>
              <a:rPr lang="hu-HU" dirty="0" err="1"/>
              <a:t>suscipit</a:t>
            </a:r>
            <a:r>
              <a:rPr lang="hu-HU" dirty="0"/>
              <a:t>. </a:t>
            </a:r>
            <a:r>
              <a:rPr lang="hu-HU" dirty="0" err="1"/>
              <a:t>Mauris</a:t>
            </a:r>
            <a:r>
              <a:rPr lang="hu-HU" dirty="0"/>
              <a:t> vitae </a:t>
            </a:r>
            <a:r>
              <a:rPr lang="hu-HU" dirty="0" err="1"/>
              <a:t>lacus</a:t>
            </a:r>
            <a:r>
              <a:rPr lang="hu-HU" dirty="0"/>
              <a:t> </a:t>
            </a:r>
            <a:r>
              <a:rPr lang="hu-HU" dirty="0" err="1"/>
              <a:t>et</a:t>
            </a:r>
            <a:r>
              <a:rPr lang="hu-HU" dirty="0"/>
              <a:t> </a:t>
            </a:r>
            <a:r>
              <a:rPr lang="hu-HU" dirty="0" err="1"/>
              <a:t>neque</a:t>
            </a:r>
            <a:r>
              <a:rPr lang="hu-HU" dirty="0"/>
              <a:t> </a:t>
            </a:r>
            <a:r>
              <a:rPr lang="hu-HU" dirty="0" err="1"/>
              <a:t>vulputate</a:t>
            </a:r>
            <a:r>
              <a:rPr lang="hu-HU" dirty="0"/>
              <a:t> </a:t>
            </a:r>
            <a:r>
              <a:rPr lang="hu-HU" dirty="0" err="1"/>
              <a:t>tincidunt</a:t>
            </a:r>
            <a:r>
              <a:rPr lang="hu-HU" dirty="0"/>
              <a:t>.</a:t>
            </a:r>
          </a:p>
        </p:txBody>
      </p:sp>
      <p:sp>
        <p:nvSpPr>
          <p:cNvPr id="6" name="Szöveg helye 2">
            <a:extLst>
              <a:ext uri="{FF2B5EF4-FFF2-40B4-BE49-F238E27FC236}">
                <a16:creationId xmlns:a16="http://schemas.microsoft.com/office/drawing/2014/main" id="{EF440923-9969-440E-8D40-9303CFA62AC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6954" y="1205515"/>
            <a:ext cx="8370094" cy="342900"/>
          </a:xfrm>
        </p:spPr>
        <p:txBody>
          <a:bodyPr numCol="1"/>
          <a:lstStyle>
            <a:lvl1pPr marL="0" indent="0" defTabSz="685800">
              <a:buClrTx/>
              <a:buSzTx/>
              <a:buNone/>
              <a:tabLst/>
              <a:defRPr cap="none">
                <a:solidFill>
                  <a:schemeClr val="accent2"/>
                </a:solidFill>
                <a:latin typeface="+mn-lt"/>
              </a:defRPr>
            </a:lvl1pPr>
          </a:lstStyle>
          <a:p>
            <a:pPr marL="0" indent="0" defTabSz="914400">
              <a:buClrTx/>
              <a:buSzTx/>
              <a:buNone/>
              <a:tabLst/>
              <a:defRPr cap="none">
                <a:solidFill>
                  <a:schemeClr val="accent2"/>
                </a:solidFill>
              </a:defRPr>
            </a:pPr>
            <a:r>
              <a:rPr lang="hu-HU" dirty="0"/>
              <a:t>Minta alcím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416255270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asábo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88C10E0-C5A2-496F-8573-B025B7F9F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54B9E90B-6845-4CB8-B32C-027F84D743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4" name="Body Level One…">
            <a:extLst>
              <a:ext uri="{FF2B5EF4-FFF2-40B4-BE49-F238E27FC236}">
                <a16:creationId xmlns:a16="http://schemas.microsoft.com/office/drawing/2014/main" id="{3BF9BA3A-995D-47C7-B8C3-340B5BD70524}"/>
              </a:ext>
            </a:extLst>
          </p:cNvPr>
          <p:cNvSpPr txBox="1">
            <a:spLocks noGrp="1"/>
          </p:cNvSpPr>
          <p:nvPr>
            <p:ph type="body" sz="half" idx="17" hasCustomPrompt="1"/>
          </p:nvPr>
        </p:nvSpPr>
        <p:spPr>
          <a:xfrm>
            <a:off x="393448" y="1449388"/>
            <a:ext cx="8363600" cy="4500564"/>
          </a:xfrm>
          <a:prstGeom prst="rect">
            <a:avLst/>
          </a:prstGeom>
        </p:spPr>
        <p:txBody>
          <a:bodyPr lIns="0" tIns="108000" rIns="0" bIns="108000" numCol="1" spcCol="38100"/>
          <a:lstStyle>
            <a:lvl1pPr marL="0" indent="0" algn="just" defTabSz="685800">
              <a:lnSpc>
                <a:spcPct val="120000"/>
              </a:lnSpc>
              <a:spcBef>
                <a:spcPts val="900"/>
              </a:spcBef>
              <a:buClrTx/>
              <a:buSzTx/>
              <a:buNone/>
              <a:tabLst/>
              <a:defRPr sz="1200" cap="none">
                <a:latin typeface="+mn-lt"/>
                <a:ea typeface="Montserrat"/>
                <a:cs typeface="Montserrat"/>
                <a:sym typeface="Montserrat"/>
              </a:defRPr>
            </a:lvl1pPr>
            <a:lvl2pPr marL="557213" indent="-214313" algn="just" defTabSz="685800">
              <a:lnSpc>
                <a:spcPct val="120000"/>
              </a:lnSpc>
              <a:spcBef>
                <a:spcPts val="900"/>
              </a:spcBef>
              <a:buClrTx/>
              <a:buChar char="▪"/>
              <a:tabLst/>
              <a:defRPr sz="1200" cap="none">
                <a:latin typeface="Montserrat"/>
                <a:ea typeface="Montserrat"/>
                <a:cs typeface="Montserrat"/>
                <a:sym typeface="Montserrat"/>
              </a:defRPr>
            </a:lvl2pPr>
            <a:lvl3pPr marL="930728" indent="-244928" algn="just" defTabSz="685800">
              <a:lnSpc>
                <a:spcPct val="120000"/>
              </a:lnSpc>
              <a:spcBef>
                <a:spcPts val="900"/>
              </a:spcBef>
              <a:buClrTx/>
              <a:buChar char="‒"/>
              <a:tabLst/>
              <a:defRPr sz="1200" cap="none">
                <a:latin typeface="Montserrat"/>
                <a:ea typeface="Montserrat"/>
                <a:cs typeface="Montserrat"/>
                <a:sym typeface="Montserrat"/>
              </a:defRPr>
            </a:lvl3pPr>
            <a:lvl4pPr marL="1273628" indent="-244928" algn="just" defTabSz="685800">
              <a:lnSpc>
                <a:spcPct val="120000"/>
              </a:lnSpc>
              <a:spcBef>
                <a:spcPts val="900"/>
              </a:spcBef>
              <a:buClrTx/>
              <a:buChar char="‒"/>
              <a:tabLst/>
              <a:defRPr sz="1200" cap="none">
                <a:latin typeface="Montserrat"/>
                <a:ea typeface="Montserrat"/>
                <a:cs typeface="Montserrat"/>
                <a:sym typeface="Montserrat"/>
              </a:defRPr>
            </a:lvl4pPr>
            <a:lvl5pPr marL="1616528" indent="-244928" algn="just" defTabSz="685800">
              <a:lnSpc>
                <a:spcPct val="120000"/>
              </a:lnSpc>
              <a:spcBef>
                <a:spcPts val="900"/>
              </a:spcBef>
              <a:buClrTx/>
              <a:buChar char="‒"/>
              <a:tabLst/>
              <a:defRPr sz="1200" cap="none">
                <a:latin typeface="Montserrat"/>
                <a:ea typeface="Montserrat"/>
                <a:cs typeface="Montserrat"/>
                <a:sym typeface="Montserrat"/>
              </a:defRPr>
            </a:lvl5pPr>
          </a:lstStyle>
          <a:p>
            <a:r>
              <a:rPr lang="hu-HU" dirty="0" err="1"/>
              <a:t>Pellentesque</a:t>
            </a:r>
            <a:r>
              <a:rPr lang="hu-HU" dirty="0"/>
              <a:t> </a:t>
            </a:r>
            <a:r>
              <a:rPr lang="hu-HU" dirty="0" err="1"/>
              <a:t>euismod</a:t>
            </a:r>
            <a:r>
              <a:rPr lang="hu-HU" dirty="0"/>
              <a:t> </a:t>
            </a:r>
            <a:r>
              <a:rPr lang="hu-HU" dirty="0" err="1"/>
              <a:t>velit</a:t>
            </a:r>
            <a:r>
              <a:rPr lang="hu-HU" dirty="0"/>
              <a:t> </a:t>
            </a:r>
            <a:r>
              <a:rPr lang="hu-HU" dirty="0" err="1"/>
              <a:t>at</a:t>
            </a:r>
            <a:r>
              <a:rPr lang="hu-HU" dirty="0"/>
              <a:t> tortor </a:t>
            </a:r>
            <a:r>
              <a:rPr lang="hu-HU" dirty="0" err="1"/>
              <a:t>faucibus</a:t>
            </a:r>
            <a:r>
              <a:rPr lang="hu-HU" dirty="0"/>
              <a:t>, eget </a:t>
            </a:r>
            <a:r>
              <a:rPr lang="hu-HU" dirty="0" err="1"/>
              <a:t>laoreet</a:t>
            </a:r>
            <a:r>
              <a:rPr lang="hu-HU" dirty="0"/>
              <a:t> turpis </a:t>
            </a:r>
            <a:r>
              <a:rPr lang="hu-HU" dirty="0" err="1"/>
              <a:t>tempus</a:t>
            </a:r>
            <a:r>
              <a:rPr lang="hu-HU" dirty="0"/>
              <a:t>. </a:t>
            </a:r>
            <a:r>
              <a:rPr lang="hu-HU" dirty="0" err="1"/>
              <a:t>Donec</a:t>
            </a:r>
            <a:r>
              <a:rPr lang="hu-HU" dirty="0"/>
              <a:t> </a:t>
            </a:r>
            <a:r>
              <a:rPr lang="hu-HU" dirty="0" err="1"/>
              <a:t>malesuada</a:t>
            </a:r>
            <a:r>
              <a:rPr lang="hu-HU" dirty="0"/>
              <a:t> elit </a:t>
            </a:r>
            <a:r>
              <a:rPr lang="hu-HU" dirty="0" err="1"/>
              <a:t>efficitur</a:t>
            </a:r>
            <a:r>
              <a:rPr lang="hu-HU" dirty="0"/>
              <a:t>, </a:t>
            </a:r>
            <a:r>
              <a:rPr lang="hu-HU" dirty="0" err="1"/>
              <a:t>accumsan</a:t>
            </a:r>
            <a:r>
              <a:rPr lang="hu-HU" dirty="0"/>
              <a:t> urna </a:t>
            </a:r>
            <a:r>
              <a:rPr lang="hu-HU" dirty="0" err="1"/>
              <a:t>at</a:t>
            </a:r>
            <a:r>
              <a:rPr lang="hu-HU" dirty="0"/>
              <a:t>, </a:t>
            </a:r>
            <a:r>
              <a:rPr lang="hu-HU" dirty="0" err="1"/>
              <a:t>egestas</a:t>
            </a:r>
            <a:r>
              <a:rPr lang="hu-HU" dirty="0"/>
              <a:t> </a:t>
            </a:r>
            <a:r>
              <a:rPr lang="hu-HU" dirty="0" err="1"/>
              <a:t>mauris</a:t>
            </a:r>
            <a:r>
              <a:rPr lang="hu-HU" dirty="0"/>
              <a:t>. </a:t>
            </a:r>
            <a:r>
              <a:rPr lang="hu-HU" dirty="0" err="1"/>
              <a:t>Sed</a:t>
            </a:r>
            <a:r>
              <a:rPr lang="hu-HU" dirty="0"/>
              <a:t> </a:t>
            </a:r>
            <a:r>
              <a:rPr lang="hu-HU" dirty="0" err="1"/>
              <a:t>consectetur</a:t>
            </a:r>
            <a:r>
              <a:rPr lang="hu-HU" dirty="0"/>
              <a:t> </a:t>
            </a:r>
            <a:r>
              <a:rPr lang="hu-HU" dirty="0" err="1"/>
              <a:t>justo</a:t>
            </a:r>
            <a:r>
              <a:rPr lang="hu-HU" dirty="0"/>
              <a:t> </a:t>
            </a:r>
            <a:r>
              <a:rPr lang="hu-HU" dirty="0" err="1"/>
              <a:t>et</a:t>
            </a:r>
            <a:r>
              <a:rPr lang="hu-HU" dirty="0"/>
              <a:t> ex </a:t>
            </a:r>
            <a:r>
              <a:rPr lang="hu-HU" dirty="0" err="1"/>
              <a:t>mollis</a:t>
            </a:r>
            <a:r>
              <a:rPr lang="hu-HU" dirty="0"/>
              <a:t>, in </a:t>
            </a:r>
            <a:r>
              <a:rPr lang="hu-HU" dirty="0" err="1"/>
              <a:t>luctus</a:t>
            </a:r>
            <a:r>
              <a:rPr lang="hu-HU" dirty="0"/>
              <a:t> </a:t>
            </a:r>
            <a:r>
              <a:rPr lang="hu-HU" dirty="0" err="1"/>
              <a:t>eros</a:t>
            </a:r>
            <a:r>
              <a:rPr lang="hu-HU" dirty="0"/>
              <a:t> </a:t>
            </a:r>
            <a:r>
              <a:rPr lang="hu-HU" dirty="0" err="1"/>
              <a:t>facilisis</a:t>
            </a:r>
            <a:r>
              <a:rPr lang="hu-HU" dirty="0"/>
              <a:t>. Integer </a:t>
            </a:r>
            <a:r>
              <a:rPr lang="hu-HU" dirty="0" err="1"/>
              <a:t>arcu</a:t>
            </a:r>
            <a:r>
              <a:rPr lang="hu-HU" dirty="0"/>
              <a:t> </a:t>
            </a:r>
            <a:r>
              <a:rPr lang="hu-HU" dirty="0" err="1"/>
              <a:t>eros</a:t>
            </a:r>
            <a:r>
              <a:rPr lang="hu-HU" dirty="0"/>
              <a:t>, </a:t>
            </a:r>
            <a:r>
              <a:rPr lang="hu-HU" dirty="0" err="1"/>
              <a:t>faucibus</a:t>
            </a:r>
            <a:r>
              <a:rPr lang="hu-HU" dirty="0"/>
              <a:t> vitae </a:t>
            </a:r>
            <a:r>
              <a:rPr lang="hu-HU" dirty="0" err="1"/>
              <a:t>iaculis</a:t>
            </a:r>
            <a:r>
              <a:rPr lang="hu-HU" dirty="0"/>
              <a:t> a, </a:t>
            </a:r>
            <a:r>
              <a:rPr lang="hu-HU" dirty="0" err="1"/>
              <a:t>placerat</a:t>
            </a:r>
            <a:r>
              <a:rPr lang="hu-HU" dirty="0"/>
              <a:t> eget </a:t>
            </a:r>
            <a:r>
              <a:rPr lang="hu-HU" dirty="0" err="1"/>
              <a:t>ligula</a:t>
            </a:r>
            <a:r>
              <a:rPr lang="hu-HU" dirty="0"/>
              <a:t>. </a:t>
            </a:r>
            <a:r>
              <a:rPr lang="hu-HU" dirty="0" err="1"/>
              <a:t>Curabitur</a:t>
            </a:r>
            <a:r>
              <a:rPr lang="hu-HU" dirty="0"/>
              <a:t> in </a:t>
            </a:r>
            <a:r>
              <a:rPr lang="hu-HU" dirty="0" err="1"/>
              <a:t>felis</a:t>
            </a:r>
            <a:r>
              <a:rPr lang="hu-HU" dirty="0"/>
              <a:t> </a:t>
            </a:r>
            <a:r>
              <a:rPr lang="hu-HU" dirty="0" err="1"/>
              <a:t>augue</a:t>
            </a:r>
            <a:r>
              <a:rPr lang="hu-HU" dirty="0"/>
              <a:t>. </a:t>
            </a:r>
            <a:r>
              <a:rPr lang="hu-HU" dirty="0" err="1"/>
              <a:t>Sed</a:t>
            </a:r>
            <a:r>
              <a:rPr lang="hu-HU" dirty="0"/>
              <a:t> </a:t>
            </a:r>
            <a:r>
              <a:rPr lang="hu-HU" dirty="0" err="1"/>
              <a:t>bibendum</a:t>
            </a:r>
            <a:r>
              <a:rPr lang="hu-HU" dirty="0"/>
              <a:t> </a:t>
            </a:r>
            <a:r>
              <a:rPr lang="hu-HU" dirty="0" err="1"/>
              <a:t>id</a:t>
            </a:r>
            <a:r>
              <a:rPr lang="hu-HU" dirty="0"/>
              <a:t> </a:t>
            </a:r>
            <a:r>
              <a:rPr lang="hu-HU" dirty="0" err="1"/>
              <a:t>magna</a:t>
            </a:r>
            <a:r>
              <a:rPr lang="hu-HU" dirty="0"/>
              <a:t> </a:t>
            </a:r>
            <a:r>
              <a:rPr lang="hu-HU" dirty="0" err="1"/>
              <a:t>eu</a:t>
            </a:r>
            <a:r>
              <a:rPr lang="hu-HU" dirty="0"/>
              <a:t> </a:t>
            </a:r>
            <a:r>
              <a:rPr lang="hu-HU" dirty="0" err="1"/>
              <a:t>suscipit</a:t>
            </a:r>
            <a:r>
              <a:rPr lang="hu-HU" dirty="0"/>
              <a:t>. </a:t>
            </a:r>
            <a:r>
              <a:rPr lang="hu-HU" dirty="0" err="1"/>
              <a:t>Mauris</a:t>
            </a:r>
            <a:r>
              <a:rPr lang="hu-HU" dirty="0"/>
              <a:t> vitae </a:t>
            </a:r>
            <a:r>
              <a:rPr lang="hu-HU" dirty="0" err="1"/>
              <a:t>lacus</a:t>
            </a:r>
            <a:r>
              <a:rPr lang="hu-HU" dirty="0"/>
              <a:t> </a:t>
            </a:r>
            <a:r>
              <a:rPr lang="hu-HU" dirty="0" err="1"/>
              <a:t>et</a:t>
            </a:r>
            <a:r>
              <a:rPr lang="hu-HU" dirty="0"/>
              <a:t> </a:t>
            </a:r>
            <a:r>
              <a:rPr lang="hu-HU" dirty="0" err="1"/>
              <a:t>neque</a:t>
            </a:r>
            <a:r>
              <a:rPr lang="hu-HU" dirty="0"/>
              <a:t> </a:t>
            </a:r>
            <a:r>
              <a:rPr lang="hu-HU" dirty="0" err="1"/>
              <a:t>vulputate</a:t>
            </a:r>
            <a:r>
              <a:rPr lang="hu-HU" dirty="0"/>
              <a:t> </a:t>
            </a:r>
            <a:r>
              <a:rPr lang="hu-HU" dirty="0" err="1"/>
              <a:t>tincidunt</a:t>
            </a:r>
            <a:r>
              <a:rPr lang="hu-HU" dirty="0"/>
              <a:t>.</a:t>
            </a:r>
          </a:p>
          <a:p>
            <a:r>
              <a:rPr lang="hu-HU" dirty="0"/>
              <a:t>Nulla </a:t>
            </a:r>
            <a:r>
              <a:rPr lang="hu-HU" dirty="0" err="1"/>
              <a:t>condimentum</a:t>
            </a:r>
            <a:r>
              <a:rPr lang="hu-HU" dirty="0"/>
              <a:t> </a:t>
            </a:r>
            <a:r>
              <a:rPr lang="hu-HU" dirty="0" err="1"/>
              <a:t>sagittis</a:t>
            </a:r>
            <a:r>
              <a:rPr lang="hu-HU" dirty="0"/>
              <a:t> </a:t>
            </a:r>
            <a:r>
              <a:rPr lang="hu-HU" dirty="0" err="1"/>
              <a:t>vestibulum</a:t>
            </a:r>
            <a:r>
              <a:rPr lang="hu-HU" dirty="0"/>
              <a:t>. </a:t>
            </a:r>
            <a:r>
              <a:rPr lang="hu-HU" dirty="0" err="1"/>
              <a:t>Morbi</a:t>
            </a:r>
            <a:r>
              <a:rPr lang="hu-HU" dirty="0"/>
              <a:t> </a:t>
            </a:r>
            <a:r>
              <a:rPr lang="hu-HU" dirty="0" err="1"/>
              <a:t>tellus</a:t>
            </a:r>
            <a:r>
              <a:rPr lang="hu-HU" dirty="0"/>
              <a:t> </a:t>
            </a:r>
            <a:r>
              <a:rPr lang="hu-HU" dirty="0" err="1"/>
              <a:t>augue</a:t>
            </a:r>
            <a:r>
              <a:rPr lang="hu-HU" dirty="0"/>
              <a:t>, </a:t>
            </a:r>
            <a:r>
              <a:rPr lang="hu-HU" dirty="0" err="1"/>
              <a:t>scelerisque</a:t>
            </a:r>
            <a:r>
              <a:rPr lang="hu-HU" dirty="0"/>
              <a:t> </a:t>
            </a:r>
            <a:r>
              <a:rPr lang="hu-HU" dirty="0" err="1"/>
              <a:t>sit</a:t>
            </a:r>
            <a:r>
              <a:rPr lang="hu-HU" dirty="0"/>
              <a:t> </a:t>
            </a:r>
            <a:r>
              <a:rPr lang="hu-HU" dirty="0" err="1"/>
              <a:t>amet</a:t>
            </a:r>
            <a:r>
              <a:rPr lang="hu-HU" dirty="0"/>
              <a:t> </a:t>
            </a:r>
            <a:r>
              <a:rPr lang="hu-HU" dirty="0" err="1"/>
              <a:t>tincidunt</a:t>
            </a:r>
            <a:r>
              <a:rPr lang="hu-HU" dirty="0"/>
              <a:t> </a:t>
            </a:r>
            <a:r>
              <a:rPr lang="hu-HU" dirty="0" err="1"/>
              <a:t>pellentesque</a:t>
            </a:r>
            <a:r>
              <a:rPr lang="hu-HU" dirty="0"/>
              <a:t>, </a:t>
            </a:r>
            <a:r>
              <a:rPr lang="hu-HU" dirty="0" err="1"/>
              <a:t>ultricies</a:t>
            </a:r>
            <a:r>
              <a:rPr lang="hu-HU" dirty="0"/>
              <a:t> a </a:t>
            </a:r>
            <a:r>
              <a:rPr lang="hu-HU" dirty="0" err="1"/>
              <a:t>nunc</a:t>
            </a:r>
            <a:r>
              <a:rPr lang="hu-HU" dirty="0"/>
              <a:t>. In </a:t>
            </a:r>
            <a:r>
              <a:rPr lang="hu-HU" dirty="0" err="1"/>
              <a:t>tempor</a:t>
            </a:r>
            <a:r>
              <a:rPr lang="hu-HU" dirty="0"/>
              <a:t> </a:t>
            </a:r>
            <a:r>
              <a:rPr lang="hu-HU" dirty="0" err="1"/>
              <a:t>eros</a:t>
            </a:r>
            <a:r>
              <a:rPr lang="hu-HU" dirty="0"/>
              <a:t> urna. </a:t>
            </a:r>
            <a:r>
              <a:rPr lang="hu-HU" dirty="0" err="1"/>
              <a:t>Proin</a:t>
            </a:r>
            <a:r>
              <a:rPr lang="hu-HU" dirty="0"/>
              <a:t> vitae elit </a:t>
            </a:r>
            <a:r>
              <a:rPr lang="hu-HU" dirty="0" err="1"/>
              <a:t>interdum</a:t>
            </a:r>
            <a:r>
              <a:rPr lang="hu-HU" dirty="0"/>
              <a:t>, </a:t>
            </a:r>
            <a:r>
              <a:rPr lang="hu-HU" dirty="0" err="1"/>
              <a:t>vehicula</a:t>
            </a:r>
            <a:r>
              <a:rPr lang="hu-HU" dirty="0"/>
              <a:t> sem </a:t>
            </a:r>
            <a:r>
              <a:rPr lang="hu-HU" dirty="0" err="1"/>
              <a:t>id</a:t>
            </a:r>
            <a:r>
              <a:rPr lang="hu-HU" dirty="0"/>
              <a:t>, </a:t>
            </a:r>
            <a:r>
              <a:rPr lang="hu-HU" dirty="0" err="1"/>
              <a:t>tempor</a:t>
            </a:r>
            <a:r>
              <a:rPr lang="hu-HU" dirty="0"/>
              <a:t> nulla. </a:t>
            </a:r>
            <a:r>
              <a:rPr lang="hu-HU" dirty="0" err="1"/>
              <a:t>Nam</a:t>
            </a:r>
            <a:r>
              <a:rPr lang="hu-HU" dirty="0"/>
              <a:t> </a:t>
            </a:r>
            <a:r>
              <a:rPr lang="hu-HU" dirty="0" err="1"/>
              <a:t>at</a:t>
            </a:r>
            <a:r>
              <a:rPr lang="hu-HU" dirty="0"/>
              <a:t> sem </a:t>
            </a:r>
            <a:r>
              <a:rPr lang="hu-HU" dirty="0" err="1"/>
              <a:t>sed</a:t>
            </a:r>
            <a:r>
              <a:rPr lang="hu-HU" dirty="0"/>
              <a:t> mi </a:t>
            </a:r>
            <a:r>
              <a:rPr lang="hu-HU" dirty="0" err="1"/>
              <a:t>laoreet</a:t>
            </a:r>
            <a:r>
              <a:rPr lang="hu-HU" dirty="0"/>
              <a:t> </a:t>
            </a:r>
            <a:r>
              <a:rPr lang="hu-HU" dirty="0" err="1"/>
              <a:t>vulputate</a:t>
            </a:r>
            <a:r>
              <a:rPr lang="hu-HU" dirty="0"/>
              <a:t> </a:t>
            </a:r>
            <a:r>
              <a:rPr lang="hu-HU" dirty="0" err="1"/>
              <a:t>eu</a:t>
            </a:r>
            <a:r>
              <a:rPr lang="hu-HU" dirty="0"/>
              <a:t> in urna. </a:t>
            </a:r>
            <a:r>
              <a:rPr lang="hu-HU" dirty="0" err="1"/>
              <a:t>Duis</a:t>
            </a:r>
            <a:r>
              <a:rPr lang="hu-HU" dirty="0"/>
              <a:t> </a:t>
            </a:r>
            <a:r>
              <a:rPr lang="hu-HU" dirty="0" err="1"/>
              <a:t>quis</a:t>
            </a:r>
            <a:r>
              <a:rPr lang="hu-HU" dirty="0"/>
              <a:t> </a:t>
            </a:r>
            <a:r>
              <a:rPr lang="hu-HU" dirty="0" err="1"/>
              <a:t>volutpat</a:t>
            </a:r>
            <a:r>
              <a:rPr lang="hu-HU" dirty="0"/>
              <a:t> felis. Nullam </a:t>
            </a:r>
            <a:r>
              <a:rPr lang="hu-HU" dirty="0" err="1"/>
              <a:t>nec</a:t>
            </a:r>
            <a:r>
              <a:rPr lang="hu-HU" dirty="0"/>
              <a:t> </a:t>
            </a:r>
            <a:r>
              <a:rPr lang="hu-HU" dirty="0" err="1"/>
              <a:t>enim</a:t>
            </a:r>
            <a:r>
              <a:rPr lang="hu-HU" dirty="0"/>
              <a:t> </a:t>
            </a:r>
            <a:r>
              <a:rPr lang="hu-HU" dirty="0" err="1"/>
              <a:t>blandit</a:t>
            </a:r>
            <a:r>
              <a:rPr lang="hu-HU" dirty="0"/>
              <a:t>, </a:t>
            </a:r>
            <a:r>
              <a:rPr lang="hu-HU" dirty="0" err="1"/>
              <a:t>vestibulum</a:t>
            </a:r>
            <a:r>
              <a:rPr lang="hu-HU" dirty="0"/>
              <a:t> </a:t>
            </a:r>
            <a:r>
              <a:rPr lang="hu-HU" dirty="0" err="1"/>
              <a:t>mauris</a:t>
            </a:r>
            <a:r>
              <a:rPr lang="hu-HU" dirty="0"/>
              <a:t> turpis </a:t>
            </a:r>
            <a:r>
              <a:rPr lang="hu-HU" dirty="0" err="1"/>
              <a:t>tincidunt</a:t>
            </a:r>
            <a:r>
              <a:rPr lang="hu-HU" dirty="0"/>
              <a:t> </a:t>
            </a:r>
            <a:r>
              <a:rPr lang="hu-HU" dirty="0" err="1"/>
              <a:t>velit</a:t>
            </a:r>
            <a:r>
              <a:rPr lang="hu-HU" dirty="0"/>
              <a:t>, </a:t>
            </a:r>
            <a:r>
              <a:rPr lang="hu-HU" dirty="0" err="1"/>
              <a:t>id</a:t>
            </a:r>
            <a:r>
              <a:rPr lang="hu-HU" dirty="0"/>
              <a:t> </a:t>
            </a:r>
            <a:r>
              <a:rPr lang="hu-HU" dirty="0" err="1"/>
              <a:t>pulvinar</a:t>
            </a:r>
            <a:r>
              <a:rPr lang="hu-HU" dirty="0"/>
              <a:t> </a:t>
            </a:r>
            <a:r>
              <a:rPr lang="hu-HU" dirty="0" err="1"/>
              <a:t>tellus</a:t>
            </a:r>
            <a:r>
              <a:rPr lang="hu-HU" dirty="0"/>
              <a:t> </a:t>
            </a:r>
            <a:r>
              <a:rPr lang="hu-HU" dirty="0" err="1"/>
              <a:t>tellus</a:t>
            </a:r>
            <a:r>
              <a:rPr lang="hu-HU" dirty="0"/>
              <a:t> </a:t>
            </a:r>
            <a:r>
              <a:rPr lang="hu-HU" dirty="0" err="1"/>
              <a:t>ut</a:t>
            </a:r>
            <a:r>
              <a:rPr lang="hu-HU" dirty="0"/>
              <a:t> </a:t>
            </a:r>
            <a:r>
              <a:rPr lang="hu-HU" dirty="0" err="1"/>
              <a:t>dolor</a:t>
            </a:r>
            <a:r>
              <a:rPr lang="hu-HU" dirty="0"/>
              <a:t>. </a:t>
            </a:r>
            <a:r>
              <a:rPr lang="hu-HU" dirty="0" err="1"/>
              <a:t>Sed</a:t>
            </a:r>
            <a:r>
              <a:rPr lang="hu-HU" dirty="0"/>
              <a:t> </a:t>
            </a:r>
            <a:r>
              <a:rPr lang="hu-HU" dirty="0" err="1"/>
              <a:t>rutrum</a:t>
            </a:r>
            <a:r>
              <a:rPr lang="hu-HU" dirty="0"/>
              <a:t> est </a:t>
            </a:r>
            <a:r>
              <a:rPr lang="hu-HU" dirty="0" err="1"/>
              <a:t>eu</a:t>
            </a:r>
            <a:r>
              <a:rPr lang="hu-HU" dirty="0"/>
              <a:t> nulla </a:t>
            </a:r>
            <a:r>
              <a:rPr lang="hu-HU" dirty="0" err="1"/>
              <a:t>mollis</a:t>
            </a:r>
            <a:r>
              <a:rPr lang="hu-HU" dirty="0"/>
              <a:t>, </a:t>
            </a:r>
            <a:r>
              <a:rPr lang="hu-HU" dirty="0" err="1"/>
              <a:t>eu</a:t>
            </a:r>
            <a:r>
              <a:rPr lang="hu-HU" dirty="0"/>
              <a:t> </a:t>
            </a:r>
            <a:r>
              <a:rPr lang="hu-HU" dirty="0" err="1"/>
              <a:t>dignissim</a:t>
            </a:r>
            <a:r>
              <a:rPr lang="hu-HU" dirty="0"/>
              <a:t> </a:t>
            </a:r>
            <a:r>
              <a:rPr lang="hu-HU" dirty="0" err="1"/>
              <a:t>libero</a:t>
            </a:r>
            <a:r>
              <a:rPr lang="hu-HU" dirty="0"/>
              <a:t> </a:t>
            </a:r>
            <a:r>
              <a:rPr lang="hu-HU" dirty="0" err="1"/>
              <a:t>luctus</a:t>
            </a:r>
            <a:r>
              <a:rPr lang="hu-HU" dirty="0"/>
              <a:t>. </a:t>
            </a:r>
          </a:p>
          <a:p>
            <a:r>
              <a:rPr lang="hu-HU" dirty="0" err="1"/>
              <a:t>Donec</a:t>
            </a:r>
            <a:r>
              <a:rPr lang="hu-HU" dirty="0"/>
              <a:t> </a:t>
            </a:r>
            <a:r>
              <a:rPr lang="hu-HU" dirty="0" err="1"/>
              <a:t>sit</a:t>
            </a:r>
            <a:r>
              <a:rPr lang="hu-HU" dirty="0"/>
              <a:t> </a:t>
            </a:r>
            <a:r>
              <a:rPr lang="hu-HU" dirty="0" err="1"/>
              <a:t>amet</a:t>
            </a:r>
            <a:r>
              <a:rPr lang="hu-HU" dirty="0"/>
              <a:t> </a:t>
            </a:r>
            <a:r>
              <a:rPr lang="hu-HU" dirty="0" err="1"/>
              <a:t>pulvinar</a:t>
            </a:r>
            <a:r>
              <a:rPr lang="hu-HU" dirty="0"/>
              <a:t> </a:t>
            </a:r>
            <a:r>
              <a:rPr lang="hu-HU" dirty="0" err="1"/>
              <a:t>risus</a:t>
            </a:r>
            <a:r>
              <a:rPr lang="hu-HU" dirty="0"/>
              <a:t>. </a:t>
            </a:r>
            <a:r>
              <a:rPr lang="hu-HU" dirty="0" err="1"/>
              <a:t>Praesent</a:t>
            </a:r>
            <a:r>
              <a:rPr lang="hu-HU" dirty="0"/>
              <a:t> </a:t>
            </a:r>
            <a:r>
              <a:rPr lang="hu-HU" dirty="0" err="1"/>
              <a:t>gravida</a:t>
            </a:r>
            <a:r>
              <a:rPr lang="hu-HU" dirty="0"/>
              <a:t> </a:t>
            </a:r>
            <a:r>
              <a:rPr lang="hu-HU" dirty="0" err="1"/>
              <a:t>sollicitudin</a:t>
            </a:r>
            <a:r>
              <a:rPr lang="hu-HU" dirty="0"/>
              <a:t> </a:t>
            </a:r>
            <a:r>
              <a:rPr lang="hu-HU" dirty="0" err="1"/>
              <a:t>felis</a:t>
            </a:r>
            <a:r>
              <a:rPr lang="hu-HU" dirty="0"/>
              <a:t>, </a:t>
            </a:r>
            <a:r>
              <a:rPr lang="hu-HU" dirty="0" err="1"/>
              <a:t>vestibulum</a:t>
            </a:r>
            <a:r>
              <a:rPr lang="hu-HU" dirty="0"/>
              <a:t> </a:t>
            </a:r>
            <a:r>
              <a:rPr lang="hu-HU" dirty="0" err="1"/>
              <a:t>luctus</a:t>
            </a:r>
            <a:r>
              <a:rPr lang="hu-HU" dirty="0"/>
              <a:t> </a:t>
            </a:r>
            <a:r>
              <a:rPr lang="hu-HU" dirty="0" err="1"/>
              <a:t>erat</a:t>
            </a:r>
            <a:r>
              <a:rPr lang="hu-HU" dirty="0"/>
              <a:t> </a:t>
            </a:r>
            <a:r>
              <a:rPr lang="hu-HU" dirty="0" err="1"/>
              <a:t>facilisis</a:t>
            </a:r>
            <a:r>
              <a:rPr lang="hu-HU" dirty="0"/>
              <a:t> </a:t>
            </a:r>
            <a:r>
              <a:rPr lang="hu-HU" dirty="0" err="1"/>
              <a:t>cursus</a:t>
            </a:r>
            <a:r>
              <a:rPr lang="hu-HU" dirty="0"/>
              <a:t>. </a:t>
            </a:r>
            <a:r>
              <a:rPr lang="hu-HU" dirty="0" err="1"/>
              <a:t>Proin</a:t>
            </a:r>
            <a:r>
              <a:rPr lang="hu-HU" dirty="0"/>
              <a:t> </a:t>
            </a:r>
            <a:r>
              <a:rPr lang="hu-HU" dirty="0" err="1"/>
              <a:t>sagittis</a:t>
            </a:r>
            <a:r>
              <a:rPr lang="hu-HU" dirty="0"/>
              <a:t> </a:t>
            </a:r>
            <a:r>
              <a:rPr lang="hu-HU" dirty="0" err="1"/>
              <a:t>arcu</a:t>
            </a:r>
            <a:r>
              <a:rPr lang="hu-HU" dirty="0"/>
              <a:t> </a:t>
            </a:r>
            <a:r>
              <a:rPr lang="hu-HU" dirty="0" err="1"/>
              <a:t>felis</a:t>
            </a:r>
            <a:r>
              <a:rPr lang="hu-HU" dirty="0"/>
              <a:t>, </a:t>
            </a:r>
            <a:r>
              <a:rPr lang="hu-HU" dirty="0" err="1"/>
              <a:t>sed</a:t>
            </a:r>
            <a:r>
              <a:rPr lang="hu-HU" dirty="0"/>
              <a:t> </a:t>
            </a:r>
            <a:r>
              <a:rPr lang="hu-HU" dirty="0" err="1"/>
              <a:t>accumsan</a:t>
            </a:r>
            <a:r>
              <a:rPr lang="hu-HU" dirty="0"/>
              <a:t> urna elementum </a:t>
            </a:r>
            <a:r>
              <a:rPr lang="hu-HU" dirty="0" err="1"/>
              <a:t>quis</a:t>
            </a:r>
            <a:r>
              <a:rPr lang="hu-HU" dirty="0"/>
              <a:t>.</a:t>
            </a:r>
          </a:p>
          <a:p>
            <a:r>
              <a:rPr lang="hu-HU" dirty="0" err="1"/>
              <a:t>Sed</a:t>
            </a:r>
            <a:r>
              <a:rPr lang="hu-HU" dirty="0"/>
              <a:t> </a:t>
            </a:r>
            <a:r>
              <a:rPr lang="hu-HU" dirty="0" err="1"/>
              <a:t>consectetur</a:t>
            </a:r>
            <a:r>
              <a:rPr lang="hu-HU" dirty="0"/>
              <a:t> </a:t>
            </a:r>
            <a:r>
              <a:rPr lang="hu-HU" dirty="0" err="1"/>
              <a:t>justo</a:t>
            </a:r>
            <a:r>
              <a:rPr lang="hu-HU" dirty="0"/>
              <a:t> </a:t>
            </a:r>
            <a:r>
              <a:rPr lang="hu-HU" dirty="0" err="1"/>
              <a:t>et</a:t>
            </a:r>
            <a:r>
              <a:rPr lang="hu-HU" dirty="0"/>
              <a:t> ex </a:t>
            </a:r>
            <a:r>
              <a:rPr lang="hu-HU" dirty="0" err="1"/>
              <a:t>mollis</a:t>
            </a:r>
            <a:r>
              <a:rPr lang="hu-HU" dirty="0"/>
              <a:t>, in </a:t>
            </a:r>
            <a:r>
              <a:rPr lang="hu-HU" dirty="0" err="1"/>
              <a:t>luctus</a:t>
            </a:r>
            <a:r>
              <a:rPr lang="hu-HU" dirty="0"/>
              <a:t> </a:t>
            </a:r>
            <a:r>
              <a:rPr lang="hu-HU" dirty="0" err="1"/>
              <a:t>eros</a:t>
            </a:r>
            <a:r>
              <a:rPr lang="hu-HU" dirty="0"/>
              <a:t> </a:t>
            </a:r>
            <a:r>
              <a:rPr lang="hu-HU" dirty="0" err="1"/>
              <a:t>facilisis</a:t>
            </a:r>
            <a:r>
              <a:rPr lang="hu-HU" dirty="0"/>
              <a:t>. Integer </a:t>
            </a:r>
            <a:r>
              <a:rPr lang="hu-HU" dirty="0" err="1"/>
              <a:t>arcu</a:t>
            </a:r>
            <a:r>
              <a:rPr lang="hu-HU" dirty="0"/>
              <a:t> </a:t>
            </a:r>
            <a:r>
              <a:rPr lang="hu-HU" dirty="0" err="1"/>
              <a:t>eros</a:t>
            </a:r>
            <a:r>
              <a:rPr lang="hu-HU" dirty="0"/>
              <a:t>, </a:t>
            </a:r>
            <a:r>
              <a:rPr lang="hu-HU" dirty="0" err="1"/>
              <a:t>faucibus</a:t>
            </a:r>
            <a:r>
              <a:rPr lang="hu-HU" dirty="0"/>
              <a:t> vitae </a:t>
            </a:r>
            <a:r>
              <a:rPr lang="hu-HU" dirty="0" err="1"/>
              <a:t>iaculis</a:t>
            </a:r>
            <a:r>
              <a:rPr lang="hu-HU" dirty="0"/>
              <a:t> a, </a:t>
            </a:r>
            <a:r>
              <a:rPr lang="hu-HU" dirty="0" err="1"/>
              <a:t>placerat</a:t>
            </a:r>
            <a:r>
              <a:rPr lang="hu-HU" dirty="0"/>
              <a:t> eget </a:t>
            </a:r>
            <a:r>
              <a:rPr lang="hu-HU" dirty="0" err="1"/>
              <a:t>ligula</a:t>
            </a:r>
            <a:r>
              <a:rPr lang="hu-HU" dirty="0"/>
              <a:t>. </a:t>
            </a:r>
            <a:r>
              <a:rPr lang="hu-HU" dirty="0" err="1"/>
              <a:t>Curabitur</a:t>
            </a:r>
            <a:r>
              <a:rPr lang="hu-HU" dirty="0"/>
              <a:t> in </a:t>
            </a:r>
            <a:r>
              <a:rPr lang="hu-HU" dirty="0" err="1"/>
              <a:t>felis</a:t>
            </a:r>
            <a:r>
              <a:rPr lang="hu-HU" dirty="0"/>
              <a:t> </a:t>
            </a:r>
            <a:r>
              <a:rPr lang="hu-HU" dirty="0" err="1"/>
              <a:t>augue</a:t>
            </a:r>
            <a:r>
              <a:rPr lang="hu-HU" dirty="0"/>
              <a:t>. </a:t>
            </a:r>
            <a:r>
              <a:rPr lang="hu-HU" dirty="0" err="1"/>
              <a:t>Sed</a:t>
            </a:r>
            <a:r>
              <a:rPr lang="hu-HU" dirty="0"/>
              <a:t> </a:t>
            </a:r>
            <a:r>
              <a:rPr lang="hu-HU" dirty="0" err="1"/>
              <a:t>bibendum</a:t>
            </a:r>
            <a:r>
              <a:rPr lang="hu-HU" dirty="0"/>
              <a:t> </a:t>
            </a:r>
            <a:r>
              <a:rPr lang="hu-HU" dirty="0" err="1"/>
              <a:t>id</a:t>
            </a:r>
            <a:r>
              <a:rPr lang="hu-HU" dirty="0"/>
              <a:t> </a:t>
            </a:r>
            <a:r>
              <a:rPr lang="hu-HU" dirty="0" err="1"/>
              <a:t>magna</a:t>
            </a:r>
            <a:r>
              <a:rPr lang="hu-HU" dirty="0"/>
              <a:t> </a:t>
            </a:r>
            <a:r>
              <a:rPr lang="hu-HU" dirty="0" err="1"/>
              <a:t>eu</a:t>
            </a:r>
            <a:r>
              <a:rPr lang="hu-HU" dirty="0"/>
              <a:t> </a:t>
            </a:r>
            <a:r>
              <a:rPr lang="hu-HU" dirty="0" err="1"/>
              <a:t>suscipit</a:t>
            </a:r>
            <a:r>
              <a:rPr lang="hu-HU" dirty="0"/>
              <a:t>. </a:t>
            </a:r>
            <a:r>
              <a:rPr lang="hu-HU" dirty="0" err="1"/>
              <a:t>Mauris</a:t>
            </a:r>
            <a:r>
              <a:rPr lang="hu-HU" dirty="0"/>
              <a:t> vitae </a:t>
            </a:r>
            <a:r>
              <a:rPr lang="hu-HU" dirty="0" err="1"/>
              <a:t>lacus</a:t>
            </a:r>
            <a:r>
              <a:rPr lang="hu-HU" dirty="0"/>
              <a:t> </a:t>
            </a:r>
            <a:r>
              <a:rPr lang="hu-HU" dirty="0" err="1"/>
              <a:t>et</a:t>
            </a:r>
            <a:r>
              <a:rPr lang="hu-HU" dirty="0"/>
              <a:t> </a:t>
            </a:r>
            <a:r>
              <a:rPr lang="hu-HU" dirty="0" err="1"/>
              <a:t>neque</a:t>
            </a:r>
            <a:r>
              <a:rPr lang="hu-HU" dirty="0"/>
              <a:t> </a:t>
            </a:r>
            <a:r>
              <a:rPr lang="hu-HU" dirty="0" err="1"/>
              <a:t>vulputate</a:t>
            </a:r>
            <a:r>
              <a:rPr lang="hu-HU" dirty="0"/>
              <a:t> </a:t>
            </a:r>
            <a:r>
              <a:rPr lang="hu-HU" dirty="0" err="1"/>
              <a:t>tincidunt</a:t>
            </a:r>
            <a:r>
              <a:rPr lang="hu-HU" dirty="0"/>
              <a:t>.</a:t>
            </a:r>
          </a:p>
        </p:txBody>
      </p:sp>
      <p:sp>
        <p:nvSpPr>
          <p:cNvPr id="6" name="Szöveg helye 2">
            <a:extLst>
              <a:ext uri="{FF2B5EF4-FFF2-40B4-BE49-F238E27FC236}">
                <a16:creationId xmlns:a16="http://schemas.microsoft.com/office/drawing/2014/main" id="{647B97A3-76A9-48D2-B028-77D1218BD75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6954" y="1205515"/>
            <a:ext cx="8370094" cy="342900"/>
          </a:xfrm>
        </p:spPr>
        <p:txBody>
          <a:bodyPr numCol="1"/>
          <a:lstStyle>
            <a:lvl1pPr marL="0" indent="0" defTabSz="685800">
              <a:buClrTx/>
              <a:buSzTx/>
              <a:buNone/>
              <a:tabLst/>
              <a:defRPr cap="none">
                <a:solidFill>
                  <a:schemeClr val="accent2"/>
                </a:solidFill>
                <a:latin typeface="+mn-lt"/>
              </a:defRPr>
            </a:lvl1pPr>
          </a:lstStyle>
          <a:p>
            <a:pPr marL="0" indent="0" defTabSz="914400">
              <a:buClrTx/>
              <a:buSzTx/>
              <a:buNone/>
              <a:tabLst/>
              <a:defRPr cap="none">
                <a:solidFill>
                  <a:schemeClr val="accent2"/>
                </a:solidFill>
              </a:defRPr>
            </a:pPr>
            <a:r>
              <a:rPr lang="hu-HU" dirty="0"/>
              <a:t>Minta alcím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913042335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ép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E3B24AB-6556-47C0-94F6-72F1CDB07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89A3CA60-6296-4E4E-9EB5-D20C532DBD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86CB4B4D-7CA3-9044-876B-883B54F8677D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7" name="Kép helye 4">
            <a:extLst>
              <a:ext uri="{FF2B5EF4-FFF2-40B4-BE49-F238E27FC236}">
                <a16:creationId xmlns:a16="http://schemas.microsoft.com/office/drawing/2014/main" id="{B2FC2B97-A51A-46E6-92C5-8E1FC125A86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92906" y="1670265"/>
            <a:ext cx="2661047" cy="3325153"/>
          </a:xfrm>
        </p:spPr>
        <p:txBody>
          <a:bodyPr numCol="1" anchor="ctr"/>
          <a:lstStyle>
            <a:lvl1pPr marL="0" indent="0" algn="ctr">
              <a:buNone/>
              <a:defRPr/>
            </a:lvl1pPr>
          </a:lstStyle>
          <a:p>
            <a:endParaRPr lang="hu-HU" dirty="0"/>
          </a:p>
        </p:txBody>
      </p:sp>
      <p:sp>
        <p:nvSpPr>
          <p:cNvPr id="8" name="Kép helye 4">
            <a:extLst>
              <a:ext uri="{FF2B5EF4-FFF2-40B4-BE49-F238E27FC236}">
                <a16:creationId xmlns:a16="http://schemas.microsoft.com/office/drawing/2014/main" id="{7DEB4396-2AC4-4353-BB35-ABE452B2BE7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38500" y="1670265"/>
            <a:ext cx="2667000" cy="3325153"/>
          </a:xfrm>
        </p:spPr>
        <p:txBody>
          <a:bodyPr numCol="1" anchor="ctr"/>
          <a:lstStyle>
            <a:lvl1pPr marL="0" indent="0" algn="ctr">
              <a:buNone/>
              <a:defRPr/>
            </a:lvl1pPr>
          </a:lstStyle>
          <a:p>
            <a:endParaRPr lang="hu-HU"/>
          </a:p>
        </p:txBody>
      </p:sp>
      <p:sp>
        <p:nvSpPr>
          <p:cNvPr id="9" name="Kép helye 4">
            <a:extLst>
              <a:ext uri="{FF2B5EF4-FFF2-40B4-BE49-F238E27FC236}">
                <a16:creationId xmlns:a16="http://schemas.microsoft.com/office/drawing/2014/main" id="{983619EB-E1AC-4D29-B6A7-140941A78BE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0047" y="1670265"/>
            <a:ext cx="2667000" cy="3325153"/>
          </a:xfrm>
        </p:spPr>
        <p:txBody>
          <a:bodyPr numCol="1" anchor="ctr"/>
          <a:lstStyle>
            <a:lvl1pPr marL="0" indent="0" algn="ctr">
              <a:buNone/>
              <a:defRPr/>
            </a:lvl1pPr>
          </a:lstStyle>
          <a:p>
            <a:endParaRPr lang="hu-HU"/>
          </a:p>
        </p:txBody>
      </p:sp>
      <p:sp>
        <p:nvSpPr>
          <p:cNvPr id="10" name="Szöveg helye 6">
            <a:extLst>
              <a:ext uri="{FF2B5EF4-FFF2-40B4-BE49-F238E27FC236}">
                <a16:creationId xmlns:a16="http://schemas.microsoft.com/office/drawing/2014/main" id="{B6C36F18-C0C6-4E5F-B875-C38AB3A7AA0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2906" y="5199212"/>
            <a:ext cx="2661048" cy="750739"/>
          </a:xfrm>
        </p:spPr>
        <p:txBody>
          <a:bodyPr tIns="0" bIns="108000">
            <a:normAutofit/>
          </a:bodyPr>
          <a:lstStyle>
            <a:lvl1pPr marL="0" indent="0">
              <a:buNone/>
              <a:defRPr sz="1200">
                <a:solidFill>
                  <a:schemeClr val="accent3">
                    <a:alpha val="99000"/>
                  </a:schemeClr>
                </a:solidFill>
                <a:latin typeface="+mj-lt"/>
                <a:cs typeface="Montserrat Bold" panose="00000800000000000000" pitchFamily="2" charset="-18"/>
              </a:defRPr>
            </a:lvl1pPr>
          </a:lstStyle>
          <a:p>
            <a:pPr lvl="0"/>
            <a:r>
              <a:rPr lang="hu-HU" dirty="0"/>
              <a:t>Képaláírás</a:t>
            </a:r>
          </a:p>
        </p:txBody>
      </p:sp>
      <p:sp>
        <p:nvSpPr>
          <p:cNvPr id="11" name="Szöveg helye 6">
            <a:extLst>
              <a:ext uri="{FF2B5EF4-FFF2-40B4-BE49-F238E27FC236}">
                <a16:creationId xmlns:a16="http://schemas.microsoft.com/office/drawing/2014/main" id="{E1759D90-8D81-4277-AFB3-9BD72EE6D0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38500" y="5199212"/>
            <a:ext cx="2667000" cy="750739"/>
          </a:xfrm>
        </p:spPr>
        <p:txBody>
          <a:bodyPr tIns="0" bIns="108000">
            <a:normAutofit/>
          </a:bodyPr>
          <a:lstStyle>
            <a:lvl1pPr marL="0" indent="0">
              <a:buNone/>
              <a:defRPr sz="1200">
                <a:solidFill>
                  <a:schemeClr val="accent3">
                    <a:alpha val="99000"/>
                  </a:schemeClr>
                </a:solidFill>
                <a:latin typeface="+mj-lt"/>
                <a:cs typeface="Montserrat Bold" panose="00000800000000000000" pitchFamily="2" charset="-18"/>
              </a:defRPr>
            </a:lvl1pPr>
          </a:lstStyle>
          <a:p>
            <a:pPr lvl="0"/>
            <a:r>
              <a:rPr lang="hu-HU" dirty="0"/>
              <a:t>Képaláírás</a:t>
            </a:r>
          </a:p>
        </p:txBody>
      </p:sp>
      <p:sp>
        <p:nvSpPr>
          <p:cNvPr id="12" name="Szöveg helye 6">
            <a:extLst>
              <a:ext uri="{FF2B5EF4-FFF2-40B4-BE49-F238E27FC236}">
                <a16:creationId xmlns:a16="http://schemas.microsoft.com/office/drawing/2014/main" id="{617F18BB-9957-43F4-A5BB-120A138F31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0047" y="5199212"/>
            <a:ext cx="2667000" cy="750739"/>
          </a:xfrm>
        </p:spPr>
        <p:txBody>
          <a:bodyPr tIns="0" bIns="108000">
            <a:normAutofit/>
          </a:bodyPr>
          <a:lstStyle>
            <a:lvl1pPr marL="0" indent="0">
              <a:buNone/>
              <a:defRPr sz="1200">
                <a:solidFill>
                  <a:schemeClr val="accent3">
                    <a:alpha val="99000"/>
                  </a:schemeClr>
                </a:solidFill>
                <a:latin typeface="+mj-lt"/>
                <a:cs typeface="Montserrat Bold" panose="00000800000000000000" pitchFamily="2" charset="-18"/>
              </a:defRPr>
            </a:lvl1pPr>
          </a:lstStyle>
          <a:p>
            <a:pPr lvl="0"/>
            <a:r>
              <a:rPr lang="hu-HU" dirty="0"/>
              <a:t>Képaláírás</a:t>
            </a:r>
          </a:p>
        </p:txBody>
      </p:sp>
      <p:sp>
        <p:nvSpPr>
          <p:cNvPr id="14" name="Szöveg helye 2">
            <a:extLst>
              <a:ext uri="{FF2B5EF4-FFF2-40B4-BE49-F238E27FC236}">
                <a16:creationId xmlns:a16="http://schemas.microsoft.com/office/drawing/2014/main" id="{08939BA0-0708-4A49-A21C-2F3DBFA4098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6954" y="1205515"/>
            <a:ext cx="8370094" cy="342900"/>
          </a:xfrm>
        </p:spPr>
        <p:txBody>
          <a:bodyPr numCol="1"/>
          <a:lstStyle>
            <a:lvl1pPr marL="0" indent="0" defTabSz="685800">
              <a:buClrTx/>
              <a:buSzTx/>
              <a:buNone/>
              <a:tabLst/>
              <a:defRPr cap="none">
                <a:solidFill>
                  <a:schemeClr val="accent2"/>
                </a:solidFill>
                <a:latin typeface="+mn-lt"/>
              </a:defRPr>
            </a:lvl1pPr>
          </a:lstStyle>
          <a:p>
            <a:pPr marL="0" indent="0" defTabSz="914400">
              <a:buClrTx/>
              <a:buSzTx/>
              <a:buNone/>
              <a:tabLst/>
              <a:defRPr cap="none">
                <a:solidFill>
                  <a:schemeClr val="accent2"/>
                </a:solidFill>
              </a:defRPr>
            </a:pPr>
            <a:r>
              <a:rPr lang="hu-HU" dirty="0"/>
              <a:t>Minta alcím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81644710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65D3A-D2CE-42AC-9737-469BD8409210}" type="datetimeFigureOut">
              <a:rPr lang="hu-HU" smtClean="0"/>
              <a:t>2021. 09. 08.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5A11B-F908-450D-BF85-A0355647B54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450171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65D3A-D2CE-42AC-9737-469BD8409210}" type="datetimeFigureOut">
              <a:rPr lang="hu-HU" smtClean="0"/>
              <a:t>2021. 09. 08.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5A11B-F908-450D-BF85-A0355647B54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03914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65D3A-D2CE-42AC-9737-469BD8409210}" type="datetimeFigureOut">
              <a:rPr lang="hu-HU" smtClean="0"/>
              <a:t>2021. 09. 08.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5A11B-F908-450D-BF85-A0355647B54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667602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65D3A-D2CE-42AC-9737-469BD8409210}" type="datetimeFigureOut">
              <a:rPr lang="hu-HU" smtClean="0"/>
              <a:t>2021. 09. 08.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5A11B-F908-450D-BF85-A0355647B54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963944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65D3A-D2CE-42AC-9737-469BD8409210}" type="datetimeFigureOut">
              <a:rPr lang="hu-HU" smtClean="0"/>
              <a:t>2021. 09. 08.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5A11B-F908-450D-BF85-A0355647B54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359153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65D3A-D2CE-42AC-9737-469BD8409210}" type="datetimeFigureOut">
              <a:rPr lang="hu-HU" smtClean="0"/>
              <a:t>2021. 09. 08.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5A11B-F908-450D-BF85-A0355647B54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691571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65D3A-D2CE-42AC-9737-469BD8409210}" type="datetimeFigureOut">
              <a:rPr lang="hu-HU" smtClean="0"/>
              <a:t>2021. 09. 08.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5A11B-F908-450D-BF85-A0355647B54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57749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y objektu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177049"/>
            <a:ext cx="8229601" cy="4708187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>
              <a:defRPr sz="2400" b="1">
                <a:solidFill>
                  <a:schemeClr val="bg2"/>
                </a:solidFill>
              </a:defRPr>
            </a:lvl2pPr>
            <a:lvl3pPr>
              <a:defRPr sz="2000" b="1">
                <a:solidFill>
                  <a:schemeClr val="bg2"/>
                </a:solidFill>
              </a:defRPr>
            </a:lvl3pPr>
            <a:lvl4pPr>
              <a:defRPr sz="1800" b="1">
                <a:solidFill>
                  <a:schemeClr val="bg2"/>
                </a:solidFill>
              </a:defRPr>
            </a:lvl4pPr>
            <a:lvl5pPr>
              <a:defRPr sz="1800" b="1">
                <a:solidFill>
                  <a:schemeClr val="bg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ím 1"/>
          <p:cNvSpPr>
            <a:spLocks noGrp="1"/>
          </p:cNvSpPr>
          <p:nvPr>
            <p:ph type="title" hasCustomPrompt="1"/>
          </p:nvPr>
        </p:nvSpPr>
        <p:spPr>
          <a:xfrm>
            <a:off x="457200" y="362190"/>
            <a:ext cx="8229600" cy="2880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>
              <a:defRPr sz="28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cxnSp>
        <p:nvCxnSpPr>
          <p:cNvPr id="5" name="Egyenes összekötő 4"/>
          <p:cNvCxnSpPr/>
          <p:nvPr userDrawn="1"/>
        </p:nvCxnSpPr>
        <p:spPr>
          <a:xfrm>
            <a:off x="457200" y="749027"/>
            <a:ext cx="86868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71122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65D3A-D2CE-42AC-9737-469BD8409210}" type="datetimeFigureOut">
              <a:rPr lang="hu-HU" smtClean="0"/>
              <a:t>2021. 09. 08.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5A11B-F908-450D-BF85-A0355647B54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170464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65D3A-D2CE-42AC-9737-469BD8409210}" type="datetimeFigureOut">
              <a:rPr lang="hu-HU" smtClean="0"/>
              <a:t>2021. 09. 08.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5A11B-F908-450D-BF85-A0355647B54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261261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65D3A-D2CE-42AC-9737-469BD8409210}" type="datetimeFigureOut">
              <a:rPr lang="hu-HU" smtClean="0"/>
              <a:t>2021. 09. 08.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5A11B-F908-450D-BF85-A0355647B54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93511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65D3A-D2CE-42AC-9737-469BD8409210}" type="datetimeFigureOut">
              <a:rPr lang="hu-HU" smtClean="0"/>
              <a:t>2021. 09. 08.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5A11B-F908-450D-BF85-A0355647B54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48261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47ACC-D67B-42E1-A85E-F7E6C7DCFA42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2021. 09. 08.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0C8BDD-D95D-4ABA-8E94-178477BD4AEB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3198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47ACC-D67B-42E1-A85E-F7E6C7DCFA42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2021. 09. 08.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0C8BDD-D95D-4ABA-8E94-178477BD4AEB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216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47ACC-D67B-42E1-A85E-F7E6C7DCFA42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2021. 09. 08.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0C8BDD-D95D-4ABA-8E94-178477BD4AEB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4100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47ACC-D67B-42E1-A85E-F7E6C7DCFA42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2021. 09. 08.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0C8BDD-D95D-4ABA-8E94-178477BD4AEB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549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47ACC-D67B-42E1-A85E-F7E6C7DCFA42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2021. 09. 08.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0C8BDD-D95D-4ABA-8E94-178477BD4AEB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8493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47ACC-D67B-42E1-A85E-F7E6C7DCFA42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2021. 09. 08.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0C8BDD-D95D-4ABA-8E94-178477BD4AEB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087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Üres ala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>
            <a:spLocks noGrp="1"/>
          </p:cNvSpPr>
          <p:nvPr>
            <p:ph type="title" hasCustomPrompt="1"/>
          </p:nvPr>
        </p:nvSpPr>
        <p:spPr>
          <a:xfrm>
            <a:off x="457200" y="362190"/>
            <a:ext cx="8229600" cy="2880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>
              <a:defRPr sz="28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cxnSp>
        <p:nvCxnSpPr>
          <p:cNvPr id="5" name="Egyenes összekötő 4"/>
          <p:cNvCxnSpPr/>
          <p:nvPr userDrawn="1"/>
        </p:nvCxnSpPr>
        <p:spPr>
          <a:xfrm>
            <a:off x="457200" y="749027"/>
            <a:ext cx="86868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70380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47ACC-D67B-42E1-A85E-F7E6C7DCFA42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2021. 09. 08.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0C8BDD-D95D-4ABA-8E94-178477BD4AEB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9944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47ACC-D67B-42E1-A85E-F7E6C7DCFA42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2021. 09. 08.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0C8BDD-D95D-4ABA-8E94-178477BD4AEB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8843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47ACC-D67B-42E1-A85E-F7E6C7DCFA42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2021. 09. 08.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0C8BDD-D95D-4ABA-8E94-178477BD4AEB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032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47ACC-D67B-42E1-A85E-F7E6C7DCFA42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2021. 09. 08.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0C8BDD-D95D-4ABA-8E94-178477BD4AEB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6699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47ACC-D67B-42E1-A85E-F7E6C7DCFA42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2021. 09. 08.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0C8BDD-D95D-4ABA-8E94-178477BD4AEB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805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half" idx="1" hasCustomPrompt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 lIns="0"/>
          <a:lstStyle>
            <a:lvl1pPr>
              <a:defRPr sz="2000" b="1">
                <a:solidFill>
                  <a:schemeClr val="bg2"/>
                </a:solidFill>
              </a:defRPr>
            </a:lvl1pPr>
            <a:lvl2pPr>
              <a:defRPr sz="2400" b="1">
                <a:solidFill>
                  <a:schemeClr val="bg2"/>
                </a:solidFill>
              </a:defRPr>
            </a:lvl2pPr>
            <a:lvl3pPr>
              <a:defRPr sz="2000" b="1">
                <a:solidFill>
                  <a:schemeClr val="bg2"/>
                </a:solidFill>
              </a:defRPr>
            </a:lvl3pPr>
            <a:lvl4pPr>
              <a:defRPr sz="1800" b="1">
                <a:solidFill>
                  <a:schemeClr val="bg2"/>
                </a:solidFill>
              </a:defRPr>
            </a:lvl4pPr>
            <a:lvl5pPr>
              <a:defRPr sz="1800" b="1">
                <a:solidFill>
                  <a:schemeClr val="bg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/>
              <a:t>MINTASZÖVEG CÍM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 hasCustomPrompt="1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chemeClr val="bg2"/>
                </a:solidFill>
              </a:defRPr>
            </a:lvl1pPr>
            <a:lvl2pPr>
              <a:defRPr sz="2400" b="1">
                <a:solidFill>
                  <a:schemeClr val="bg2"/>
                </a:solidFill>
              </a:defRPr>
            </a:lvl2pPr>
            <a:lvl3pPr>
              <a:defRPr sz="2000" b="1">
                <a:solidFill>
                  <a:schemeClr val="bg2"/>
                </a:solidFill>
              </a:defRPr>
            </a:lvl3pPr>
            <a:lvl4pPr>
              <a:defRPr sz="1800" b="1">
                <a:solidFill>
                  <a:schemeClr val="bg2"/>
                </a:solidFill>
              </a:defRPr>
            </a:lvl4pPr>
            <a:lvl5pPr>
              <a:defRPr sz="1800" b="1">
                <a:solidFill>
                  <a:schemeClr val="bg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/>
              <a:t>MINTASZÖVEG CÍM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8" name="Cím 1"/>
          <p:cNvSpPr>
            <a:spLocks noGrp="1"/>
          </p:cNvSpPr>
          <p:nvPr>
            <p:ph type="title" hasCustomPrompt="1"/>
          </p:nvPr>
        </p:nvSpPr>
        <p:spPr>
          <a:xfrm>
            <a:off x="457200" y="362190"/>
            <a:ext cx="8229600" cy="2880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>
              <a:defRPr sz="28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cxnSp>
        <p:nvCxnSpPr>
          <p:cNvPr id="9" name="Egyenes összekötő 8"/>
          <p:cNvCxnSpPr/>
          <p:nvPr userDrawn="1"/>
        </p:nvCxnSpPr>
        <p:spPr>
          <a:xfrm>
            <a:off x="457200" y="749027"/>
            <a:ext cx="86868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1531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335604"/>
          </a:xfrm>
          <a:prstGeom prst="rect">
            <a:avLst/>
          </a:prstGeom>
        </p:spPr>
        <p:txBody>
          <a:bodyPr lIns="0" anchor="b"/>
          <a:lstStyle>
            <a:lvl1pPr algn="l"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136204"/>
            <a:ext cx="5486400" cy="804862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20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z="1800" dirty="0"/>
              <a:t>"</a:t>
            </a:r>
            <a:r>
              <a:rPr lang="hu-HU" sz="1800" dirty="0" err="1"/>
              <a:t>Lorem</a:t>
            </a:r>
            <a:r>
              <a:rPr lang="hu-HU" sz="1800" dirty="0"/>
              <a:t> </a:t>
            </a:r>
            <a:r>
              <a:rPr lang="hu-HU" sz="1800" dirty="0" err="1"/>
              <a:t>ipsum</a:t>
            </a:r>
            <a:r>
              <a:rPr lang="hu-HU" sz="1800" dirty="0"/>
              <a:t> </a:t>
            </a:r>
            <a:r>
              <a:rPr lang="hu-HU" sz="1800" dirty="0" err="1"/>
              <a:t>dolor</a:t>
            </a:r>
            <a:r>
              <a:rPr lang="hu-HU" sz="1800" dirty="0"/>
              <a:t> </a:t>
            </a:r>
            <a:r>
              <a:rPr lang="hu-HU" sz="1800" dirty="0" err="1"/>
              <a:t>sit</a:t>
            </a:r>
            <a:r>
              <a:rPr lang="hu-HU" sz="1800" dirty="0"/>
              <a:t> </a:t>
            </a:r>
            <a:r>
              <a:rPr lang="hu-HU" sz="1800" dirty="0" err="1"/>
              <a:t>amet</a:t>
            </a:r>
            <a:r>
              <a:rPr lang="hu-HU" sz="1800" dirty="0"/>
              <a:t>, </a:t>
            </a:r>
            <a:r>
              <a:rPr lang="hu-HU" sz="1800" dirty="0" err="1"/>
              <a:t>consectetur</a:t>
            </a:r>
            <a:r>
              <a:rPr lang="hu-HU" sz="1800" dirty="0"/>
              <a:t> </a:t>
            </a:r>
            <a:r>
              <a:rPr lang="hu-HU" sz="1800" dirty="0" err="1"/>
              <a:t>adipiscing</a:t>
            </a:r>
            <a:r>
              <a:rPr lang="hu-HU" sz="1800" dirty="0"/>
              <a:t> elit, </a:t>
            </a:r>
            <a:r>
              <a:rPr lang="hu-HU" sz="1800" dirty="0" err="1"/>
              <a:t>sed</a:t>
            </a:r>
            <a:r>
              <a:rPr lang="hu-HU" sz="1800" dirty="0"/>
              <a:t> </a:t>
            </a:r>
            <a:r>
              <a:rPr lang="hu-HU" sz="1800" dirty="0" err="1"/>
              <a:t>do</a:t>
            </a:r>
            <a:r>
              <a:rPr lang="hu-HU" sz="1800" dirty="0"/>
              <a:t> </a:t>
            </a:r>
            <a:r>
              <a:rPr lang="hu-HU" sz="1800" dirty="0" err="1"/>
              <a:t>eiusmod</a:t>
            </a:r>
            <a:r>
              <a:rPr lang="hu-HU" sz="1800" dirty="0"/>
              <a:t> </a:t>
            </a:r>
            <a:r>
              <a:rPr lang="hu-HU" sz="1800" dirty="0" err="1"/>
              <a:t>tempor</a:t>
            </a:r>
            <a:r>
              <a:rPr lang="hu-HU" sz="1800" dirty="0"/>
              <a:t> </a:t>
            </a:r>
            <a:r>
              <a:rPr lang="hu-HU" sz="1800" dirty="0" err="1"/>
              <a:t>incididunt</a:t>
            </a:r>
            <a:r>
              <a:rPr lang="hu-HU" sz="1800" dirty="0"/>
              <a:t> </a:t>
            </a:r>
            <a:r>
              <a:rPr lang="hu-HU" sz="1800" dirty="0" err="1"/>
              <a:t>ut</a:t>
            </a:r>
            <a:r>
              <a:rPr lang="hu-HU" sz="1800" dirty="0"/>
              <a:t> </a:t>
            </a:r>
            <a:r>
              <a:rPr lang="hu-HU" sz="1800" dirty="0" err="1"/>
              <a:t>labore</a:t>
            </a:r>
            <a:r>
              <a:rPr lang="hu-HU" sz="1800" dirty="0"/>
              <a:t> et </a:t>
            </a:r>
            <a:r>
              <a:rPr lang="hu-HU" sz="1800" dirty="0" err="1"/>
              <a:t>dolore</a:t>
            </a:r>
            <a:r>
              <a:rPr lang="hu-HU" sz="1800" dirty="0"/>
              <a:t> </a:t>
            </a:r>
            <a:r>
              <a:rPr lang="hu-HU" sz="1800" dirty="0" err="1"/>
              <a:t>magna</a:t>
            </a:r>
            <a:r>
              <a:rPr lang="hu-HU" sz="1800" dirty="0"/>
              <a:t> </a:t>
            </a:r>
            <a:r>
              <a:rPr lang="hu-HU" sz="1800" dirty="0" err="1"/>
              <a:t>aliqua</a:t>
            </a:r>
            <a:r>
              <a:rPr lang="hu-HU" sz="1800" dirty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2151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fejező 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404472" y="2812203"/>
            <a:ext cx="6624000" cy="612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4000" b="1" cap="none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sz="3600" b="1" dirty="0">
                <a:solidFill>
                  <a:schemeClr val="bg2"/>
                </a:solidFill>
                <a:latin typeface="Futura Std Medium" pitchFamily="34" charset="0"/>
              </a:rPr>
              <a:t>Köszönöm a figyelmüket!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45790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 hasCustomPrompt="1"/>
          </p:nvPr>
        </p:nvSpPr>
        <p:spPr>
          <a:xfrm>
            <a:off x="773351" y="2099956"/>
            <a:ext cx="6250021" cy="72106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sz="375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dirty="0"/>
              <a:t>CÍM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 hasCustomPrompt="1"/>
          </p:nvPr>
        </p:nvSpPr>
        <p:spPr>
          <a:xfrm>
            <a:off x="1410514" y="2981528"/>
            <a:ext cx="5603132" cy="335604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r">
              <a:buNone/>
              <a:defRPr sz="135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z="13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Előadó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00994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040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4" r:id="rId2"/>
    <p:sldLayoutId id="2147483710" r:id="rId3"/>
    <p:sldLayoutId id="2147483720" r:id="rId4"/>
    <p:sldLayoutId id="2147483712" r:id="rId5"/>
    <p:sldLayoutId id="2147483717" r:id="rId6"/>
    <p:sldLayoutId id="2147483722" r:id="rId7"/>
    <p:sldLayoutId id="2147483711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9680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 txBox="1">
            <a:spLocks noGrp="1"/>
          </p:cNvSpPr>
          <p:nvPr userDrawn="1">
            <p:ph type="title"/>
          </p:nvPr>
        </p:nvSpPr>
        <p:spPr>
          <a:xfrm>
            <a:off x="393448" y="997528"/>
            <a:ext cx="6051056" cy="200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/>
          <a:p>
            <a:r>
              <a:rPr lang="hu-HU" dirty="0"/>
              <a:t>Minta cím </a:t>
            </a:r>
            <a:br>
              <a:rPr lang="hu-HU" dirty="0"/>
            </a:br>
            <a:r>
              <a:rPr lang="hu-HU" dirty="0"/>
              <a:t>(</a:t>
            </a:r>
            <a:r>
              <a:rPr lang="hu-HU" dirty="0" err="1"/>
              <a:t>arial</a:t>
            </a:r>
            <a:r>
              <a:rPr lang="hu-HU" dirty="0"/>
              <a:t> </a:t>
            </a:r>
            <a:r>
              <a:rPr lang="hu-HU" dirty="0" err="1"/>
              <a:t>BLack</a:t>
            </a:r>
            <a:r>
              <a:rPr lang="hu-HU" dirty="0"/>
              <a:t> 40 </a:t>
            </a:r>
            <a:r>
              <a:rPr lang="hu-HU" dirty="0" err="1"/>
              <a:t>pt</a:t>
            </a:r>
            <a:r>
              <a:rPr lang="hu-HU" dirty="0"/>
              <a:t>)</a:t>
            </a:r>
            <a:br>
              <a:rPr lang="hu-HU" dirty="0"/>
            </a:br>
            <a:r>
              <a:rPr lang="hu-HU" dirty="0"/>
              <a:t>3 SOROS IS LEHET</a:t>
            </a:r>
            <a:endParaRPr dirty="0"/>
          </a:p>
        </p:txBody>
      </p:sp>
      <p:sp>
        <p:nvSpPr>
          <p:cNvPr id="8" name="Élőláb helye 3">
            <a:extLst>
              <a:ext uri="{FF2B5EF4-FFF2-40B4-BE49-F238E27FC236}">
                <a16:creationId xmlns:a16="http://schemas.microsoft.com/office/drawing/2014/main" id="{9EBDE40C-ABBA-4946-82A7-DDF339EF34F3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386953" y="6061906"/>
            <a:ext cx="8370095" cy="19369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>
              <a:defRPr sz="750" b="0" baseline="0">
                <a:solidFill>
                  <a:schemeClr val="tx1"/>
                </a:solidFill>
                <a:effectLst/>
                <a:latin typeface="+mn-lt"/>
                <a:cs typeface="Montserrat" panose="020B0604020202020204" charset="-18"/>
              </a:defRPr>
            </a:lvl1pPr>
          </a:lstStyle>
          <a:p>
            <a:pPr algn="r"/>
            <a:r>
              <a:rPr lang="hu-HU"/>
              <a:t>www.diakhitel.hu | © Diákhitel Központ Zrt. Minden jog fenntartva 2018.</a:t>
            </a:r>
            <a:endParaRPr lang="hu-HU" dirty="0"/>
          </a:p>
        </p:txBody>
      </p:sp>
      <p:pic>
        <p:nvPicPr>
          <p:cNvPr id="142" name="Kép 141">
            <a:extLst>
              <a:ext uri="{FF2B5EF4-FFF2-40B4-BE49-F238E27FC236}">
                <a16:creationId xmlns:a16="http://schemas.microsoft.com/office/drawing/2014/main" id="{DE8A6AB1-5AE1-4828-ADE1-2C5A88B2C68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951" y="178345"/>
            <a:ext cx="1215908" cy="91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749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</p:sldLayoutIdLst>
  <p:transition spd="med"/>
  <p:hf sldNum="0" hdr="0" dt="0"/>
  <p:txStyles>
    <p:titleStyle>
      <a:lvl1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all" spc="0" baseline="0">
          <a:ln>
            <a:noFill/>
          </a:ln>
          <a:solidFill>
            <a:schemeClr val="accent3"/>
          </a:solidFill>
          <a:uFillTx/>
          <a:latin typeface="+mj-lt"/>
          <a:ea typeface="Montserrat Black"/>
          <a:cs typeface="Montserrat Black"/>
          <a:sym typeface="Montserrat Black"/>
        </a:defRPr>
      </a:lvl1pPr>
      <a:lvl2pPr marL="0" marR="0" indent="0" algn="l" defTabSz="6858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all" spc="0" baseline="0">
          <a:ln>
            <a:noFill/>
          </a:ln>
          <a:solidFill>
            <a:schemeClr val="accent4"/>
          </a:solidFill>
          <a:uFillTx/>
          <a:latin typeface="Montserrat Black"/>
          <a:ea typeface="Montserrat Black"/>
          <a:cs typeface="Montserrat Black"/>
          <a:sym typeface="Montserrat Black"/>
        </a:defRPr>
      </a:lvl2pPr>
      <a:lvl3pPr marL="0" marR="0" indent="0" algn="l" defTabSz="6858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all" spc="0" baseline="0">
          <a:ln>
            <a:noFill/>
          </a:ln>
          <a:solidFill>
            <a:schemeClr val="accent4"/>
          </a:solidFill>
          <a:uFillTx/>
          <a:latin typeface="Montserrat Black"/>
          <a:ea typeface="Montserrat Black"/>
          <a:cs typeface="Montserrat Black"/>
          <a:sym typeface="Montserrat Black"/>
        </a:defRPr>
      </a:lvl3pPr>
      <a:lvl4pPr marL="0" marR="0" indent="0" algn="l" defTabSz="6858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all" spc="0" baseline="0">
          <a:ln>
            <a:noFill/>
          </a:ln>
          <a:solidFill>
            <a:schemeClr val="accent4"/>
          </a:solidFill>
          <a:uFillTx/>
          <a:latin typeface="Montserrat Black"/>
          <a:ea typeface="Montserrat Black"/>
          <a:cs typeface="Montserrat Black"/>
          <a:sym typeface="Montserrat Black"/>
        </a:defRPr>
      </a:lvl4pPr>
      <a:lvl5pPr marL="0" marR="0" indent="0" algn="l" defTabSz="6858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all" spc="0" baseline="0">
          <a:ln>
            <a:noFill/>
          </a:ln>
          <a:solidFill>
            <a:schemeClr val="accent4"/>
          </a:solidFill>
          <a:uFillTx/>
          <a:latin typeface="Montserrat Black"/>
          <a:ea typeface="Montserrat Black"/>
          <a:cs typeface="Montserrat Black"/>
          <a:sym typeface="Montserrat Black"/>
        </a:defRPr>
      </a:lvl5pPr>
      <a:lvl6pPr marL="0" marR="0" indent="0" algn="l" defTabSz="6858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all" spc="0" baseline="0">
          <a:ln>
            <a:noFill/>
          </a:ln>
          <a:solidFill>
            <a:schemeClr val="accent4"/>
          </a:solidFill>
          <a:uFillTx/>
          <a:latin typeface="Montserrat Black"/>
          <a:ea typeface="Montserrat Black"/>
          <a:cs typeface="Montserrat Black"/>
          <a:sym typeface="Montserrat Black"/>
        </a:defRPr>
      </a:lvl6pPr>
      <a:lvl7pPr marL="0" marR="0" indent="0" algn="l" defTabSz="6858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all" spc="0" baseline="0">
          <a:ln>
            <a:noFill/>
          </a:ln>
          <a:solidFill>
            <a:schemeClr val="accent4"/>
          </a:solidFill>
          <a:uFillTx/>
          <a:latin typeface="Montserrat Black"/>
          <a:ea typeface="Montserrat Black"/>
          <a:cs typeface="Montserrat Black"/>
          <a:sym typeface="Montserrat Black"/>
        </a:defRPr>
      </a:lvl7pPr>
      <a:lvl8pPr marL="0" marR="0" indent="0" algn="l" defTabSz="6858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all" spc="0" baseline="0">
          <a:ln>
            <a:noFill/>
          </a:ln>
          <a:solidFill>
            <a:schemeClr val="accent4"/>
          </a:solidFill>
          <a:uFillTx/>
          <a:latin typeface="Montserrat Black"/>
          <a:ea typeface="Montserrat Black"/>
          <a:cs typeface="Montserrat Black"/>
          <a:sym typeface="Montserrat Black"/>
        </a:defRPr>
      </a:lvl8pPr>
      <a:lvl9pPr marL="0" marR="0" indent="0" algn="l" defTabSz="6858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all" spc="0" baseline="0">
          <a:ln>
            <a:noFill/>
          </a:ln>
          <a:solidFill>
            <a:schemeClr val="accent4"/>
          </a:solidFill>
          <a:uFillTx/>
          <a:latin typeface="Montserrat Black"/>
          <a:ea typeface="Montserrat Black"/>
          <a:cs typeface="Montserrat Black"/>
          <a:sym typeface="Montserrat Black"/>
        </a:defRPr>
      </a:lvl9pPr>
    </p:titleStyle>
    <p:bodyStyle>
      <a:lvl1pPr marL="270272" marR="0" indent="-270272" algn="l" defTabSz="672703" rtl="0" latinLnBrk="0">
        <a:lnSpc>
          <a:spcPct val="90000"/>
        </a:lnSpc>
        <a:spcBef>
          <a:spcPts val="750"/>
        </a:spcBef>
        <a:spcAft>
          <a:spcPts val="0"/>
        </a:spcAft>
        <a:buClr>
          <a:srgbClr val="262626"/>
        </a:buClr>
        <a:buSzPct val="100000"/>
        <a:buFontTx/>
        <a:buAutoNum type="romanUcPeriod"/>
        <a:tabLst>
          <a:tab pos="400050" algn="l"/>
        </a:tabLst>
        <a:defRPr sz="1350" b="0" i="0" u="none" strike="noStrike" cap="all" spc="0" baseline="0">
          <a:ln>
            <a:noFill/>
          </a:ln>
          <a:solidFill>
            <a:srgbClr val="262626">
              <a:alpha val="99000"/>
            </a:srgbClr>
          </a:solidFill>
          <a:uFillTx/>
          <a:latin typeface="Montserrat SemiBold"/>
          <a:ea typeface="Montserrat SemiBold"/>
          <a:cs typeface="Montserrat SemiBold"/>
          <a:sym typeface="Montserrat SemiBold"/>
        </a:defRPr>
      </a:lvl1pPr>
      <a:lvl2pPr marL="551049" marR="0" indent="-210530" algn="l" defTabSz="672703" rtl="0" latinLnBrk="0">
        <a:lnSpc>
          <a:spcPct val="90000"/>
        </a:lnSpc>
        <a:spcBef>
          <a:spcPts val="750"/>
        </a:spcBef>
        <a:spcAft>
          <a:spcPts val="0"/>
        </a:spcAft>
        <a:buClr>
          <a:srgbClr val="262626"/>
        </a:buClr>
        <a:buSzPct val="100000"/>
        <a:buFontTx/>
        <a:buAutoNum type="arabicPeriod"/>
        <a:tabLst>
          <a:tab pos="400050" algn="l"/>
        </a:tabLst>
        <a:defRPr sz="1200" b="0" i="0" u="none" strike="noStrike" cap="none" spc="0" baseline="0">
          <a:ln>
            <a:noFill/>
          </a:ln>
          <a:solidFill>
            <a:srgbClr val="262626">
              <a:alpha val="99000"/>
            </a:srgbClr>
          </a:solidFill>
          <a:uFillTx/>
          <a:latin typeface="Montserrat" panose="00000500000000000000" pitchFamily="2" charset="-18"/>
          <a:ea typeface="Montserrat" panose="00000500000000000000" pitchFamily="2" charset="-18"/>
          <a:cs typeface="Montserrat" panose="00000500000000000000" pitchFamily="2" charset="-18"/>
          <a:sym typeface="Montserrat SemiBold"/>
        </a:defRPr>
      </a:lvl2pPr>
      <a:lvl3pPr marL="807244" marR="0" indent="-214313" algn="l" defTabSz="672703" rtl="0" latinLnBrk="0">
        <a:lnSpc>
          <a:spcPct val="90000"/>
        </a:lnSpc>
        <a:spcBef>
          <a:spcPts val="750"/>
        </a:spcBef>
        <a:spcAft>
          <a:spcPts val="0"/>
        </a:spcAft>
        <a:buClr>
          <a:srgbClr val="262626"/>
        </a:buClr>
        <a:buSzPct val="100000"/>
        <a:buFontTx/>
        <a:buChar char="–"/>
        <a:tabLst>
          <a:tab pos="400050" algn="l"/>
        </a:tabLst>
        <a:defRPr sz="1200" b="0" i="0" u="none" strike="noStrike" cap="none" spc="0" baseline="0">
          <a:ln>
            <a:noFill/>
          </a:ln>
          <a:solidFill>
            <a:srgbClr val="262626">
              <a:alpha val="99000"/>
            </a:srgbClr>
          </a:solidFill>
          <a:uFillTx/>
          <a:latin typeface="Montserrat" panose="00000500000000000000" pitchFamily="2" charset="-18"/>
          <a:ea typeface="Montserrat" panose="00000500000000000000" pitchFamily="2" charset="-18"/>
          <a:cs typeface="Montserrat" panose="00000500000000000000" pitchFamily="2" charset="-18"/>
          <a:sym typeface="Montserrat SemiBold"/>
        </a:defRPr>
      </a:lvl3pPr>
      <a:lvl4pPr marL="1141809" marR="0" indent="-214313" algn="l" defTabSz="672703" rtl="0" latinLnBrk="0">
        <a:lnSpc>
          <a:spcPct val="90000"/>
        </a:lnSpc>
        <a:spcBef>
          <a:spcPts val="750"/>
        </a:spcBef>
        <a:spcAft>
          <a:spcPts val="0"/>
        </a:spcAft>
        <a:buClr>
          <a:srgbClr val="262626"/>
        </a:buClr>
        <a:buSzPct val="100000"/>
        <a:buFontTx/>
        <a:buChar char="–"/>
        <a:tabLst>
          <a:tab pos="400050" algn="l"/>
        </a:tabLst>
        <a:defRPr sz="1200" b="0" i="0" u="none" strike="noStrike" cap="none" spc="0" baseline="0">
          <a:ln>
            <a:noFill/>
          </a:ln>
          <a:solidFill>
            <a:srgbClr val="262626">
              <a:alpha val="99000"/>
            </a:srgbClr>
          </a:solidFill>
          <a:uFillTx/>
          <a:latin typeface="Montserrat" panose="00000500000000000000" pitchFamily="2" charset="-18"/>
          <a:ea typeface="Montserrat" panose="00000500000000000000" pitchFamily="2" charset="-18"/>
          <a:cs typeface="Montserrat" panose="00000500000000000000" pitchFamily="2" charset="-18"/>
          <a:sym typeface="Montserrat SemiBold"/>
        </a:defRPr>
      </a:lvl4pPr>
      <a:lvl5pPr marL="1479947" marR="0" indent="-214313" algn="l" defTabSz="672703" rtl="0" latinLnBrk="0">
        <a:lnSpc>
          <a:spcPct val="90000"/>
        </a:lnSpc>
        <a:spcBef>
          <a:spcPts val="750"/>
        </a:spcBef>
        <a:spcAft>
          <a:spcPts val="0"/>
        </a:spcAft>
        <a:buClr>
          <a:srgbClr val="262626"/>
        </a:buClr>
        <a:buSzPct val="100000"/>
        <a:buFontTx/>
        <a:buChar char="–"/>
        <a:tabLst>
          <a:tab pos="400050" algn="l"/>
        </a:tabLst>
        <a:defRPr sz="1200" b="0" i="0" u="none" strike="noStrike" cap="none" spc="0" baseline="0">
          <a:ln>
            <a:noFill/>
          </a:ln>
          <a:solidFill>
            <a:srgbClr val="262626">
              <a:alpha val="99000"/>
            </a:srgbClr>
          </a:solidFill>
          <a:uFillTx/>
          <a:latin typeface="Montserrat" panose="00000500000000000000" pitchFamily="2" charset="-18"/>
          <a:ea typeface="Montserrat" panose="00000500000000000000" pitchFamily="2" charset="-18"/>
          <a:cs typeface="Montserrat" panose="00000500000000000000" pitchFamily="2" charset="-18"/>
          <a:sym typeface="Montserrat SemiBold"/>
        </a:defRPr>
      </a:lvl5pPr>
      <a:lvl6pPr marL="1885950" marR="0" indent="-171450" algn="l" defTabSz="672703" rtl="0" latinLnBrk="0">
        <a:lnSpc>
          <a:spcPct val="90000"/>
        </a:lnSpc>
        <a:spcBef>
          <a:spcPts val="750"/>
        </a:spcBef>
        <a:spcAft>
          <a:spcPts val="0"/>
        </a:spcAft>
        <a:buClr>
          <a:srgbClr val="262626"/>
        </a:buClr>
        <a:buSzPct val="100000"/>
        <a:buFontTx/>
        <a:buChar char="•"/>
        <a:tabLst>
          <a:tab pos="400050" algn="l"/>
        </a:tabLst>
        <a:defRPr sz="1350" b="0" i="0" u="none" strike="noStrike" cap="all" spc="0" baseline="0">
          <a:ln>
            <a:noFill/>
          </a:ln>
          <a:solidFill>
            <a:srgbClr val="262626">
              <a:alpha val="99000"/>
            </a:srgbClr>
          </a:solidFill>
          <a:uFillTx/>
          <a:latin typeface="Montserrat SemiBold"/>
          <a:ea typeface="Montserrat SemiBold"/>
          <a:cs typeface="Montserrat SemiBold"/>
          <a:sym typeface="Montserrat SemiBold"/>
        </a:defRPr>
      </a:lvl6pPr>
      <a:lvl7pPr marL="2228850" marR="0" indent="-171450" algn="l" defTabSz="672703" rtl="0" latinLnBrk="0">
        <a:lnSpc>
          <a:spcPct val="90000"/>
        </a:lnSpc>
        <a:spcBef>
          <a:spcPts val="750"/>
        </a:spcBef>
        <a:spcAft>
          <a:spcPts val="0"/>
        </a:spcAft>
        <a:buClr>
          <a:srgbClr val="262626"/>
        </a:buClr>
        <a:buSzPct val="100000"/>
        <a:buFontTx/>
        <a:buChar char="•"/>
        <a:tabLst>
          <a:tab pos="400050" algn="l"/>
        </a:tabLst>
        <a:defRPr sz="1350" b="0" i="0" u="none" strike="noStrike" cap="all" spc="0" baseline="0">
          <a:ln>
            <a:noFill/>
          </a:ln>
          <a:solidFill>
            <a:srgbClr val="262626">
              <a:alpha val="99000"/>
            </a:srgbClr>
          </a:solidFill>
          <a:uFillTx/>
          <a:latin typeface="Montserrat SemiBold"/>
          <a:ea typeface="Montserrat SemiBold"/>
          <a:cs typeface="Montserrat SemiBold"/>
          <a:sym typeface="Montserrat SemiBold"/>
        </a:defRPr>
      </a:lvl7pPr>
      <a:lvl8pPr marL="2571750" marR="0" indent="-171450" algn="l" defTabSz="672703" rtl="0" latinLnBrk="0">
        <a:lnSpc>
          <a:spcPct val="90000"/>
        </a:lnSpc>
        <a:spcBef>
          <a:spcPts val="750"/>
        </a:spcBef>
        <a:spcAft>
          <a:spcPts val="0"/>
        </a:spcAft>
        <a:buClr>
          <a:srgbClr val="262626"/>
        </a:buClr>
        <a:buSzPct val="100000"/>
        <a:buFontTx/>
        <a:buChar char="•"/>
        <a:tabLst>
          <a:tab pos="400050" algn="l"/>
        </a:tabLst>
        <a:defRPr sz="1350" b="0" i="0" u="none" strike="noStrike" cap="all" spc="0" baseline="0">
          <a:ln>
            <a:noFill/>
          </a:ln>
          <a:solidFill>
            <a:srgbClr val="262626">
              <a:alpha val="99000"/>
            </a:srgbClr>
          </a:solidFill>
          <a:uFillTx/>
          <a:latin typeface="Montserrat SemiBold"/>
          <a:ea typeface="Montserrat SemiBold"/>
          <a:cs typeface="Montserrat SemiBold"/>
          <a:sym typeface="Montserrat SemiBold"/>
        </a:defRPr>
      </a:lvl8pPr>
      <a:lvl9pPr marL="2914650" marR="0" indent="-171450" algn="l" defTabSz="672703" rtl="0" latinLnBrk="0">
        <a:lnSpc>
          <a:spcPct val="90000"/>
        </a:lnSpc>
        <a:spcBef>
          <a:spcPts val="750"/>
        </a:spcBef>
        <a:spcAft>
          <a:spcPts val="0"/>
        </a:spcAft>
        <a:buClr>
          <a:srgbClr val="262626"/>
        </a:buClr>
        <a:buSzPct val="100000"/>
        <a:buFontTx/>
        <a:buChar char="•"/>
        <a:tabLst>
          <a:tab pos="400050" algn="l"/>
        </a:tabLst>
        <a:defRPr sz="1350" b="0" i="0" u="none" strike="noStrike" cap="all" spc="0" baseline="0">
          <a:ln>
            <a:noFill/>
          </a:ln>
          <a:solidFill>
            <a:srgbClr val="262626">
              <a:alpha val="99000"/>
            </a:srgbClr>
          </a:solidFill>
          <a:uFillTx/>
          <a:latin typeface="Montserrat SemiBold"/>
          <a:ea typeface="Montserrat SemiBold"/>
          <a:cs typeface="Montserrat SemiBold"/>
          <a:sym typeface="Montserrat SemiBold"/>
        </a:defRPr>
      </a:lvl9pPr>
    </p:bodyStyle>
    <p:otherStyle>
      <a:lvl1pPr marL="0" marR="0" indent="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"/>
        </a:defRPr>
      </a:lvl1pPr>
      <a:lvl2pPr marL="0" marR="0" indent="3429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"/>
        </a:defRPr>
      </a:lvl2pPr>
      <a:lvl3pPr marL="0" marR="0" indent="6858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"/>
        </a:defRPr>
      </a:lvl3pPr>
      <a:lvl4pPr marL="0" marR="0" indent="10287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"/>
        </a:defRPr>
      </a:lvl4pPr>
      <a:lvl5pPr marL="0" marR="0" indent="13716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"/>
        </a:defRPr>
      </a:lvl5pPr>
      <a:lvl6pPr marL="0" marR="0" indent="17145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"/>
        </a:defRPr>
      </a:lvl6pPr>
      <a:lvl7pPr marL="0" marR="0" indent="20574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"/>
        </a:defRPr>
      </a:lvl7pPr>
      <a:lvl8pPr marL="0" marR="0" indent="24003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"/>
        </a:defRPr>
      </a:lvl8pPr>
      <a:lvl9pPr marL="0" marR="0" indent="27432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>
          <p15:clr>
            <a:srgbClr val="F26B43"/>
          </p15:clr>
        </p15:guide>
        <p15:guide id="2" pos="7355">
          <p15:clr>
            <a:srgbClr val="F26B43"/>
          </p15:clr>
        </p15:guide>
        <p15:guide id="3" pos="3840">
          <p15:clr>
            <a:srgbClr val="F26B43"/>
          </p15:clr>
        </p15:guide>
        <p15:guide id="4" orient="horz" pos="482">
          <p15:clr>
            <a:srgbClr val="F26B43"/>
          </p15:clr>
        </p15:guide>
        <p15:guide id="5" orient="horz" pos="504">
          <p15:clr>
            <a:srgbClr val="F26B43"/>
          </p15:clr>
        </p15:guide>
        <p15:guide id="6" orient="horz" pos="3748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xfrm>
            <a:off x="386954" y="420624"/>
            <a:ext cx="7156847" cy="731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idx="1"/>
          </p:nvPr>
        </p:nvSpPr>
        <p:spPr>
          <a:xfrm>
            <a:off x="393447" y="1449388"/>
            <a:ext cx="8363600" cy="3579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numCol="2" spcCol="359999">
            <a:normAutofit/>
          </a:bodyPr>
          <a:lstStyle/>
          <a:p>
            <a:r>
              <a:rPr lang="hu-HU" dirty="0"/>
              <a:t>Első szint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dirty="0"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987554" y="6603614"/>
            <a:ext cx="769493" cy="138499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b">
            <a:spAutoFit/>
          </a:bodyPr>
          <a:lstStyle>
            <a:lvl1pPr algn="r">
              <a:defRPr sz="900">
                <a:solidFill>
                  <a:schemeClr val="accent6"/>
                </a:solidFill>
                <a:latin typeface="Montserrat Black" panose="020B0604020202020204" charset="-18"/>
              </a:defRPr>
            </a:lvl1pPr>
          </a:lstStyle>
          <a:p>
            <a:fld id="{86CB4B4D-7CA3-9044-876B-883B54F8677D}" type="slidenum">
              <a:rPr lang="hu-HU" smtClean="0"/>
              <a:pPr/>
              <a:t>‹#›</a:t>
            </a:fld>
            <a:endParaRPr lang="hu-HU" dirty="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F58E19E8-33F6-4468-81B1-22A921BECCC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951" y="178346"/>
            <a:ext cx="1215908" cy="91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53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p:transition spd="med"/>
  <p:hf sldNum="0" hdr="0" dt="0"/>
  <p:txStyles>
    <p:titleStyle>
      <a:lvl1pPr marL="0" marR="0" indent="0" algn="l" defTabSz="6858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1" i="0" u="none" strike="noStrike" cap="all" spc="0" baseline="0">
          <a:ln>
            <a:noFill/>
          </a:ln>
          <a:solidFill>
            <a:schemeClr val="accent1"/>
          </a:solidFill>
          <a:uFillTx/>
          <a:latin typeface="+mj-lt"/>
          <a:ea typeface="Montserrat Black" panose="020B0604020202020204" charset="-18"/>
          <a:cs typeface="Montserrat Black" panose="020B0604020202020204" charset="-18"/>
          <a:sym typeface="Montserrat Black"/>
        </a:defRPr>
      </a:lvl1pPr>
      <a:lvl2pPr marL="0" marR="0" indent="0" algn="l" defTabSz="6858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all" spc="0" baseline="0">
          <a:ln>
            <a:noFill/>
          </a:ln>
          <a:solidFill>
            <a:schemeClr val="accent4"/>
          </a:solidFill>
          <a:uFillTx/>
          <a:latin typeface="Montserrat Black"/>
          <a:ea typeface="Montserrat Black"/>
          <a:cs typeface="Montserrat Black"/>
          <a:sym typeface="Montserrat Black"/>
        </a:defRPr>
      </a:lvl2pPr>
      <a:lvl3pPr marL="0" marR="0" indent="0" algn="l" defTabSz="6858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all" spc="0" baseline="0">
          <a:ln>
            <a:noFill/>
          </a:ln>
          <a:solidFill>
            <a:schemeClr val="accent4"/>
          </a:solidFill>
          <a:uFillTx/>
          <a:latin typeface="Montserrat Black"/>
          <a:ea typeface="Montserrat Black"/>
          <a:cs typeface="Montserrat Black"/>
          <a:sym typeface="Montserrat Black"/>
        </a:defRPr>
      </a:lvl3pPr>
      <a:lvl4pPr marL="0" marR="0" indent="0" algn="l" defTabSz="6858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all" spc="0" baseline="0">
          <a:ln>
            <a:noFill/>
          </a:ln>
          <a:solidFill>
            <a:schemeClr val="accent4"/>
          </a:solidFill>
          <a:uFillTx/>
          <a:latin typeface="Montserrat Black"/>
          <a:ea typeface="Montserrat Black"/>
          <a:cs typeface="Montserrat Black"/>
          <a:sym typeface="Montserrat Black"/>
        </a:defRPr>
      </a:lvl4pPr>
      <a:lvl5pPr marL="0" marR="0" indent="0" algn="l" defTabSz="6858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all" spc="0" baseline="0">
          <a:ln>
            <a:noFill/>
          </a:ln>
          <a:solidFill>
            <a:schemeClr val="accent4"/>
          </a:solidFill>
          <a:uFillTx/>
          <a:latin typeface="Montserrat Black"/>
          <a:ea typeface="Montserrat Black"/>
          <a:cs typeface="Montserrat Black"/>
          <a:sym typeface="Montserrat Black"/>
        </a:defRPr>
      </a:lvl5pPr>
      <a:lvl6pPr marL="0" marR="0" indent="0" algn="l" defTabSz="6858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all" spc="0" baseline="0">
          <a:ln>
            <a:noFill/>
          </a:ln>
          <a:solidFill>
            <a:schemeClr val="accent4"/>
          </a:solidFill>
          <a:uFillTx/>
          <a:latin typeface="Montserrat Black"/>
          <a:ea typeface="Montserrat Black"/>
          <a:cs typeface="Montserrat Black"/>
          <a:sym typeface="Montserrat Black"/>
        </a:defRPr>
      </a:lvl6pPr>
      <a:lvl7pPr marL="0" marR="0" indent="0" algn="l" defTabSz="6858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all" spc="0" baseline="0">
          <a:ln>
            <a:noFill/>
          </a:ln>
          <a:solidFill>
            <a:schemeClr val="accent4"/>
          </a:solidFill>
          <a:uFillTx/>
          <a:latin typeface="Montserrat Black"/>
          <a:ea typeface="Montserrat Black"/>
          <a:cs typeface="Montserrat Black"/>
          <a:sym typeface="Montserrat Black"/>
        </a:defRPr>
      </a:lvl7pPr>
      <a:lvl8pPr marL="0" marR="0" indent="0" algn="l" defTabSz="6858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all" spc="0" baseline="0">
          <a:ln>
            <a:noFill/>
          </a:ln>
          <a:solidFill>
            <a:schemeClr val="accent4"/>
          </a:solidFill>
          <a:uFillTx/>
          <a:latin typeface="Montserrat Black"/>
          <a:ea typeface="Montserrat Black"/>
          <a:cs typeface="Montserrat Black"/>
          <a:sym typeface="Montserrat Black"/>
        </a:defRPr>
      </a:lvl8pPr>
      <a:lvl9pPr marL="0" marR="0" indent="0" algn="l" defTabSz="6858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all" spc="0" baseline="0">
          <a:ln>
            <a:noFill/>
          </a:ln>
          <a:solidFill>
            <a:schemeClr val="accent4"/>
          </a:solidFill>
          <a:uFillTx/>
          <a:latin typeface="Montserrat Black"/>
          <a:ea typeface="Montserrat Black"/>
          <a:cs typeface="Montserrat Black"/>
          <a:sym typeface="Montserrat Black"/>
        </a:defRPr>
      </a:lvl9pPr>
    </p:titleStyle>
    <p:bodyStyle>
      <a:lvl1pPr marL="201216" marR="0" indent="-201216" algn="l" defTabSz="335756" rtl="0" latinLnBrk="0">
        <a:lnSpc>
          <a:spcPct val="100000"/>
        </a:lnSpc>
        <a:spcBef>
          <a:spcPts val="450"/>
        </a:spcBef>
        <a:spcAft>
          <a:spcPts val="0"/>
        </a:spcAft>
        <a:buClr>
          <a:schemeClr val="accent1"/>
        </a:buClr>
        <a:buSzPct val="100000"/>
        <a:buFont typeface="Wingdings" panose="05000000000000000000" pitchFamily="2" charset="2"/>
        <a:buChar char="§"/>
        <a:tabLst/>
        <a:defRPr sz="1200" b="0" i="0" u="none" strike="noStrike" cap="none" spc="0" baseline="0">
          <a:ln>
            <a:noFill/>
          </a:ln>
          <a:solidFill>
            <a:schemeClr val="accent4">
              <a:alpha val="99000"/>
            </a:schemeClr>
          </a:solidFill>
          <a:uFillTx/>
          <a:latin typeface="+mn-lt"/>
          <a:ea typeface="Montserrat" panose="00000500000000000000" pitchFamily="2" charset="-18"/>
          <a:cs typeface="Montserrat" panose="00000500000000000000" pitchFamily="2" charset="-18"/>
          <a:sym typeface="Montserrat SemiBold"/>
        </a:defRPr>
      </a:lvl1pPr>
      <a:lvl2pPr marL="554831" marR="0" indent="-214313" algn="l" defTabSz="403622" rtl="0" latinLnBrk="0">
        <a:lnSpc>
          <a:spcPct val="100000"/>
        </a:lnSpc>
        <a:spcBef>
          <a:spcPts val="450"/>
        </a:spcBef>
        <a:spcAft>
          <a:spcPts val="0"/>
        </a:spcAft>
        <a:buClr>
          <a:schemeClr val="accent2"/>
        </a:buClr>
        <a:buSzPct val="100000"/>
        <a:buFont typeface="Wingdings" panose="05000000000000000000" pitchFamily="2" charset="2"/>
        <a:buChar char="§"/>
        <a:tabLst/>
        <a:defRPr sz="1200" b="0" i="0" u="none" strike="noStrike" cap="none" spc="0" baseline="0">
          <a:ln>
            <a:noFill/>
          </a:ln>
          <a:solidFill>
            <a:schemeClr val="accent4">
              <a:alpha val="99000"/>
            </a:schemeClr>
          </a:solidFill>
          <a:uFillTx/>
          <a:latin typeface="+mn-lt"/>
          <a:ea typeface="Montserrat" panose="00000500000000000000" pitchFamily="2" charset="-18"/>
          <a:cs typeface="Montserrat" panose="00000500000000000000" pitchFamily="2" charset="-18"/>
          <a:sym typeface="Montserrat SemiBold"/>
        </a:defRPr>
      </a:lvl2pPr>
      <a:lvl3pPr marL="807244" marR="0" indent="-214313" algn="l" defTabSz="403622" rtl="0" latinLnBrk="0">
        <a:lnSpc>
          <a:spcPct val="100000"/>
        </a:lnSpc>
        <a:spcBef>
          <a:spcPts val="450"/>
        </a:spcBef>
        <a:spcAft>
          <a:spcPts val="0"/>
        </a:spcAft>
        <a:buClr>
          <a:schemeClr val="accent4"/>
        </a:buClr>
        <a:buSzPct val="100000"/>
        <a:buFont typeface="Montserrat" panose="00000500000000000000" pitchFamily="2" charset="-18"/>
        <a:buChar char="–"/>
        <a:tabLst/>
        <a:defRPr sz="1050" b="0" i="0" u="none" strike="noStrike" cap="none" spc="0" baseline="0">
          <a:ln>
            <a:noFill/>
          </a:ln>
          <a:solidFill>
            <a:schemeClr val="accent4">
              <a:alpha val="99000"/>
            </a:schemeClr>
          </a:solidFill>
          <a:uFillTx/>
          <a:latin typeface="+mn-lt"/>
          <a:ea typeface="Montserrat" panose="00000500000000000000" pitchFamily="2" charset="-18"/>
          <a:cs typeface="Montserrat" panose="00000500000000000000" pitchFamily="2" charset="-18"/>
          <a:sym typeface="Montserrat SemiBold"/>
        </a:defRPr>
      </a:lvl3pPr>
      <a:lvl4pPr marL="1141809" marR="0" indent="-214313" algn="l" defTabSz="403622" rtl="0" latinLnBrk="0">
        <a:lnSpc>
          <a:spcPct val="100000"/>
        </a:lnSpc>
        <a:spcBef>
          <a:spcPts val="450"/>
        </a:spcBef>
        <a:spcAft>
          <a:spcPts val="0"/>
        </a:spcAft>
        <a:buClr>
          <a:schemeClr val="accent4"/>
        </a:buClr>
        <a:buSzPct val="100000"/>
        <a:buFont typeface="Montserrat" panose="00000500000000000000" pitchFamily="2" charset="-18"/>
        <a:buChar char="–"/>
        <a:tabLst/>
        <a:defRPr sz="1050" b="0" i="0" u="none" strike="noStrike" cap="none" spc="0" baseline="0">
          <a:ln>
            <a:noFill/>
          </a:ln>
          <a:solidFill>
            <a:schemeClr val="accent4">
              <a:alpha val="99000"/>
            </a:schemeClr>
          </a:solidFill>
          <a:uFillTx/>
          <a:latin typeface="+mn-lt"/>
          <a:ea typeface="Montserrat" panose="00000500000000000000" pitchFamily="2" charset="-18"/>
          <a:cs typeface="Montserrat" panose="00000500000000000000" pitchFamily="2" charset="-18"/>
          <a:sym typeface="Montserrat SemiBold"/>
        </a:defRPr>
      </a:lvl4pPr>
      <a:lvl5pPr marL="1479947" marR="0" indent="-214313" algn="l" defTabSz="403622" rtl="0" latinLnBrk="0">
        <a:lnSpc>
          <a:spcPct val="100000"/>
        </a:lnSpc>
        <a:spcBef>
          <a:spcPts val="450"/>
        </a:spcBef>
        <a:spcAft>
          <a:spcPts val="0"/>
        </a:spcAft>
        <a:buClr>
          <a:schemeClr val="accent4"/>
        </a:buClr>
        <a:buSzPct val="100000"/>
        <a:buFont typeface="Montserrat" panose="00000500000000000000" pitchFamily="2" charset="-18"/>
        <a:buChar char="–"/>
        <a:tabLst/>
        <a:defRPr sz="1050" b="0" i="0" u="none" strike="noStrike" cap="none" spc="0" baseline="0">
          <a:ln>
            <a:noFill/>
          </a:ln>
          <a:solidFill>
            <a:schemeClr val="accent4">
              <a:alpha val="99000"/>
            </a:schemeClr>
          </a:solidFill>
          <a:uFillTx/>
          <a:latin typeface="+mn-lt"/>
          <a:ea typeface="Montserrat" panose="00000500000000000000" pitchFamily="2" charset="-18"/>
          <a:cs typeface="Montserrat" panose="00000500000000000000" pitchFamily="2" charset="-18"/>
          <a:sym typeface="Montserrat SemiBold"/>
        </a:defRPr>
      </a:lvl5pPr>
      <a:lvl6pPr marL="1885950" marR="0" indent="-171450" algn="l" defTabSz="672703" rtl="0" latinLnBrk="0">
        <a:lnSpc>
          <a:spcPct val="90000"/>
        </a:lnSpc>
        <a:spcBef>
          <a:spcPts val="750"/>
        </a:spcBef>
        <a:spcAft>
          <a:spcPts val="0"/>
        </a:spcAft>
        <a:buClr>
          <a:srgbClr val="262626"/>
        </a:buClr>
        <a:buSzPct val="100000"/>
        <a:buFontTx/>
        <a:buChar char="•"/>
        <a:tabLst>
          <a:tab pos="400050" algn="l"/>
        </a:tabLst>
        <a:defRPr sz="1350" b="0" i="0" u="none" strike="noStrike" cap="all" spc="0" baseline="0">
          <a:ln>
            <a:noFill/>
          </a:ln>
          <a:solidFill>
            <a:srgbClr val="262626">
              <a:alpha val="99000"/>
            </a:srgbClr>
          </a:solidFill>
          <a:uFillTx/>
          <a:latin typeface="Montserrat SemiBold"/>
          <a:ea typeface="Montserrat SemiBold"/>
          <a:cs typeface="Montserrat SemiBold"/>
          <a:sym typeface="Montserrat SemiBold"/>
        </a:defRPr>
      </a:lvl6pPr>
      <a:lvl7pPr marL="2228850" marR="0" indent="-171450" algn="l" defTabSz="672703" rtl="0" latinLnBrk="0">
        <a:lnSpc>
          <a:spcPct val="90000"/>
        </a:lnSpc>
        <a:spcBef>
          <a:spcPts val="750"/>
        </a:spcBef>
        <a:spcAft>
          <a:spcPts val="0"/>
        </a:spcAft>
        <a:buClr>
          <a:srgbClr val="262626"/>
        </a:buClr>
        <a:buSzPct val="100000"/>
        <a:buFontTx/>
        <a:buChar char="•"/>
        <a:tabLst>
          <a:tab pos="400050" algn="l"/>
        </a:tabLst>
        <a:defRPr sz="1350" b="0" i="0" u="none" strike="noStrike" cap="all" spc="0" baseline="0">
          <a:ln>
            <a:noFill/>
          </a:ln>
          <a:solidFill>
            <a:srgbClr val="262626">
              <a:alpha val="99000"/>
            </a:srgbClr>
          </a:solidFill>
          <a:uFillTx/>
          <a:latin typeface="Montserrat SemiBold"/>
          <a:ea typeface="Montserrat SemiBold"/>
          <a:cs typeface="Montserrat SemiBold"/>
          <a:sym typeface="Montserrat SemiBold"/>
        </a:defRPr>
      </a:lvl7pPr>
      <a:lvl8pPr marL="2571750" marR="0" indent="-171450" algn="l" defTabSz="672703" rtl="0" latinLnBrk="0">
        <a:lnSpc>
          <a:spcPct val="90000"/>
        </a:lnSpc>
        <a:spcBef>
          <a:spcPts val="750"/>
        </a:spcBef>
        <a:spcAft>
          <a:spcPts val="0"/>
        </a:spcAft>
        <a:buClr>
          <a:srgbClr val="262626"/>
        </a:buClr>
        <a:buSzPct val="100000"/>
        <a:buFontTx/>
        <a:buChar char="•"/>
        <a:tabLst>
          <a:tab pos="400050" algn="l"/>
        </a:tabLst>
        <a:defRPr sz="1350" b="0" i="0" u="none" strike="noStrike" cap="all" spc="0" baseline="0">
          <a:ln>
            <a:noFill/>
          </a:ln>
          <a:solidFill>
            <a:srgbClr val="262626">
              <a:alpha val="99000"/>
            </a:srgbClr>
          </a:solidFill>
          <a:uFillTx/>
          <a:latin typeface="Montserrat SemiBold"/>
          <a:ea typeface="Montserrat SemiBold"/>
          <a:cs typeface="Montserrat SemiBold"/>
          <a:sym typeface="Montserrat SemiBold"/>
        </a:defRPr>
      </a:lvl8pPr>
      <a:lvl9pPr marL="2914650" marR="0" indent="-171450" algn="l" defTabSz="672703" rtl="0" latinLnBrk="0">
        <a:lnSpc>
          <a:spcPct val="90000"/>
        </a:lnSpc>
        <a:spcBef>
          <a:spcPts val="750"/>
        </a:spcBef>
        <a:spcAft>
          <a:spcPts val="0"/>
        </a:spcAft>
        <a:buClr>
          <a:srgbClr val="262626"/>
        </a:buClr>
        <a:buSzPct val="100000"/>
        <a:buFontTx/>
        <a:buChar char="•"/>
        <a:tabLst>
          <a:tab pos="400050" algn="l"/>
        </a:tabLst>
        <a:defRPr sz="1350" b="0" i="0" u="none" strike="noStrike" cap="all" spc="0" baseline="0">
          <a:ln>
            <a:noFill/>
          </a:ln>
          <a:solidFill>
            <a:srgbClr val="262626">
              <a:alpha val="99000"/>
            </a:srgbClr>
          </a:solidFill>
          <a:uFillTx/>
          <a:latin typeface="Montserrat SemiBold"/>
          <a:ea typeface="Montserrat SemiBold"/>
          <a:cs typeface="Montserrat SemiBold"/>
          <a:sym typeface="Montserrat SemiBold"/>
        </a:defRPr>
      </a:lvl9pPr>
    </p:bodyStyle>
    <p:otherStyle>
      <a:lvl1pPr marL="0" marR="0" indent="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"/>
        </a:defRPr>
      </a:lvl1pPr>
      <a:lvl2pPr marL="0" marR="0" indent="3429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"/>
        </a:defRPr>
      </a:lvl2pPr>
      <a:lvl3pPr marL="0" marR="0" indent="6858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"/>
        </a:defRPr>
      </a:lvl3pPr>
      <a:lvl4pPr marL="0" marR="0" indent="10287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"/>
        </a:defRPr>
      </a:lvl4pPr>
      <a:lvl5pPr marL="0" marR="0" indent="13716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"/>
        </a:defRPr>
      </a:lvl5pPr>
      <a:lvl6pPr marL="0" marR="0" indent="17145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"/>
        </a:defRPr>
      </a:lvl6pPr>
      <a:lvl7pPr marL="0" marR="0" indent="20574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"/>
        </a:defRPr>
      </a:lvl7pPr>
      <a:lvl8pPr marL="0" marR="0" indent="24003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"/>
        </a:defRPr>
      </a:lvl8pPr>
      <a:lvl9pPr marL="0" marR="0" indent="27432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4247">
          <p15:clr>
            <a:srgbClr val="F26B43"/>
          </p15:clr>
        </p15:guide>
        <p15:guide id="4" orient="horz" pos="3748">
          <p15:clr>
            <a:srgbClr val="F26B43"/>
          </p15:clr>
        </p15:guide>
        <p15:guide id="5" orient="horz" pos="913">
          <p15:clr>
            <a:srgbClr val="F26B43"/>
          </p15:clr>
        </p15:guide>
        <p15:guide id="6" orient="horz" pos="459">
          <p15:clr>
            <a:srgbClr val="F26B43"/>
          </p15:clr>
        </p15:guide>
        <p15:guide id="7" pos="325">
          <p15:clr>
            <a:srgbClr val="F26B43"/>
          </p15:clr>
        </p15:guide>
        <p15:guide id="8" pos="7355">
          <p15:clr>
            <a:srgbClr val="F26B43"/>
          </p15:clr>
        </p15:guide>
        <p15:guide id="9" orient="horz" pos="663">
          <p15:clr>
            <a:srgbClr val="F26B43"/>
          </p15:clr>
        </p15:guide>
        <p15:guide id="10" orient="horz" pos="4020">
          <p15:clr>
            <a:srgbClr val="F26B43"/>
          </p15:clr>
        </p15:guide>
        <p15:guide id="11" orient="horz" pos="1026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65D3A-D2CE-42AC-9737-469BD8409210}" type="datetimeFigureOut">
              <a:rPr lang="hu-HU" smtClean="0"/>
              <a:t>2021. 09. 08.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5A11B-F908-450D-BF85-A0355647B54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19357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47ACC-D67B-42E1-A85E-F7E6C7DCFA42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2021. 09. 08.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0C8BDD-D95D-4ABA-8E94-178477BD4AEB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629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microsoft.com/office/2007/relationships/hdphoto" Target="../media/hdphoto2.wdp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ktk.pte.hu/sites/ktk.pte.hu/files/uploads/Dokumentumfelt%C3%B6lt%C3%A9s%20t%C3%A1j%C3%A9koztat%C3%B3.pptx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jpe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mailto:tehetseg@ktk.pte.hu" TargetMode="Externa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ktk.pte.hu/hu/hallgatok/tanulmanyok/alap-es-osztatlan-kepzes/tantervek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ktk.pte.hu/hu/hallgatok/tanulmanyok/felsooktatasi-szakkepzes/orarend" TargetMode="External"/><Relationship Id="rId4" Type="http://schemas.openxmlformats.org/officeDocument/2006/relationships/hyperlink" Target="https://ktk.pte.hu/hu/hallgatok/tanulmanyok/felsooktatasi-szakkepzes/felsooktatasi-szakkepzesek-tanterve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36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ktk.pte.hu/hu/munkatarsak/hamar-edina" TargetMode="External"/><Relationship Id="rId2" Type="http://schemas.openxmlformats.org/officeDocument/2006/relationships/hyperlink" Target="https://ktk.pte.hu/hu/munkatarsak/schunk-szilvia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36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6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1.png"/><Relationship Id="rId11" Type="http://schemas.openxmlformats.org/officeDocument/2006/relationships/image" Target="../media/image76.tiff"/><Relationship Id="rId5" Type="http://schemas.openxmlformats.org/officeDocument/2006/relationships/image" Target="../media/image70.png"/><Relationship Id="rId10" Type="http://schemas.openxmlformats.org/officeDocument/2006/relationships/image" Target="../media/image75.jp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80.jpg"/><Relationship Id="rId4" Type="http://schemas.openxmlformats.org/officeDocument/2006/relationships/image" Target="../media/image7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45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ktk.pte.hu/hu/hallgatok/tamogatasok/pecsikozgaz-alma-mater-komplex-osztondij-program" TargetMode="External"/><Relationship Id="rId3" Type="http://schemas.microsoft.com/office/2007/relationships/hdphoto" Target="../media/hdphoto1.wdp"/><Relationship Id="rId7" Type="http://schemas.openxmlformats.org/officeDocument/2006/relationships/hyperlink" Target="https://pte.hu/sites/pte.hu/files/files/Adminisztracio/Szabalyzatok_utasitasok/PTE_SZMSZ/8mell-hallgatoifegyelmiszabalyzat20180621.pdf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pte.hu/sites/pte.hu/files/files/Adminisztracio/Szabalyzatok_utasitasok/PTE_SZMSZ/40mell-kollegiumiszabalyzat20180622.pdf" TargetMode="External"/><Relationship Id="rId5" Type="http://schemas.openxmlformats.org/officeDocument/2006/relationships/hyperlink" Target="https://adminisztracio.pte.hu/sites/adminisztracio.pte.hu/files/files/Adminisztracio/Szabalyzatok_utasitasok/PTE_SZMSZ/6mell-tjsz20200801.pdf" TargetMode="External"/><Relationship Id="rId4" Type="http://schemas.openxmlformats.org/officeDocument/2006/relationships/hyperlink" Target="https://adminisztracio.pte.hu/sites/adminisztracio.pte.hu/files/files/Adminisztracio/Szabalyzatok_utasitasok/PTE_SZMSZ/5mell-tvsz20200801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kti.pte.hu/menu/52" TargetMode="External"/><Relationship Id="rId2" Type="http://schemas.openxmlformats.org/officeDocument/2006/relationships/hyperlink" Target="http://neptun.pte.hu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hyperlink" Target="https://ktk.pte.hu/hu/hallgatok/ugyintezes/szabalyzatok-es-kervenyek" TargetMode="External"/><Relationship Id="rId4" Type="http://schemas.openxmlformats.org/officeDocument/2006/relationships/hyperlink" Target="http://kti.pte.hu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ktk.pte.hu/hallgatok/szabalyzatok-letoltesek" TargetMode="Externa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773351" y="1293781"/>
            <a:ext cx="6250021" cy="2344365"/>
          </a:xfrm>
        </p:spPr>
        <p:txBody>
          <a:bodyPr>
            <a:normAutofit/>
          </a:bodyPr>
          <a:lstStyle/>
          <a:p>
            <a:r>
              <a:rPr lang="hu-HU" dirty="0"/>
              <a:t>Köszöntjük Önöket a </a:t>
            </a:r>
            <a:r>
              <a:rPr lang="hu-HU" dirty="0" err="1"/>
              <a:t>Pécsiközgáz</a:t>
            </a:r>
            <a:r>
              <a:rPr lang="hu-HU" dirty="0"/>
              <a:t> hallgatói táborában!</a:t>
            </a:r>
          </a:p>
        </p:txBody>
      </p:sp>
    </p:spTree>
    <p:extLst>
      <p:ext uri="{BB962C8B-B14F-4D97-AF65-F5344CB8AC3E}">
        <p14:creationId xmlns:p14="http://schemas.microsoft.com/office/powerpoint/2010/main" val="19283668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ÍRÁSBELI KOMMUNIKÁCIÓ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457200" y="914402"/>
            <a:ext cx="8229600" cy="5454869"/>
          </a:xfrm>
        </p:spPr>
        <p:txBody>
          <a:bodyPr>
            <a:normAutofit fontScale="92500" lnSpcReduction="20000"/>
          </a:bodyPr>
          <a:lstStyle/>
          <a:p>
            <a:r>
              <a:rPr lang="hu-HU" b="1" dirty="0"/>
              <a:t>Megfelelő e-mail cím</a:t>
            </a:r>
            <a:r>
              <a:rPr lang="hu-HU" dirty="0"/>
              <a:t> készítése</a:t>
            </a:r>
          </a:p>
          <a:p>
            <a:endParaRPr lang="hu-HU" dirty="0"/>
          </a:p>
          <a:p>
            <a:r>
              <a:rPr lang="hu-HU" b="1" dirty="0"/>
              <a:t>Tárgy mező </a:t>
            </a:r>
            <a:r>
              <a:rPr lang="hu-HU" dirty="0"/>
              <a:t>alkalmazása pl.: tantárgy, képzés, téma megnevezése, időpontegyeztetés, stb.</a:t>
            </a:r>
          </a:p>
          <a:p>
            <a:endParaRPr lang="hu-HU" dirty="0"/>
          </a:p>
          <a:p>
            <a:r>
              <a:rPr lang="hu-HU" b="1" dirty="0"/>
              <a:t>Megszólítás</a:t>
            </a:r>
            <a:r>
              <a:rPr lang="hu-HU" dirty="0"/>
              <a:t>: Tisztelt Tanárnő / Tanár Úr</a:t>
            </a:r>
          </a:p>
          <a:p>
            <a:r>
              <a:rPr lang="hu-HU" dirty="0"/>
              <a:t>egyetemi munkakörök, címek: 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hu-HU" sz="2000" dirty="0"/>
              <a:t>Tanársegéd Asszony/Úr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hu-HU" sz="2000" dirty="0"/>
              <a:t> Adjunktus Asszony/Úr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hu-HU" sz="2000" dirty="0"/>
              <a:t>Docens Asszony/Úr 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hu-HU" sz="2000" dirty="0"/>
              <a:t>Professzor Asszony/Úr 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hu-HU" sz="2000" dirty="0"/>
              <a:t>Intézetvezető Asszony/Úr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hu-HU" sz="2000" dirty="0"/>
              <a:t>Dékán Úr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hu-HU" sz="2000" dirty="0"/>
              <a:t>Dékánhelyettes Úr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hu-HU" sz="2000" dirty="0"/>
              <a:t>Ügyintéző Asszony/Úr</a:t>
            </a:r>
          </a:p>
          <a:p>
            <a:r>
              <a:rPr lang="hu-HU" b="1" dirty="0"/>
              <a:t>Tartalom</a:t>
            </a:r>
          </a:p>
          <a:p>
            <a:r>
              <a:rPr lang="hu-HU" b="1" dirty="0"/>
              <a:t>Elköszönés </a:t>
            </a:r>
            <a:r>
              <a:rPr lang="hu-HU" dirty="0"/>
              <a:t>pl.: Üdvözlettel! / Tisztelettel! </a:t>
            </a:r>
          </a:p>
          <a:p>
            <a:r>
              <a:rPr lang="hu-HU" dirty="0"/>
              <a:t>Saját név, tanulmányi szint és elérhetőség</a:t>
            </a:r>
          </a:p>
          <a:p>
            <a:endParaRPr lang="hu-HU" sz="2800" dirty="0"/>
          </a:p>
        </p:txBody>
      </p:sp>
      <p:sp>
        <p:nvSpPr>
          <p:cNvPr id="4" name="Téglalap 3"/>
          <p:cNvSpPr/>
          <p:nvPr/>
        </p:nvSpPr>
        <p:spPr>
          <a:xfrm>
            <a:off x="7898524" y="914400"/>
            <a:ext cx="1056290" cy="538329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hu-HU" sz="5400" b="1" dirty="0">
                <a:latin typeface="Roboto" pitchFamily="2" charset="0"/>
                <a:ea typeface="Roboto" pitchFamily="2" charset="0"/>
              </a:rPr>
              <a:t>#</a:t>
            </a:r>
            <a:r>
              <a:rPr lang="hu-HU" sz="5400" b="1" dirty="0" err="1">
                <a:latin typeface="Roboto" pitchFamily="2" charset="0"/>
                <a:ea typeface="Roboto" pitchFamily="2" charset="0"/>
              </a:rPr>
              <a:t>nehelózzle</a:t>
            </a:r>
            <a:endParaRPr lang="hu-HU" sz="5400" b="1" dirty="0"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6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400" dirty="0"/>
              <a:t>OKTATÁSI ALKALMAK – ELŐADÁSOK, GYAKORLATOK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457200" y="895153"/>
            <a:ext cx="7441324" cy="4897464"/>
          </a:xfrm>
        </p:spPr>
        <p:txBody>
          <a:bodyPr lIns="0" tIns="0" rIns="91440" bIns="45720" anchor="t"/>
          <a:lstStyle/>
          <a:p>
            <a:pPr>
              <a:lnSpc>
                <a:spcPct val="80000"/>
              </a:lnSpc>
            </a:pPr>
            <a:r>
              <a:rPr lang="hu-HU" dirty="0"/>
              <a:t>Kurzusok indításakor a </a:t>
            </a:r>
            <a:r>
              <a:rPr lang="hu-HU" b="1" dirty="0"/>
              <a:t>keretek tisztázása </a:t>
            </a:r>
          </a:p>
          <a:p>
            <a:pPr>
              <a:lnSpc>
                <a:spcPct val="80000"/>
              </a:lnSpc>
            </a:pPr>
            <a:r>
              <a:rPr lang="hu-HU" dirty="0"/>
              <a:t>	– „szerződés” – a felek kötelezettségei, jogai, elvárások</a:t>
            </a:r>
          </a:p>
          <a:p>
            <a:pPr>
              <a:lnSpc>
                <a:spcPct val="80000"/>
              </a:lnSpc>
            </a:pPr>
            <a:r>
              <a:rPr lang="hu-HU" dirty="0"/>
              <a:t>	- az oktató adja meg az instrukciókat</a:t>
            </a:r>
          </a:p>
          <a:p>
            <a:pPr>
              <a:lnSpc>
                <a:spcPct val="80000"/>
              </a:lnSpc>
            </a:pPr>
            <a:endParaRPr lang="hu-HU" dirty="0"/>
          </a:p>
          <a:p>
            <a:pPr>
              <a:lnSpc>
                <a:spcPct val="80000"/>
              </a:lnSpc>
            </a:pPr>
            <a:r>
              <a:rPr lang="hu-HU" dirty="0"/>
              <a:t>A tárgy teljesítése a </a:t>
            </a:r>
            <a:r>
              <a:rPr lang="hu-HU" b="1" dirty="0"/>
              <a:t>hallgató felelőssége</a:t>
            </a:r>
          </a:p>
          <a:p>
            <a:pPr>
              <a:lnSpc>
                <a:spcPct val="80000"/>
              </a:lnSpc>
            </a:pPr>
            <a:endParaRPr lang="hu-HU" b="1" dirty="0"/>
          </a:p>
          <a:p>
            <a:pPr>
              <a:lnSpc>
                <a:spcPct val="90000"/>
              </a:lnSpc>
            </a:pPr>
            <a:r>
              <a:rPr lang="hu-HU" b="1" dirty="0"/>
              <a:t>Sillabusz</a:t>
            </a:r>
            <a:r>
              <a:rPr lang="hu-HU" dirty="0"/>
              <a:t> – a tárgy rövid leírása, ami az első héten elérhető a hallgatók számára és keretezi a féléves munkát, jelzi a teljesítési feltételeket</a:t>
            </a:r>
          </a:p>
          <a:p>
            <a:pPr>
              <a:lnSpc>
                <a:spcPct val="90000"/>
              </a:lnSpc>
            </a:pPr>
            <a:endParaRPr lang="hu-HU" dirty="0"/>
          </a:p>
          <a:p>
            <a:pPr>
              <a:lnSpc>
                <a:spcPct val="90000"/>
              </a:lnSpc>
            </a:pPr>
            <a:r>
              <a:rPr lang="hu-HU" b="1" dirty="0" err="1"/>
              <a:t>Coopetition</a:t>
            </a:r>
            <a:r>
              <a:rPr lang="hu-HU" dirty="0"/>
              <a:t> – Együttműködve versenyezni és </a:t>
            </a:r>
            <a:r>
              <a:rPr lang="hu-HU" b="1" dirty="0"/>
              <a:t>aktívan részt venni</a:t>
            </a:r>
          </a:p>
          <a:p>
            <a:pPr>
              <a:lnSpc>
                <a:spcPct val="90000"/>
              </a:lnSpc>
            </a:pPr>
            <a:endParaRPr lang="hu-HU" dirty="0"/>
          </a:p>
          <a:p>
            <a:pPr>
              <a:lnSpc>
                <a:spcPct val="90000"/>
              </a:lnSpc>
            </a:pPr>
            <a:r>
              <a:rPr lang="hu-HU" dirty="0"/>
              <a:t>Jegyzetek - a fénymásolt jegyzet szerzői jogi kategória – erről tudni kell, bár megtiltani a gyakorlatban nem lehet</a:t>
            </a:r>
          </a:p>
          <a:p>
            <a:pPr>
              <a:lnSpc>
                <a:spcPct val="90000"/>
              </a:lnSpc>
            </a:pPr>
            <a:endParaRPr lang="hu-HU" dirty="0"/>
          </a:p>
          <a:p>
            <a:pPr>
              <a:lnSpc>
                <a:spcPct val="90000"/>
              </a:lnSpc>
            </a:pPr>
            <a:r>
              <a:rPr lang="hu-HU" dirty="0"/>
              <a:t>Órai anyagok – </a:t>
            </a:r>
            <a:r>
              <a:rPr lang="hu-HU" dirty="0" err="1"/>
              <a:t>neptun</a:t>
            </a:r>
            <a:r>
              <a:rPr lang="hu-HU" dirty="0"/>
              <a:t>/</a:t>
            </a:r>
            <a:r>
              <a:rPr lang="hu-HU" dirty="0" err="1"/>
              <a:t>moodle</a:t>
            </a:r>
            <a:r>
              <a:rPr lang="hu-HU" dirty="0"/>
              <a:t>/</a:t>
            </a:r>
            <a:r>
              <a:rPr lang="hu-HU" dirty="0" err="1"/>
              <a:t>teams</a:t>
            </a:r>
            <a:r>
              <a:rPr lang="hu-HU" dirty="0"/>
              <a:t> elérhetőek, az oktató nem köteles megosztani az előadása diáit</a:t>
            </a:r>
          </a:p>
          <a:p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7835462" y="1004807"/>
            <a:ext cx="1056290" cy="538329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hu-HU" sz="5400" b="1" dirty="0">
                <a:latin typeface="Roboto" pitchFamily="2" charset="0"/>
                <a:ea typeface="Roboto" pitchFamily="2" charset="0"/>
              </a:rPr>
              <a:t>#</a:t>
            </a:r>
            <a:r>
              <a:rPr lang="hu-HU" sz="5400" b="1" dirty="0" err="1">
                <a:latin typeface="Roboto" pitchFamily="2" charset="0"/>
                <a:ea typeface="Roboto" pitchFamily="2" charset="0"/>
              </a:rPr>
              <a:t>follow</a:t>
            </a:r>
            <a:endParaRPr lang="hu-HU" sz="5400" b="1" dirty="0"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245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400" dirty="0"/>
              <a:t>OKTATÁSI ALKALMAK – ELŐADÁSOK, GYAKORLATOK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457202" y="960897"/>
            <a:ext cx="7141779" cy="5298015"/>
          </a:xfrm>
        </p:spPr>
        <p:txBody>
          <a:bodyPr lIns="0" tIns="0" rIns="91440" bIns="45720" anchor="t"/>
          <a:lstStyle/>
          <a:p>
            <a:pPr>
              <a:lnSpc>
                <a:spcPct val="80000"/>
              </a:lnSpc>
            </a:pPr>
            <a:r>
              <a:rPr lang="hu-HU" b="1" dirty="0"/>
              <a:t>Pontos kezdés</a:t>
            </a:r>
            <a:r>
              <a:rPr lang="hu-HU" dirty="0"/>
              <a:t>, pontos érkezés/kezdés – oktató és hallgató is (</a:t>
            </a:r>
            <a:r>
              <a:rPr lang="hu-HU" dirty="0" err="1"/>
              <a:t>max</a:t>
            </a:r>
            <a:r>
              <a:rPr lang="hu-HU" dirty="0"/>
              <a:t>. 20 perces várakozási idő után – jelezni az oktató távollétét), mobiltelefonok lehalkítása</a:t>
            </a:r>
          </a:p>
          <a:p>
            <a:pPr>
              <a:lnSpc>
                <a:spcPct val="80000"/>
              </a:lnSpc>
            </a:pPr>
            <a:endParaRPr lang="hu-HU" dirty="0"/>
          </a:p>
          <a:p>
            <a:pPr>
              <a:lnSpc>
                <a:spcPct val="80000"/>
              </a:lnSpc>
            </a:pPr>
            <a:r>
              <a:rPr lang="hu-HU" b="1" dirty="0"/>
              <a:t>Üdvözlés</a:t>
            </a:r>
            <a:r>
              <a:rPr lang="hu-HU" dirty="0"/>
              <a:t>: </a:t>
            </a:r>
          </a:p>
          <a:p>
            <a:pPr marL="800100" lvl="1" indent="-342900">
              <a:lnSpc>
                <a:spcPct val="80000"/>
              </a:lnSpc>
              <a:buChar char="•"/>
            </a:pPr>
            <a:r>
              <a:rPr lang="hu-HU" dirty="0"/>
              <a:t>hallgató feláll/köszön, oktató köszön </a:t>
            </a:r>
          </a:p>
          <a:p>
            <a:pPr marL="800100" lvl="1" indent="-342900">
              <a:lnSpc>
                <a:spcPct val="80000"/>
              </a:lnSpc>
              <a:buChar char="•"/>
            </a:pPr>
            <a:r>
              <a:rPr lang="hu-HU" dirty="0"/>
              <a:t>online üdvözlés, válasz az oktatónak, lehetőség szerint a kamera bekapcsolása, mikrofon némítása</a:t>
            </a:r>
            <a:endParaRPr lang="hu-HU" dirty="0">
              <a:cs typeface="Arial"/>
            </a:endParaRPr>
          </a:p>
          <a:p>
            <a:pPr>
              <a:lnSpc>
                <a:spcPct val="80000"/>
              </a:lnSpc>
            </a:pPr>
            <a:r>
              <a:rPr lang="hu-HU" dirty="0"/>
              <a:t>Vélemény-nyilvánítás az előadás lezárásakor – kopogás, taps</a:t>
            </a:r>
            <a:endParaRPr lang="hu-HU" dirty="0">
              <a:cs typeface="Arial"/>
            </a:endParaRPr>
          </a:p>
          <a:p>
            <a:pPr>
              <a:lnSpc>
                <a:spcPct val="80000"/>
              </a:lnSpc>
            </a:pPr>
            <a:endParaRPr lang="hu-HU" dirty="0"/>
          </a:p>
          <a:p>
            <a:pPr>
              <a:lnSpc>
                <a:spcPct val="80000"/>
              </a:lnSpc>
            </a:pPr>
            <a:r>
              <a:rPr lang="hu-HU" dirty="0"/>
              <a:t>Az előadáson lehetőség szerint kerülni kell a jövés-menést; kivétel a 18.00 óra utáni előadások – ekkor is az oktatóval egyeztetve, legkevésbé zavarva az óra menetét</a:t>
            </a:r>
          </a:p>
          <a:p>
            <a:pPr>
              <a:lnSpc>
                <a:spcPct val="80000"/>
              </a:lnSpc>
            </a:pPr>
            <a:endParaRPr lang="hu-HU" dirty="0"/>
          </a:p>
          <a:p>
            <a:pPr>
              <a:lnSpc>
                <a:spcPct val="80000"/>
              </a:lnSpc>
            </a:pPr>
            <a:r>
              <a:rPr lang="hu-HU" sz="2400" dirty="0"/>
              <a:t>Óra alatti beszélgetés </a:t>
            </a:r>
            <a:r>
              <a:rPr lang="hu-HU" dirty="0"/>
              <a:t>két okból sem </a:t>
            </a:r>
          </a:p>
          <a:p>
            <a:pPr marL="857250" lvl="2">
              <a:lnSpc>
                <a:spcPct val="80000"/>
              </a:lnSpc>
            </a:pPr>
            <a:r>
              <a:rPr lang="hu-HU" sz="2000" dirty="0"/>
              <a:t>- tisztelet megadása </a:t>
            </a:r>
          </a:p>
          <a:p>
            <a:pPr marL="857250" lvl="2">
              <a:lnSpc>
                <a:spcPct val="80000"/>
              </a:lnSpc>
            </a:pPr>
            <a:r>
              <a:rPr lang="hu-HU" sz="2000" dirty="0"/>
              <a:t>- nem lehet zajban az előadásra koncentrálni, az előadó és a többiek zavarása</a:t>
            </a:r>
          </a:p>
          <a:p>
            <a:endParaRPr lang="hu-HU" sz="2400" dirty="0"/>
          </a:p>
        </p:txBody>
      </p:sp>
      <p:sp>
        <p:nvSpPr>
          <p:cNvPr id="4" name="Téglalap 3"/>
          <p:cNvSpPr/>
          <p:nvPr/>
        </p:nvSpPr>
        <p:spPr>
          <a:xfrm>
            <a:off x="7835462" y="1004807"/>
            <a:ext cx="1056290" cy="538329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hu-HU" sz="5400" b="1" dirty="0">
                <a:latin typeface="Roboto" pitchFamily="2" charset="0"/>
                <a:ea typeface="Roboto" pitchFamily="2" charset="0"/>
              </a:rPr>
              <a:t>#me</a:t>
            </a:r>
          </a:p>
        </p:txBody>
      </p:sp>
    </p:spTree>
    <p:extLst>
      <p:ext uri="{BB962C8B-B14F-4D97-AF65-F5344CB8AC3E}">
        <p14:creationId xmlns:p14="http://schemas.microsoft.com/office/powerpoint/2010/main" val="901357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VIZSGÁK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609601" y="2230764"/>
            <a:ext cx="6406055" cy="4157337"/>
          </a:xfrm>
        </p:spPr>
        <p:txBody>
          <a:bodyPr lIns="0" tIns="0" rIns="91440" bIns="45720" anchor="t"/>
          <a:lstStyle/>
          <a:p>
            <a:r>
              <a:rPr lang="hu-HU" sz="2400" dirty="0"/>
              <a:t>Szigorú és következetes oktatói hozzáállás</a:t>
            </a:r>
          </a:p>
          <a:p>
            <a:r>
              <a:rPr lang="hu-HU" sz="2400" dirty="0"/>
              <a:t>Vizsgafelügyelet, vizsgáztatás-technológia (online vizsgára kell készülni - </a:t>
            </a:r>
            <a:r>
              <a:rPr lang="hu-HU" sz="2400" dirty="0" err="1"/>
              <a:t>moodle</a:t>
            </a:r>
            <a:r>
              <a:rPr lang="hu-HU" sz="2400" dirty="0"/>
              <a:t>-ban)</a:t>
            </a:r>
            <a:endParaRPr lang="hu-HU" sz="2400" dirty="0">
              <a:cs typeface="Arial"/>
            </a:endParaRPr>
          </a:p>
          <a:p>
            <a:endParaRPr lang="hu-HU" sz="2400" dirty="0"/>
          </a:p>
          <a:p>
            <a:r>
              <a:rPr lang="hu-HU" sz="2400" dirty="0"/>
              <a:t>Javítás: lehetőség szerint személyre szóló visszajelzés a hallgatónak - betekintés lehetősége online adott lesz</a:t>
            </a:r>
            <a:endParaRPr lang="hu-HU" sz="2400" dirty="0">
              <a:cs typeface="Arial"/>
            </a:endParaRPr>
          </a:p>
          <a:p>
            <a:endParaRPr lang="hu-HU" sz="2400" dirty="0"/>
          </a:p>
        </p:txBody>
      </p:sp>
      <p:sp>
        <p:nvSpPr>
          <p:cNvPr id="5" name="Szöveg helye 2"/>
          <p:cNvSpPr txBox="1">
            <a:spLocks/>
          </p:cNvSpPr>
          <p:nvPr/>
        </p:nvSpPr>
        <p:spPr>
          <a:xfrm>
            <a:off x="609602" y="1004809"/>
            <a:ext cx="7462345" cy="4157337"/>
          </a:xfrm>
          <a:prstGeom prst="rect">
            <a:avLst/>
          </a:prstGeom>
        </p:spPr>
        <p:txBody>
          <a:bodyPr lIns="0" tIns="0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400" b="1" dirty="0"/>
              <a:t>Puskázás nem megengedett </a:t>
            </a:r>
            <a:r>
              <a:rPr lang="hu-HU" sz="2400" dirty="0"/>
              <a:t>hallgatói magatartás, amit szankcionálunk (fegyelmi) </a:t>
            </a:r>
            <a:r>
              <a:rPr lang="hu-HU" sz="2400" b="1" dirty="0"/>
              <a:t>és inkorrekt </a:t>
            </a:r>
            <a:r>
              <a:rPr lang="hu-HU" sz="2400" dirty="0"/>
              <a:t>a többiekkel szemben</a:t>
            </a:r>
          </a:p>
        </p:txBody>
      </p:sp>
      <p:sp>
        <p:nvSpPr>
          <p:cNvPr id="6" name="Téglalap 5"/>
          <p:cNvSpPr/>
          <p:nvPr/>
        </p:nvSpPr>
        <p:spPr>
          <a:xfrm>
            <a:off x="7835462" y="1004807"/>
            <a:ext cx="1056290" cy="538329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hu-HU" sz="5400" b="1" dirty="0">
                <a:latin typeface="Roboto" pitchFamily="2" charset="0"/>
                <a:ea typeface="Roboto" pitchFamily="2" charset="0"/>
              </a:rPr>
              <a:t>#</a:t>
            </a:r>
            <a:r>
              <a:rPr lang="hu-HU" sz="5400" b="1" dirty="0" err="1">
                <a:latin typeface="Roboto" pitchFamily="2" charset="0"/>
                <a:ea typeface="Roboto" pitchFamily="2" charset="0"/>
              </a:rPr>
              <a:t>nepuskázdel</a:t>
            </a:r>
            <a:endParaRPr lang="hu-HU" sz="5400" b="1" dirty="0"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80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VISELKEDÉS A KARON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457200" y="866362"/>
            <a:ext cx="8229600" cy="3965582"/>
          </a:xfrm>
        </p:spPr>
        <p:txBody>
          <a:bodyPr lIns="0" tIns="0" rIns="91440" bIns="45720" anchor="t"/>
          <a:lstStyle/>
          <a:p>
            <a:r>
              <a:rPr lang="hu-HU" sz="2400" b="1" dirty="0">
                <a:cs typeface="Arial"/>
              </a:rPr>
              <a:t>Járványügyi szabályozás betartása</a:t>
            </a:r>
            <a:r>
              <a:rPr lang="hu-HU" sz="2400" dirty="0">
                <a:cs typeface="Arial"/>
              </a:rPr>
              <a:t> (maszk használata, távolságtartás)</a:t>
            </a:r>
            <a:endParaRPr lang="hu-HU" sz="2400" dirty="0"/>
          </a:p>
          <a:p>
            <a:r>
              <a:rPr lang="hu-HU" sz="2400" dirty="0"/>
              <a:t>Előadásokon, gyakorlatokon kerülendő az </a:t>
            </a:r>
            <a:r>
              <a:rPr lang="hu-HU" sz="2400" b="1" dirty="0"/>
              <a:t>étkezés</a:t>
            </a:r>
            <a:r>
              <a:rPr lang="hu-HU" sz="2400" dirty="0"/>
              <a:t>, </a:t>
            </a:r>
            <a:r>
              <a:rPr lang="hu-HU" sz="2400" b="1" dirty="0"/>
              <a:t>ivás</a:t>
            </a:r>
            <a:endParaRPr lang="hu-HU" sz="2800" dirty="0">
              <a:cs typeface="Arial"/>
            </a:endParaRPr>
          </a:p>
        </p:txBody>
      </p:sp>
      <p:pic>
        <p:nvPicPr>
          <p:cNvPr id="5124" name="Picture 4" descr="Képtalálat a következőre: „no smoking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385" y="3792253"/>
            <a:ext cx="2079385" cy="207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szelektalok.hu/wp-content/uploads/2014/01/Tidyman_kics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51581"/>
            <a:ext cx="1049188" cy="133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 helye 2"/>
          <p:cNvSpPr txBox="1">
            <a:spLocks/>
          </p:cNvSpPr>
          <p:nvPr/>
        </p:nvSpPr>
        <p:spPr>
          <a:xfrm>
            <a:off x="2540000" y="2488387"/>
            <a:ext cx="5588000" cy="1078962"/>
          </a:xfrm>
          <a:prstGeom prst="rect">
            <a:avLst/>
          </a:prstGeom>
        </p:spPr>
        <p:txBody>
          <a:bodyPr lIns="0" tIns="0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/>
            <a:r>
              <a:rPr lang="hu-HU" sz="2400" b="1" dirty="0"/>
              <a:t>Szemetet</a:t>
            </a:r>
            <a:r>
              <a:rPr lang="hu-HU" sz="2400" dirty="0"/>
              <a:t> a szeméttárolóba, illetve a folyosói szelektív gyűjtőkbe</a:t>
            </a:r>
          </a:p>
        </p:txBody>
      </p:sp>
      <p:sp>
        <p:nvSpPr>
          <p:cNvPr id="8" name="Szöveg helye 2"/>
          <p:cNvSpPr txBox="1">
            <a:spLocks/>
          </p:cNvSpPr>
          <p:nvPr/>
        </p:nvSpPr>
        <p:spPr>
          <a:xfrm>
            <a:off x="584202" y="4416361"/>
            <a:ext cx="5559183" cy="1455277"/>
          </a:xfrm>
          <a:prstGeom prst="rect">
            <a:avLst/>
          </a:prstGeom>
        </p:spPr>
        <p:txBody>
          <a:bodyPr lIns="0" tIns="0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400" b="1" dirty="0"/>
              <a:t>Dohányzás</a:t>
            </a:r>
            <a:r>
              <a:rPr lang="hu-HU" sz="2400" dirty="0"/>
              <a:t>: kizárólag kijelölt helyeken, a közlekedést nem akadályozva</a:t>
            </a:r>
          </a:p>
          <a:p>
            <a:r>
              <a:rPr lang="hu-HU" sz="2400" dirty="0"/>
              <a:t>NEM a bejárat előtt!!!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967551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ÖLTÖZKÖDÉS, MEGJELENÉS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457200" y="883403"/>
            <a:ext cx="5943600" cy="5083444"/>
          </a:xfrm>
        </p:spPr>
        <p:txBody>
          <a:bodyPr lIns="0" tIns="0" rIns="91440" bIns="45720" anchor="t"/>
          <a:lstStyle/>
          <a:p>
            <a:r>
              <a:rPr lang="hu-HU" sz="2400" b="1" dirty="0"/>
              <a:t>Hétköznap</a:t>
            </a:r>
          </a:p>
          <a:p>
            <a:pPr lvl="1"/>
            <a:r>
              <a:rPr lang="hu-HU" sz="2000" dirty="0"/>
              <a:t>Tiszta, ápolt, rendezett külső</a:t>
            </a:r>
          </a:p>
          <a:p>
            <a:pPr lvl="1"/>
            <a:r>
              <a:rPr lang="hu-HU" sz="2000" dirty="0"/>
              <a:t>Laza, kényelmes viselet - igény és stílus szerint, a </a:t>
            </a:r>
            <a:r>
              <a:rPr lang="hu-HU" sz="2000" b="1" dirty="0"/>
              <a:t>jó ízlés határain belül</a:t>
            </a:r>
          </a:p>
          <a:p>
            <a:pPr lvl="1"/>
            <a:r>
              <a:rPr lang="hu-HU" sz="2000" dirty="0"/>
              <a:t>Nem illik a helyhez: túl rövid szoknya, túlságosan kivágott, vagy pánt nélküli ruhák, melegítő, strandpapucs, erős smink, strandnadrág</a:t>
            </a:r>
          </a:p>
          <a:p>
            <a:endParaRPr lang="hu-HU" dirty="0"/>
          </a:p>
          <a:p>
            <a:r>
              <a:rPr lang="hu-HU" sz="2400" b="1" dirty="0"/>
              <a:t>Vizsgán</a:t>
            </a:r>
          </a:p>
          <a:p>
            <a:pPr lvl="1"/>
            <a:r>
              <a:rPr lang="hu-HU" sz="2000" dirty="0"/>
              <a:t>Írásbeli/online - hétköznapi viselettel megegyező</a:t>
            </a:r>
            <a:endParaRPr lang="hu-HU" sz="2000" dirty="0">
              <a:cs typeface="Arial"/>
            </a:endParaRPr>
          </a:p>
          <a:p>
            <a:pPr lvl="1"/>
            <a:r>
              <a:rPr lang="hu-HU" sz="2000" dirty="0"/>
              <a:t>Szóbeli - elegáns, üzleti jellegű megjelenés (az oktató is)</a:t>
            </a:r>
          </a:p>
          <a:p>
            <a:endParaRPr lang="hu-HU" sz="2400" dirty="0"/>
          </a:p>
        </p:txBody>
      </p:sp>
      <p:sp>
        <p:nvSpPr>
          <p:cNvPr id="4" name="Téglalap 3"/>
          <p:cNvSpPr/>
          <p:nvPr/>
        </p:nvSpPr>
        <p:spPr>
          <a:xfrm>
            <a:off x="7835462" y="1004807"/>
            <a:ext cx="1056290" cy="538329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hu-HU" sz="5400" b="1" dirty="0">
                <a:latin typeface="Roboto" pitchFamily="2" charset="0"/>
                <a:ea typeface="Roboto" pitchFamily="2" charset="0"/>
              </a:rPr>
              <a:t>#</a:t>
            </a:r>
            <a:r>
              <a:rPr lang="hu-HU" sz="5400" b="1" dirty="0" err="1">
                <a:latin typeface="Roboto" pitchFamily="2" charset="0"/>
                <a:ea typeface="Roboto" pitchFamily="2" charset="0"/>
              </a:rPr>
              <a:t>selfie</a:t>
            </a:r>
            <a:endParaRPr lang="hu-HU" sz="5400" b="1" dirty="0"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242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449287" y="1975275"/>
            <a:ext cx="4250453" cy="841403"/>
          </a:xfrm>
        </p:spPr>
        <p:txBody>
          <a:bodyPr>
            <a:noAutofit/>
          </a:bodyPr>
          <a:lstStyle/>
          <a:p>
            <a:pPr algn="ctr"/>
            <a:r>
              <a:rPr lang="hu-HU" sz="4500" dirty="0" err="1">
                <a:solidFill>
                  <a:schemeClr val="accent3"/>
                </a:solidFill>
                <a:latin typeface="Arial Rounded MT Bold" panose="020F0704030504030204" pitchFamily="34" charset="0"/>
              </a:rPr>
              <a:t>TehetségPont</a:t>
            </a:r>
            <a:endParaRPr lang="hu-HU" sz="4500" dirty="0">
              <a:solidFill>
                <a:schemeClr val="accent3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992" y="1911459"/>
            <a:ext cx="795703" cy="79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0508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2" y="1128893"/>
            <a:ext cx="7104185" cy="216000"/>
          </a:xfrm>
        </p:spPr>
        <p:txBody>
          <a:bodyPr>
            <a:normAutofit fontScale="90000"/>
          </a:bodyPr>
          <a:lstStyle/>
          <a:p>
            <a:r>
              <a:rPr lang="hu-HU" dirty="0" err="1">
                <a:solidFill>
                  <a:schemeClr val="accent3"/>
                </a:solidFill>
              </a:rPr>
              <a:t>TehetségPont</a:t>
            </a:r>
            <a:endParaRPr lang="hu-HU" sz="2700" dirty="0">
              <a:solidFill>
                <a:schemeClr val="accent3"/>
              </a:solidFill>
              <a:latin typeface="Forte" panose="03060902040502070203" pitchFamily="66" charset="0"/>
              <a:ea typeface="+mn-ea"/>
              <a:cs typeface="+mn-cs"/>
            </a:endParaRP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965328" y="1488625"/>
            <a:ext cx="8511551" cy="3569678"/>
          </a:xfrm>
        </p:spPr>
        <p:txBody>
          <a:bodyPr/>
          <a:lstStyle/>
          <a:p>
            <a:pPr lvl="0">
              <a:lnSpc>
                <a:spcPct val="250000"/>
              </a:lnSpc>
            </a:pPr>
            <a:r>
              <a:rPr lang="hu-HU" sz="1800" b="1" dirty="0"/>
              <a:t>	Információnyújtás</a:t>
            </a:r>
          </a:p>
          <a:p>
            <a:pPr lvl="0">
              <a:lnSpc>
                <a:spcPct val="250000"/>
              </a:lnSpc>
            </a:pPr>
            <a:r>
              <a:rPr lang="hu-HU" sz="1800" b="1" dirty="0"/>
              <a:t>	Karrier tanácsadás, szakmai gyakorlat (külföldi és magyar)</a:t>
            </a:r>
          </a:p>
          <a:p>
            <a:pPr>
              <a:lnSpc>
                <a:spcPct val="250000"/>
              </a:lnSpc>
            </a:pPr>
            <a:r>
              <a:rPr lang="hu-HU" sz="1800" b="1" dirty="0"/>
              <a:t>	Kompetenciamérés</a:t>
            </a:r>
            <a:endParaRPr lang="hu-HU" sz="1800" dirty="0"/>
          </a:p>
          <a:p>
            <a:pPr lvl="0">
              <a:lnSpc>
                <a:spcPct val="250000"/>
              </a:lnSpc>
            </a:pPr>
            <a:r>
              <a:rPr lang="hu-HU" sz="1800" b="1" dirty="0"/>
              <a:t>	</a:t>
            </a:r>
            <a:r>
              <a:rPr lang="hu-HU" sz="1800" b="1" dirty="0" err="1"/>
              <a:t>Mentorálás</a:t>
            </a:r>
            <a:r>
              <a:rPr lang="hu-HU" sz="1800" dirty="0"/>
              <a:t> </a:t>
            </a:r>
          </a:p>
          <a:p>
            <a:pPr lvl="0">
              <a:lnSpc>
                <a:spcPct val="250000"/>
              </a:lnSpc>
            </a:pPr>
            <a:r>
              <a:rPr lang="hu-HU" sz="1800" b="1" dirty="0"/>
              <a:t>	</a:t>
            </a:r>
            <a:r>
              <a:rPr lang="hu-HU" sz="1800" b="1" dirty="0" err="1"/>
              <a:t>Workshopok</a:t>
            </a:r>
            <a:r>
              <a:rPr lang="hu-HU" sz="1800" b="1" dirty="0"/>
              <a:t> - kompetencia-fejlesztés</a:t>
            </a:r>
            <a:endParaRPr lang="hu-HU" sz="1200" dirty="0"/>
          </a:p>
          <a:p>
            <a:pPr lvl="0">
              <a:lnSpc>
                <a:spcPct val="200000"/>
              </a:lnSpc>
            </a:pPr>
            <a:r>
              <a:rPr lang="hu-HU" sz="1800" b="1" dirty="0"/>
              <a:t>	</a:t>
            </a:r>
            <a:r>
              <a:rPr lang="hu-HU" sz="1800" b="1" dirty="0" err="1"/>
              <a:t>Coaching</a:t>
            </a:r>
            <a:r>
              <a:rPr lang="hu-HU" sz="1800" dirty="0"/>
              <a:t> </a:t>
            </a:r>
            <a:r>
              <a:rPr lang="hu-HU" sz="1800" b="1" dirty="0"/>
              <a:t>	</a:t>
            </a:r>
            <a:endParaRPr lang="hu-HU" sz="1800" dirty="0"/>
          </a:p>
        </p:txBody>
      </p:sp>
      <p:pic>
        <p:nvPicPr>
          <p:cNvPr id="5" name="Picture 4" descr="Képtalálat a következ&amp;odblac;re: „mentor icon”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23" y="3745497"/>
            <a:ext cx="734345" cy="7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Képtalálat a következ&amp;odblac;re: „competence icon”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23" y="4576808"/>
            <a:ext cx="734345" cy="51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éptalálat a következ&amp;odblac;re: „competence icon”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1" y="3126633"/>
            <a:ext cx="518746" cy="51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Képtalálat a következ&amp;odblac;re: „coaching icon”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72" y="5089463"/>
            <a:ext cx="729494" cy="72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 descr="Képtalálat a következ&amp;odblac;re: „book icon”"/>
          <p:cNvSpPr>
            <a:spLocks noChangeAspect="1" noChangeArrowheads="1"/>
          </p:cNvSpPr>
          <p:nvPr/>
        </p:nvSpPr>
        <p:spPr bwMode="auto">
          <a:xfrm>
            <a:off x="116681" y="-16669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hu-HU" sz="1350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AutoShape 8" descr="Képtalálat a következ&amp;odblac;re: „book icon”"/>
          <p:cNvSpPr>
            <a:spLocks noChangeAspect="1" noChangeArrowheads="1"/>
          </p:cNvSpPr>
          <p:nvPr/>
        </p:nvSpPr>
        <p:spPr bwMode="auto">
          <a:xfrm>
            <a:off x="230981" y="97631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hu-HU" sz="1350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AutoShape 10" descr="Képtalálat a következ&amp;odblac;re: „book icon”"/>
          <p:cNvSpPr>
            <a:spLocks noChangeAspect="1" noChangeArrowheads="1"/>
          </p:cNvSpPr>
          <p:nvPr/>
        </p:nvSpPr>
        <p:spPr bwMode="auto">
          <a:xfrm>
            <a:off x="345281" y="211931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hu-HU" sz="135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060" name="Picture 12" descr="Képtalálat a következ&amp;odblac;re: „book icon”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80" y="1557205"/>
            <a:ext cx="573230" cy="57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14" y="878898"/>
            <a:ext cx="809396" cy="517114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78" t="48718" r="30576" b="33170"/>
          <a:stretch/>
        </p:blipFill>
        <p:spPr bwMode="auto">
          <a:xfrm>
            <a:off x="230981" y="2207559"/>
            <a:ext cx="729494" cy="717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79160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>
                <a:solidFill>
                  <a:schemeClr val="accent3"/>
                </a:solidFill>
              </a:rPr>
              <a:t>TehetségPont</a:t>
            </a:r>
            <a:endParaRPr lang="hu-HU" dirty="0">
              <a:solidFill>
                <a:schemeClr val="accent3"/>
              </a:solidFill>
            </a:endParaRPr>
          </a:p>
        </p:txBody>
      </p:sp>
      <p:pic>
        <p:nvPicPr>
          <p:cNvPr id="4" name="Picture 1672911035">
            <a:extLst>
              <a:ext uri="{FF2B5EF4-FFF2-40B4-BE49-F238E27FC236}">
                <a16:creationId xmlns:a16="http://schemas.microsoft.com/office/drawing/2014/main" id="{80524022-3271-4E13-B78E-2D7D67CC975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772" y="1067433"/>
            <a:ext cx="7061336" cy="498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522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>
                <a:solidFill>
                  <a:schemeClr val="accent3"/>
                </a:solidFill>
              </a:rPr>
              <a:t>Fejlesztés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1512279" y="2002684"/>
            <a:ext cx="7174523" cy="2611877"/>
          </a:xfrm>
        </p:spPr>
        <p:txBody>
          <a:bodyPr/>
          <a:lstStyle/>
          <a:p>
            <a:pPr marL="0" lvl="1"/>
            <a:r>
              <a:rPr lang="hu-HU" sz="1500" b="1" dirty="0"/>
              <a:t>Mentoring – kiscsoportos és egyéni fejlesztés</a:t>
            </a:r>
          </a:p>
          <a:p>
            <a:pPr marL="257175" lvl="1" indent="-257175">
              <a:buFont typeface="Arial" panose="020B0604020202020204" pitchFamily="34" charset="0"/>
              <a:buChar char="•"/>
            </a:pPr>
            <a:r>
              <a:rPr lang="hu-HU" sz="1500" dirty="0"/>
              <a:t>Szakmai támogatás, tanácsadás, visszajelzés </a:t>
            </a:r>
          </a:p>
          <a:p>
            <a:pPr marL="257175" lvl="1" indent="-257175">
              <a:buFont typeface="Arial" panose="020B0604020202020204" pitchFamily="34" charset="0"/>
              <a:buChar char="•"/>
            </a:pPr>
            <a:endParaRPr lang="hu-HU" sz="1500" b="1" dirty="0"/>
          </a:p>
          <a:p>
            <a:pPr marL="0" lvl="1"/>
            <a:r>
              <a:rPr lang="hu-HU" sz="1500" b="1" dirty="0" err="1"/>
              <a:t>TehetségPont</a:t>
            </a:r>
            <a:r>
              <a:rPr lang="hu-HU" sz="1500" b="1" dirty="0"/>
              <a:t> </a:t>
            </a:r>
            <a:r>
              <a:rPr lang="hu-HU" sz="1500" b="1" dirty="0" err="1"/>
              <a:t>Workshopok</a:t>
            </a:r>
            <a:r>
              <a:rPr lang="hu-HU" sz="1500" b="1" dirty="0"/>
              <a:t> - csoportos fejlesztés </a:t>
            </a:r>
          </a:p>
          <a:p>
            <a:pPr marL="257175" lvl="1" indent="-257175">
              <a:buFont typeface="Arial" panose="020B0604020202020204" pitchFamily="34" charset="0"/>
              <a:buChar char="•"/>
            </a:pPr>
            <a:r>
              <a:rPr lang="hu-HU" sz="1500" dirty="0"/>
              <a:t>60-75 perces foglalkozások</a:t>
            </a:r>
          </a:p>
          <a:p>
            <a:pPr marL="257175" lvl="1" indent="-257175">
              <a:buFont typeface="Arial" panose="020B0604020202020204" pitchFamily="34" charset="0"/>
              <a:buChar char="•"/>
            </a:pPr>
            <a:r>
              <a:rPr lang="hu-HU" sz="1500" dirty="0"/>
              <a:t>szakdolgozatírás, prezentációs készség, stressz kezelés, megküzdési stratégiák, problémakezelés, időgazdálkodás, pályázat és ösztöndíjírási praktikák stb. témakörökben</a:t>
            </a:r>
          </a:p>
          <a:p>
            <a:endParaRPr lang="hu-HU" b="1" dirty="0"/>
          </a:p>
          <a:p>
            <a:r>
              <a:rPr lang="hu-HU" b="1" dirty="0" err="1"/>
              <a:t>Coaching</a:t>
            </a:r>
            <a:r>
              <a:rPr lang="hu-HU" b="1" dirty="0"/>
              <a:t> - egyéni fejlesztés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hu-HU" dirty="0"/>
              <a:t>3-5 alkalommal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hu-HU" dirty="0"/>
              <a:t>tanulási nehézségek, beilleszkedés, karrier, nehéz döntési helyzetek, időgazdálkodás, kommunikációs készség fejlesztése, konfliktuskezelés, érdekérvényesítés stb.</a:t>
            </a:r>
          </a:p>
          <a:p>
            <a:endParaRPr lang="hu-HU" b="1" dirty="0"/>
          </a:p>
          <a:p>
            <a:endParaRPr lang="hu-HU" sz="1800" dirty="0"/>
          </a:p>
        </p:txBody>
      </p:sp>
      <p:pic>
        <p:nvPicPr>
          <p:cNvPr id="4" name="Picture 8" descr="Képtalálat a következ&amp;odblac;re: „coaching icon”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9" y="4348137"/>
            <a:ext cx="976613" cy="97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Képtalálat a következ&amp;odblac;re: „mentor icon”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76" y="1898545"/>
            <a:ext cx="734345" cy="7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éptalálat a következ&amp;odblac;re: „competence icon”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202" y="857250"/>
            <a:ext cx="734345" cy="51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86" t="55247" r="48634" b="25174"/>
          <a:stretch/>
        </p:blipFill>
        <p:spPr bwMode="auto">
          <a:xfrm>
            <a:off x="278642" y="3035816"/>
            <a:ext cx="707196" cy="866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134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59532" y="159900"/>
            <a:ext cx="8424936" cy="562074"/>
          </a:xfrm>
        </p:spPr>
        <p:txBody>
          <a:bodyPr lIns="0" tIns="0" rIns="0" bIns="0" anchor="ctr" anchorCtr="0">
            <a:normAutofit/>
          </a:bodyPr>
          <a:lstStyle/>
          <a:p>
            <a:r>
              <a:rPr lang="hu-HU" altLang="hu-HU" dirty="0"/>
              <a:t>DOKUMENTUMOK</a:t>
            </a:r>
            <a:endParaRPr lang="hu-HU" dirty="0"/>
          </a:p>
        </p:txBody>
      </p:sp>
      <p:sp>
        <p:nvSpPr>
          <p:cNvPr id="5" name="Tartalom helye 2"/>
          <p:cNvSpPr>
            <a:spLocks noGrp="1"/>
          </p:cNvSpPr>
          <p:nvPr>
            <p:ph idx="4294967295"/>
          </p:nvPr>
        </p:nvSpPr>
        <p:spPr>
          <a:xfrm>
            <a:off x="359535" y="1131853"/>
            <a:ext cx="4701197" cy="518457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hu-HU" sz="2400" b="1" dirty="0"/>
              <a:t>Amit fel kell tölteni:</a:t>
            </a:r>
          </a:p>
          <a:p>
            <a:pPr>
              <a:defRPr/>
            </a:pPr>
            <a:r>
              <a:rPr lang="hu-HU" altLang="hu-HU" sz="2400" dirty="0"/>
              <a:t>Érettségi bizonyítvány</a:t>
            </a:r>
          </a:p>
          <a:p>
            <a:pPr>
              <a:defRPr/>
            </a:pPr>
            <a:r>
              <a:rPr lang="hu-HU" altLang="hu-HU" sz="2400" dirty="0"/>
              <a:t>Nyelvvizsga bizonyítvány(ok)</a:t>
            </a:r>
          </a:p>
          <a:p>
            <a:pPr>
              <a:defRPr/>
            </a:pPr>
            <a:r>
              <a:rPr lang="hu-HU" altLang="hu-HU" sz="2400" dirty="0"/>
              <a:t>Minden, plusz pontot jelentő dokumentum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512" y="958140"/>
            <a:ext cx="3469136" cy="2601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://images.hvg.hu/image.aspx?id=874df310-aaf8-4252-a669-c1df38f26876&amp;view=d51db973-3806-4736-8c32-8f24015e84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229" y="3724141"/>
            <a:ext cx="3433421" cy="263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artalom helye 2"/>
          <p:cNvSpPr txBox="1">
            <a:spLocks/>
          </p:cNvSpPr>
          <p:nvPr/>
        </p:nvSpPr>
        <p:spPr>
          <a:xfrm>
            <a:off x="864029" y="4185970"/>
            <a:ext cx="3629144" cy="120816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tabLst>
                <a:tab pos="2601913" algn="l"/>
              </a:tabLst>
              <a:defRPr/>
            </a:pPr>
            <a:r>
              <a:rPr lang="hu-HU" sz="2400" b="1" u="sng" dirty="0">
                <a:solidFill>
                  <a:schemeClr val="bg2"/>
                </a:solidFill>
                <a:hlinkClick r:id="rId4"/>
              </a:rPr>
              <a:t>Feltöltési útmutató itt érhető el</a:t>
            </a:r>
            <a:endParaRPr lang="hu-HU" sz="2400" b="1" u="sng" dirty="0">
              <a:solidFill>
                <a:schemeClr val="bg2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  <a:tabLst>
                <a:tab pos="2601913" algn="l"/>
              </a:tabLst>
              <a:defRPr/>
            </a:pPr>
            <a:endParaRPr lang="hu-HU" sz="2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5304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>
                <a:solidFill>
                  <a:schemeClr val="accent3"/>
                </a:solidFill>
              </a:rPr>
              <a:t>Workshopok</a:t>
            </a:r>
            <a:endParaRPr lang="hu-HU" dirty="0">
              <a:solidFill>
                <a:schemeClr val="accent3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457201" y="2038315"/>
            <a:ext cx="493122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hu-HU" sz="2100" dirty="0">
                <a:solidFill>
                  <a:srgbClr val="62C530"/>
                </a:solidFill>
                <a:latin typeface="Arial"/>
              </a:rPr>
              <a:t>TEAMS-en, fizikailag felületen</a:t>
            </a:r>
          </a:p>
          <a:p>
            <a:pPr defTabSz="685800"/>
            <a:r>
              <a:rPr lang="hu-HU" sz="2100" dirty="0">
                <a:solidFill>
                  <a:prstClr val="black"/>
                </a:solidFill>
                <a:latin typeface="Arial"/>
              </a:rPr>
              <a:t>Tervezett témák: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hu-HU" sz="2100" dirty="0">
                <a:solidFill>
                  <a:prstClr val="black"/>
                </a:solidFill>
                <a:latin typeface="Arial"/>
              </a:rPr>
              <a:t>Időgazdálkodás,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hu-HU" sz="2100" dirty="0">
                <a:solidFill>
                  <a:prstClr val="black"/>
                </a:solidFill>
                <a:latin typeface="Arial"/>
              </a:rPr>
              <a:t>Stresszkezelés,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hu-HU" sz="2100" dirty="0">
                <a:solidFill>
                  <a:prstClr val="black"/>
                </a:solidFill>
                <a:latin typeface="Arial"/>
              </a:rPr>
              <a:t>Motiváció,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hu-HU" sz="2100" dirty="0">
                <a:solidFill>
                  <a:prstClr val="black"/>
                </a:solidFill>
                <a:latin typeface="Arial"/>
              </a:rPr>
              <a:t>Tanulásmódszertan,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hu-HU" sz="2100" dirty="0">
                <a:solidFill>
                  <a:prstClr val="black"/>
                </a:solidFill>
                <a:latin typeface="Arial"/>
              </a:rPr>
              <a:t>Nyelvvizsga követelmények,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hu-HU" sz="2100" dirty="0">
                <a:solidFill>
                  <a:prstClr val="black"/>
                </a:solidFill>
                <a:latin typeface="Arial"/>
              </a:rPr>
              <a:t>Pécsiközgáz karrierutak,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hu-HU" sz="2100" dirty="0">
                <a:solidFill>
                  <a:prstClr val="black"/>
                </a:solidFill>
                <a:latin typeface="Arial"/>
              </a:rPr>
              <a:t>Pályázzunk, de mire és hogyan?,</a:t>
            </a:r>
          </a:p>
          <a:p>
            <a:pPr algn="r" defTabSz="685800"/>
            <a:r>
              <a:rPr lang="hu-HU" sz="2100" dirty="0">
                <a:solidFill>
                  <a:prstClr val="black"/>
                </a:solidFill>
                <a:latin typeface="Arial"/>
              </a:rPr>
              <a:t>és még sok minden más…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6355582" y="3534117"/>
            <a:ext cx="2788418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685800"/>
            <a:r>
              <a:rPr lang="hu-HU" u="sng" dirty="0">
                <a:solidFill>
                  <a:prstClr val="black"/>
                </a:solidFill>
                <a:latin typeface="Arial"/>
              </a:rPr>
              <a:t>Időpontok</a:t>
            </a:r>
          </a:p>
          <a:p>
            <a:pPr defTabSz="685800"/>
            <a:r>
              <a:rPr lang="hu-HU" dirty="0">
                <a:solidFill>
                  <a:prstClr val="black"/>
                </a:solidFill>
                <a:latin typeface="Arial"/>
              </a:rPr>
              <a:t>Események </a:t>
            </a:r>
          </a:p>
          <a:p>
            <a:pPr marL="214313" indent="-214313" defTabSz="685800">
              <a:buFont typeface="Wingdings" panose="05000000000000000000" pitchFamily="2" charset="2"/>
              <a:buChar char="Ø"/>
            </a:pPr>
            <a:r>
              <a:rPr lang="hu-HU" dirty="0">
                <a:solidFill>
                  <a:prstClr val="black"/>
                </a:solidFill>
                <a:latin typeface="Arial"/>
              </a:rPr>
              <a:t>a </a:t>
            </a:r>
            <a:r>
              <a:rPr lang="hu-HU" b="1" i="1" dirty="0" err="1">
                <a:solidFill>
                  <a:srgbClr val="62C530"/>
                </a:solidFill>
                <a:latin typeface="Arial"/>
              </a:rPr>
              <a:t>TehetségPont</a:t>
            </a:r>
            <a:r>
              <a:rPr lang="hu-HU" dirty="0">
                <a:solidFill>
                  <a:srgbClr val="62C530">
                    <a:lumMod val="75000"/>
                  </a:srgbClr>
                </a:solidFill>
                <a:latin typeface="Arial"/>
              </a:rPr>
              <a:t> </a:t>
            </a:r>
            <a:r>
              <a:rPr lang="hu-HU" dirty="0" err="1">
                <a:solidFill>
                  <a:prstClr val="black"/>
                </a:solidFill>
                <a:latin typeface="Arial"/>
              </a:rPr>
              <a:t>facebook</a:t>
            </a:r>
            <a:r>
              <a:rPr lang="hu-HU" dirty="0">
                <a:solidFill>
                  <a:prstClr val="black"/>
                </a:solidFill>
                <a:latin typeface="Arial"/>
              </a:rPr>
              <a:t> oldalán és</a:t>
            </a:r>
          </a:p>
          <a:p>
            <a:pPr marL="214313" indent="-214313" defTabSz="685800">
              <a:buFont typeface="Wingdings" panose="05000000000000000000" pitchFamily="2" charset="2"/>
              <a:buChar char="Ø"/>
            </a:pPr>
            <a:r>
              <a:rPr lang="hu-HU" dirty="0">
                <a:solidFill>
                  <a:prstClr val="black"/>
                </a:solidFill>
                <a:latin typeface="Arial"/>
              </a:rPr>
              <a:t>a Kar honlapján</a:t>
            </a:r>
          </a:p>
        </p:txBody>
      </p:sp>
      <p:pic>
        <p:nvPicPr>
          <p:cNvPr id="9" name="Picture 4" descr="Képtalálat a következ&amp;odblac;re: „mentor icon”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657" y="857252"/>
            <a:ext cx="734345" cy="7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722" y="2038975"/>
            <a:ext cx="1148143" cy="1326624"/>
          </a:xfrm>
          <a:prstGeom prst="rect">
            <a:avLst/>
          </a:prstGeom>
        </p:spPr>
      </p:pic>
      <p:cxnSp>
        <p:nvCxnSpPr>
          <p:cNvPr id="12" name="Egyenes összekötő 11"/>
          <p:cNvCxnSpPr/>
          <p:nvPr/>
        </p:nvCxnSpPr>
        <p:spPr>
          <a:xfrm>
            <a:off x="5735097" y="1774399"/>
            <a:ext cx="0" cy="35194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40259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>
                <a:solidFill>
                  <a:schemeClr val="accent3"/>
                </a:solidFill>
              </a:rPr>
              <a:t>Mentorprogram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457200" y="2381583"/>
            <a:ext cx="8229600" cy="2611877"/>
          </a:xfrm>
        </p:spPr>
        <p:txBody>
          <a:bodyPr/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hu-HU" sz="2100" dirty="0"/>
              <a:t>Támogatás, segítség tanulmányokban, beilleszkedésben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hu-HU" sz="2100" dirty="0"/>
              <a:t>Hiteles információk hozzáértőktől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hu-HU" sz="2100" dirty="0"/>
              <a:t>Könnyebb eligazodni az egyetemi programok, lehetőségek között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hu-HU" sz="2100" dirty="0"/>
              <a:t>Pályázatokkal (tanulmányi, szociális) kapcsolatos információk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hu-HU" sz="2100" dirty="0"/>
              <a:t>Kötetlen beszélgetések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hu-HU" sz="2100" dirty="0"/>
              <a:t>Közösség, kapcsolatépítés</a:t>
            </a:r>
          </a:p>
          <a:p>
            <a:endParaRPr lang="hu-HU" sz="2100" dirty="0"/>
          </a:p>
        </p:txBody>
      </p:sp>
      <p:pic>
        <p:nvPicPr>
          <p:cNvPr id="4" name="Picture 4" descr="Képtalálat a következ&amp;odblac;re: „mentor icon”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657" y="857252"/>
            <a:ext cx="734345" cy="7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 helye 2"/>
          <p:cNvSpPr txBox="1">
            <a:spLocks/>
          </p:cNvSpPr>
          <p:nvPr/>
        </p:nvSpPr>
        <p:spPr>
          <a:xfrm>
            <a:off x="1203290" y="1552130"/>
            <a:ext cx="8229600" cy="622214"/>
          </a:xfrm>
          <a:prstGeom prst="rect">
            <a:avLst/>
          </a:prstGeom>
        </p:spPr>
        <p:txBody>
          <a:bodyPr lIns="0" tIns="0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defTabSz="685800">
              <a:buFont typeface="Wingdings" panose="05000000000000000000" pitchFamily="2" charset="2"/>
              <a:buChar char="Ø"/>
            </a:pPr>
            <a:r>
              <a:rPr lang="hu-HU" sz="2400" i="1" dirty="0">
                <a:solidFill>
                  <a:prstClr val="black"/>
                </a:solidFill>
                <a:latin typeface="Arial"/>
              </a:rPr>
              <a:t>Képzett hallgatói és oktatói mentorokkal</a:t>
            </a:r>
          </a:p>
        </p:txBody>
      </p:sp>
    </p:spTree>
    <p:extLst>
      <p:ext uri="{BB962C8B-B14F-4D97-AF65-F5344CB8AC3E}">
        <p14:creationId xmlns:p14="http://schemas.microsoft.com/office/powerpoint/2010/main" val="23540898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u-HU"/>
          </a:p>
        </p:txBody>
      </p:sp>
      <p:pic>
        <p:nvPicPr>
          <p:cNvPr id="4" name="Picture 2" descr="Képtalálat a következ&amp;odblac;re: „competence icon”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657" y="888915"/>
            <a:ext cx="734345" cy="51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2"/>
            <a:ext cx="9235556" cy="465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8025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>
                <a:solidFill>
                  <a:schemeClr val="accent3"/>
                </a:solidFill>
              </a:rPr>
              <a:t>Elérhetőség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861212" y="1616537"/>
            <a:ext cx="53892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/>
            <a:r>
              <a:rPr lang="hu-HU" sz="2400" b="1" i="1" dirty="0" err="1">
                <a:solidFill>
                  <a:srgbClr val="62C530"/>
                </a:solidFill>
                <a:latin typeface="Arial"/>
              </a:rPr>
              <a:t>TehetségPont</a:t>
            </a:r>
            <a:r>
              <a:rPr lang="hu-HU" sz="2400" dirty="0">
                <a:solidFill>
                  <a:prstClr val="black"/>
                </a:solidFill>
                <a:latin typeface="Arial"/>
              </a:rPr>
              <a:t> iroda: Első emelet, B129-es terem</a:t>
            </a:r>
          </a:p>
          <a:p>
            <a:pPr algn="r" defTabSz="685800"/>
            <a:r>
              <a:rPr lang="hu-HU" sz="2400" dirty="0">
                <a:solidFill>
                  <a:prstClr val="black"/>
                </a:solidFill>
                <a:latin typeface="Arial"/>
                <a:hlinkClick r:id="rId2"/>
              </a:rPr>
              <a:t>tehetseg@ktk.pte.hu</a:t>
            </a:r>
            <a:r>
              <a:rPr lang="hu-HU" sz="2400" dirty="0">
                <a:solidFill>
                  <a:prstClr val="black"/>
                </a:solidFill>
                <a:latin typeface="Arial"/>
              </a:rPr>
              <a:t> </a:t>
            </a:r>
          </a:p>
        </p:txBody>
      </p:sp>
      <p:pic>
        <p:nvPicPr>
          <p:cNvPr id="5" name="Kép 4" descr="A képen szöveg látható&#10;&#10;Automatikusan generált leírás">
            <a:extLst>
              <a:ext uri="{FF2B5EF4-FFF2-40B4-BE49-F238E27FC236}">
                <a16:creationId xmlns:a16="http://schemas.microsoft.com/office/drawing/2014/main" id="{CF0C6180-8B14-4764-85C1-39265FA28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256" y="0"/>
            <a:ext cx="2804747" cy="650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8339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 helye 5">
            <a:extLst>
              <a:ext uri="{FF2B5EF4-FFF2-40B4-BE49-F238E27FC236}">
                <a16:creationId xmlns:a16="http://schemas.microsoft.com/office/drawing/2014/main" id="{63DDC0E8-0AD7-4593-97BE-9489110D3A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96268" y="3701220"/>
            <a:ext cx="6051056" cy="670214"/>
          </a:xfrm>
        </p:spPr>
        <p:txBody>
          <a:bodyPr>
            <a:normAutofit/>
          </a:bodyPr>
          <a:lstStyle/>
          <a:p>
            <a:r>
              <a:rPr lang="hu-HU" sz="3000" dirty="0"/>
              <a:t>DE MIBŐL TELIK RÁ?</a:t>
            </a:r>
          </a:p>
        </p:txBody>
      </p:sp>
      <p:sp>
        <p:nvSpPr>
          <p:cNvPr id="5" name="Cím 4">
            <a:extLst>
              <a:ext uri="{FF2B5EF4-FFF2-40B4-BE49-F238E27FC236}">
                <a16:creationId xmlns:a16="http://schemas.microsoft.com/office/drawing/2014/main" id="{6A86BAEB-EB4A-436E-BA1B-1FD2A1E20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448" y="2090629"/>
            <a:ext cx="7512662" cy="1505850"/>
          </a:xfrm>
        </p:spPr>
        <p:txBody>
          <a:bodyPr>
            <a:noAutofit/>
          </a:bodyPr>
          <a:lstStyle/>
          <a:p>
            <a:r>
              <a:rPr lang="hu-HU" sz="4950" spc="8" dirty="0"/>
              <a:t>HALLGATÓ LETTEM</a:t>
            </a:r>
            <a:endParaRPr lang="hu-HU" sz="1800" dirty="0"/>
          </a:p>
        </p:txBody>
      </p:sp>
    </p:spTree>
    <p:extLst>
      <p:ext uri="{BB962C8B-B14F-4D97-AF65-F5344CB8AC3E}">
        <p14:creationId xmlns:p14="http://schemas.microsoft.com/office/powerpoint/2010/main" val="2794126745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zöveg helye 14">
            <a:extLst>
              <a:ext uri="{FF2B5EF4-FFF2-40B4-BE49-F238E27FC236}">
                <a16:creationId xmlns:a16="http://schemas.microsoft.com/office/drawing/2014/main" id="{CCDCBB5E-7F6C-4531-88AA-40AB1E588406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386952" y="2109198"/>
            <a:ext cx="4131000" cy="29258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hu-HU" sz="1800" b="1" spc="15" dirty="0"/>
          </a:p>
          <a:p>
            <a:pPr marL="0" indent="0" algn="ctr">
              <a:buNone/>
            </a:pPr>
            <a:r>
              <a:rPr lang="hu-HU" sz="1800" b="1" spc="15" dirty="0"/>
              <a:t>a továbbtanulók átlagosan</a:t>
            </a:r>
            <a:br>
              <a:rPr lang="hu-HU" sz="1800" b="1" spc="15" dirty="0"/>
            </a:br>
            <a:r>
              <a:rPr lang="hu-HU" sz="3600" spc="15" dirty="0">
                <a:solidFill>
                  <a:srgbClr val="B61B7F"/>
                </a:solidFill>
                <a:latin typeface="+mj-lt"/>
              </a:rPr>
              <a:t>651.000 Ft</a:t>
            </a:r>
            <a:r>
              <a:rPr lang="hu-HU" sz="3000" spc="15" dirty="0"/>
              <a:t> </a:t>
            </a:r>
            <a:endParaRPr lang="hu-HU" sz="2400" spc="15" dirty="0"/>
          </a:p>
          <a:p>
            <a:pPr marL="0" indent="0" algn="ctr">
              <a:buNone/>
            </a:pPr>
            <a:r>
              <a:rPr lang="hu-HU" sz="1800" spc="15" dirty="0"/>
              <a:t>kiadással</a:t>
            </a:r>
            <a:br>
              <a:rPr lang="hu-HU" sz="1800" spc="15" dirty="0"/>
            </a:br>
            <a:r>
              <a:rPr lang="hu-HU" sz="1800" spc="15" dirty="0"/>
              <a:t>számolnak</a:t>
            </a:r>
          </a:p>
          <a:p>
            <a:pPr marL="0" indent="0" algn="ctr">
              <a:buNone/>
            </a:pPr>
            <a:r>
              <a:rPr lang="hu-HU" sz="2700" spc="15" dirty="0">
                <a:solidFill>
                  <a:srgbClr val="B61B7F"/>
                </a:solidFill>
                <a:latin typeface="+mj-lt"/>
              </a:rPr>
              <a:t>az első félévre!</a:t>
            </a:r>
            <a:endParaRPr lang="hu-HU" sz="1800" dirty="0">
              <a:latin typeface="+mj-lt"/>
            </a:endParaRPr>
          </a:p>
        </p:txBody>
      </p:sp>
      <p:sp>
        <p:nvSpPr>
          <p:cNvPr id="2" name="Szöveg helye 1">
            <a:extLst>
              <a:ext uri="{FF2B5EF4-FFF2-40B4-BE49-F238E27FC236}">
                <a16:creationId xmlns:a16="http://schemas.microsoft.com/office/drawing/2014/main" id="{B7DA9BE0-3E25-495E-88E3-67A8386BB33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6952" y="1802472"/>
            <a:ext cx="4131000" cy="306728"/>
          </a:xfrm>
        </p:spPr>
        <p:txBody>
          <a:bodyPr>
            <a:normAutofit fontScale="77500" lnSpcReduction="20000"/>
          </a:bodyPr>
          <a:lstStyle/>
          <a:p>
            <a:r>
              <a:rPr lang="hu-HU" sz="1950" dirty="0"/>
              <a:t>VIDÉK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5570318-A3E0-46EF-B616-233A76C65E9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26047" y="1802470"/>
            <a:ext cx="4131000" cy="306728"/>
          </a:xfrm>
        </p:spPr>
        <p:txBody>
          <a:bodyPr>
            <a:noAutofit/>
          </a:bodyPr>
          <a:lstStyle/>
          <a:p>
            <a:r>
              <a:rPr lang="hu-HU" sz="1650" dirty="0"/>
              <a:t>BUDAPEST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A8DC85A-A533-4360-A822-4A3F6752BFFB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4628912" y="2109198"/>
            <a:ext cx="4131000" cy="29258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hu-HU" sz="1800" b="1" spc="15" dirty="0"/>
          </a:p>
          <a:p>
            <a:pPr marL="0" indent="0" algn="ctr">
              <a:buNone/>
            </a:pPr>
            <a:r>
              <a:rPr lang="hu-HU" sz="1800" b="1" spc="15" dirty="0"/>
              <a:t>a továbbtanulók átlagosan</a:t>
            </a:r>
            <a:br>
              <a:rPr lang="hu-HU" sz="1800" b="1" spc="15" dirty="0"/>
            </a:br>
            <a:r>
              <a:rPr lang="hu-HU" sz="3600" spc="15" dirty="0">
                <a:solidFill>
                  <a:srgbClr val="B61B7F"/>
                </a:solidFill>
                <a:latin typeface="+mj-lt"/>
              </a:rPr>
              <a:t>702.000 Ft</a:t>
            </a:r>
            <a:r>
              <a:rPr lang="hu-HU" sz="2400" spc="15" dirty="0"/>
              <a:t> </a:t>
            </a:r>
          </a:p>
          <a:p>
            <a:pPr marL="0" indent="0" algn="ctr">
              <a:buNone/>
            </a:pPr>
            <a:r>
              <a:rPr lang="hu-HU" sz="1800" spc="15" dirty="0"/>
              <a:t>kiadással</a:t>
            </a:r>
            <a:br>
              <a:rPr lang="hu-HU" sz="1800" spc="15" dirty="0"/>
            </a:br>
            <a:r>
              <a:rPr lang="hu-HU" sz="1800" spc="15" dirty="0"/>
              <a:t>számolnak</a:t>
            </a:r>
          </a:p>
          <a:p>
            <a:pPr marL="0" indent="0" algn="ctr">
              <a:buNone/>
            </a:pPr>
            <a:r>
              <a:rPr lang="hu-HU" sz="2700" spc="15" dirty="0">
                <a:solidFill>
                  <a:srgbClr val="B61B7F"/>
                </a:solidFill>
                <a:latin typeface="+mj-lt"/>
              </a:rPr>
              <a:t>az első félévre!</a:t>
            </a:r>
            <a:endParaRPr lang="hu-HU" sz="1800" dirty="0">
              <a:latin typeface="+mj-lt"/>
            </a:endParaRPr>
          </a:p>
          <a:p>
            <a:pPr marL="0" indent="0">
              <a:buNone/>
            </a:pPr>
            <a:endParaRPr lang="hu-HU" sz="1800" dirty="0"/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F74E1BC2-A690-4AEA-B032-EF183E346293}"/>
              </a:ext>
            </a:extLst>
          </p:cNvPr>
          <p:cNvSpPr txBox="1">
            <a:spLocks/>
          </p:cNvSpPr>
          <p:nvPr/>
        </p:nvSpPr>
        <p:spPr>
          <a:xfrm>
            <a:off x="672365" y="5333935"/>
            <a:ext cx="7799270" cy="351186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>
            <a:lvl1pPr>
              <a:defRPr sz="7400" b="0" i="0">
                <a:solidFill>
                  <a:srgbClr val="283583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R="3810" indent="8335" algn="ctr" defTabSz="685800" hangingPunct="0">
              <a:lnSpc>
                <a:spcPct val="105900"/>
              </a:lnSpc>
              <a:spcBef>
                <a:spcPts val="68"/>
              </a:spcBef>
            </a:pPr>
            <a:r>
              <a:rPr lang="hu-HU" sz="2100" b="1" kern="0" spc="15" dirty="0">
                <a:solidFill>
                  <a:srgbClr val="657786"/>
                </a:solidFill>
                <a:sym typeface="Montserrat"/>
              </a:rPr>
              <a:t>DIÁKHITEL PÉNZÜGYI TÁJOLÓ ADATAI ALAPJÁN</a:t>
            </a:r>
            <a:endParaRPr lang="hu-HU" sz="2700" kern="0" spc="15" dirty="0">
              <a:solidFill>
                <a:srgbClr val="657786"/>
              </a:solidFill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74878150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Kép 15">
            <a:extLst>
              <a:ext uri="{FF2B5EF4-FFF2-40B4-BE49-F238E27FC236}">
                <a16:creationId xmlns:a16="http://schemas.microsoft.com/office/drawing/2014/main" id="{715C8222-4685-4386-81AE-6CDD24C05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4427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01C99279-B98F-454C-9AF4-36CEB1443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400" dirty="0"/>
              <a:t>FORRÁSOK</a:t>
            </a: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6694D9B-5327-47DF-ABB6-4213C8A05BC2}"/>
              </a:ext>
            </a:extLst>
          </p:cNvPr>
          <p:cNvSpPr txBox="1"/>
          <p:nvPr/>
        </p:nvSpPr>
        <p:spPr>
          <a:xfrm>
            <a:off x="1814512" y="1870296"/>
            <a:ext cx="6815138" cy="3827810"/>
          </a:xfrm>
          <a:prstGeom prst="rect">
            <a:avLst/>
          </a:prstGeom>
        </p:spPr>
        <p:txBody>
          <a:bodyPr vert="horz" wrap="square" lIns="0" tIns="67151" rIns="0" bIns="0" rtlCol="0">
            <a:spAutoFit/>
          </a:bodyPr>
          <a:lstStyle/>
          <a:p>
            <a:pPr marL="9525" defTabSz="685800" hangingPunct="0">
              <a:spcBef>
                <a:spcPts val="529"/>
              </a:spcBef>
            </a:pPr>
            <a:r>
              <a:rPr sz="2100" kern="0" dirty="0">
                <a:solidFill>
                  <a:srgbClr val="6BC5D1"/>
                </a:solidFill>
                <a:latin typeface="Arial Black"/>
                <a:cs typeface="Arial Black"/>
                <a:sym typeface="Montserrat"/>
              </a:rPr>
              <a:t>Szülői/családi</a:t>
            </a:r>
            <a:r>
              <a:rPr sz="2100" kern="0" spc="60" dirty="0">
                <a:solidFill>
                  <a:srgbClr val="6BC5D1"/>
                </a:solidFill>
                <a:latin typeface="Arial Black"/>
                <a:cs typeface="Arial Black"/>
                <a:sym typeface="Montserrat"/>
              </a:rPr>
              <a:t> </a:t>
            </a:r>
            <a:r>
              <a:rPr sz="2100" kern="0" dirty="0">
                <a:solidFill>
                  <a:srgbClr val="6BC5D1"/>
                </a:solidFill>
                <a:latin typeface="Arial Black"/>
                <a:cs typeface="Arial Black"/>
                <a:sym typeface="Montserrat"/>
              </a:rPr>
              <a:t>támogatás</a:t>
            </a:r>
            <a:endParaRPr sz="2100" kern="0" dirty="0">
              <a:solidFill>
                <a:srgbClr val="000000"/>
              </a:solidFill>
              <a:latin typeface="Arial Black"/>
              <a:cs typeface="Arial Black"/>
              <a:sym typeface="Montserrat"/>
            </a:endParaRPr>
          </a:p>
          <a:p>
            <a:pPr marL="9525" defTabSz="685800" hangingPunct="0">
              <a:spcBef>
                <a:spcPts val="363"/>
              </a:spcBef>
            </a:pPr>
            <a:r>
              <a:rPr sz="2100" b="1" kern="0" dirty="0" err="1">
                <a:solidFill>
                  <a:srgbClr val="6BC5D1"/>
                </a:solidFill>
                <a:latin typeface="Arial"/>
                <a:cs typeface="Arial"/>
                <a:sym typeface="Montserrat"/>
              </a:rPr>
              <a:t>Figyelembe</a:t>
            </a:r>
            <a:r>
              <a:rPr sz="2100" b="1" kern="0" dirty="0">
                <a:solidFill>
                  <a:srgbClr val="6BC5D1"/>
                </a:solidFill>
                <a:latin typeface="Arial"/>
                <a:cs typeface="Arial"/>
                <a:sym typeface="Montserrat"/>
              </a:rPr>
              <a:t> </a:t>
            </a:r>
            <a:r>
              <a:rPr sz="2100" b="1" kern="0" spc="-34" dirty="0" err="1">
                <a:solidFill>
                  <a:srgbClr val="6BC5D1"/>
                </a:solidFill>
                <a:latin typeface="Arial"/>
                <a:cs typeface="Arial"/>
                <a:sym typeface="Montserrat"/>
              </a:rPr>
              <a:t>véve</a:t>
            </a:r>
            <a:r>
              <a:rPr sz="2100" b="1" kern="0" spc="-34" dirty="0">
                <a:solidFill>
                  <a:srgbClr val="6BC5D1"/>
                </a:solidFill>
                <a:latin typeface="Arial"/>
                <a:cs typeface="Arial"/>
                <a:sym typeface="Montserrat"/>
              </a:rPr>
              <a:t> </a:t>
            </a:r>
            <a:r>
              <a:rPr sz="2100" b="1" kern="0" spc="4" dirty="0">
                <a:solidFill>
                  <a:srgbClr val="6BC5D1"/>
                </a:solidFill>
                <a:latin typeface="Arial"/>
                <a:cs typeface="Arial"/>
                <a:sym typeface="Montserrat"/>
              </a:rPr>
              <a:t>a </a:t>
            </a:r>
            <a:r>
              <a:rPr sz="2100" b="1" kern="0" spc="8" dirty="0">
                <a:solidFill>
                  <a:srgbClr val="6BC5D1"/>
                </a:solidFill>
                <a:latin typeface="Arial"/>
                <a:cs typeface="Arial"/>
                <a:sym typeface="Montserrat"/>
              </a:rPr>
              <a:t>teherbíró</a:t>
            </a:r>
            <a:r>
              <a:rPr sz="2100" b="1" kern="0" spc="233" dirty="0">
                <a:solidFill>
                  <a:srgbClr val="6BC5D1"/>
                </a:solidFill>
                <a:latin typeface="Arial"/>
                <a:cs typeface="Arial"/>
                <a:sym typeface="Montserrat"/>
              </a:rPr>
              <a:t> </a:t>
            </a:r>
            <a:r>
              <a:rPr sz="2100" b="1" kern="0" spc="4" dirty="0">
                <a:solidFill>
                  <a:srgbClr val="6BC5D1"/>
                </a:solidFill>
                <a:latin typeface="Arial"/>
                <a:cs typeface="Arial"/>
                <a:sym typeface="Montserrat"/>
              </a:rPr>
              <a:t>képességet</a:t>
            </a:r>
            <a:endParaRPr sz="2100" kern="0" dirty="0">
              <a:solidFill>
                <a:srgbClr val="000000"/>
              </a:solidFill>
              <a:latin typeface="Arial"/>
              <a:cs typeface="Arial"/>
              <a:sym typeface="Montserrat"/>
            </a:endParaRPr>
          </a:p>
          <a:p>
            <a:pPr defTabSz="685800" hangingPunct="0">
              <a:spcBef>
                <a:spcPts val="19"/>
              </a:spcBef>
            </a:pPr>
            <a:endParaRPr sz="2100" kern="0" dirty="0">
              <a:solidFill>
                <a:srgbClr val="000000"/>
              </a:solidFill>
              <a:latin typeface="Arial"/>
              <a:cs typeface="Arial"/>
              <a:sym typeface="Montserrat"/>
            </a:endParaRPr>
          </a:p>
          <a:p>
            <a:pPr marL="9525" defTabSz="685800" hangingPunct="0"/>
            <a:r>
              <a:rPr sz="2100" kern="0" spc="8" dirty="0">
                <a:solidFill>
                  <a:srgbClr val="657786"/>
                </a:solidFill>
                <a:latin typeface="Arial Black"/>
                <a:cs typeface="Arial Black"/>
                <a:sym typeface="Montserrat"/>
              </a:rPr>
              <a:t>Diákmunka, nem </a:t>
            </a:r>
            <a:r>
              <a:rPr sz="2100" kern="0" dirty="0">
                <a:solidFill>
                  <a:srgbClr val="657786"/>
                </a:solidFill>
                <a:latin typeface="Arial Black"/>
                <a:cs typeface="Arial Black"/>
                <a:sym typeface="Montserrat"/>
              </a:rPr>
              <a:t>a </a:t>
            </a:r>
            <a:r>
              <a:rPr sz="2100" kern="0" spc="4" dirty="0">
                <a:solidFill>
                  <a:srgbClr val="657786"/>
                </a:solidFill>
                <a:latin typeface="Arial Black"/>
                <a:cs typeface="Arial Black"/>
                <a:sym typeface="Montserrat"/>
              </a:rPr>
              <a:t>tanulás</a:t>
            </a:r>
            <a:r>
              <a:rPr sz="2100" kern="0" spc="229" dirty="0">
                <a:solidFill>
                  <a:srgbClr val="657786"/>
                </a:solidFill>
                <a:latin typeface="Arial Black"/>
                <a:cs typeface="Arial Black"/>
                <a:sym typeface="Montserrat"/>
              </a:rPr>
              <a:t> </a:t>
            </a:r>
            <a:r>
              <a:rPr sz="2100" kern="0" spc="-23" dirty="0">
                <a:solidFill>
                  <a:srgbClr val="657786"/>
                </a:solidFill>
                <a:latin typeface="Arial Black"/>
                <a:cs typeface="Arial Black"/>
                <a:sym typeface="Montserrat"/>
              </a:rPr>
              <a:t>rovására</a:t>
            </a:r>
            <a:endParaRPr sz="2100" kern="0" dirty="0">
              <a:solidFill>
                <a:srgbClr val="657786"/>
              </a:solidFill>
              <a:latin typeface="Arial Black"/>
              <a:cs typeface="Arial Black"/>
              <a:sym typeface="Montserrat"/>
            </a:endParaRPr>
          </a:p>
          <a:p>
            <a:pPr marL="9525" defTabSz="685800" hangingPunct="0">
              <a:spcBef>
                <a:spcPts val="363"/>
              </a:spcBef>
            </a:pPr>
            <a:r>
              <a:rPr sz="2100" b="1" kern="0" spc="11" dirty="0">
                <a:solidFill>
                  <a:srgbClr val="657786"/>
                </a:solidFill>
                <a:latin typeface="Arial"/>
                <a:cs typeface="Arial"/>
                <a:sym typeface="Montserrat"/>
              </a:rPr>
              <a:t>Megfelelő </a:t>
            </a:r>
            <a:r>
              <a:rPr sz="2100" b="1" kern="0" spc="-4" dirty="0">
                <a:solidFill>
                  <a:srgbClr val="657786"/>
                </a:solidFill>
                <a:latin typeface="Arial"/>
                <a:cs typeface="Arial"/>
                <a:sym typeface="Montserrat"/>
              </a:rPr>
              <a:t>egyensúly</a:t>
            </a:r>
            <a:r>
              <a:rPr sz="2100" b="1" kern="0" spc="90" dirty="0">
                <a:solidFill>
                  <a:srgbClr val="657786"/>
                </a:solidFill>
                <a:latin typeface="Arial"/>
                <a:cs typeface="Arial"/>
                <a:sym typeface="Montserrat"/>
              </a:rPr>
              <a:t> </a:t>
            </a:r>
            <a:r>
              <a:rPr sz="2100" b="1" kern="0" spc="8" dirty="0">
                <a:solidFill>
                  <a:srgbClr val="657786"/>
                </a:solidFill>
                <a:latin typeface="Arial"/>
                <a:cs typeface="Arial"/>
                <a:sym typeface="Montserrat"/>
              </a:rPr>
              <a:t>megtalálása</a:t>
            </a:r>
            <a:endParaRPr sz="2100" kern="0" dirty="0">
              <a:solidFill>
                <a:srgbClr val="657786"/>
              </a:solidFill>
              <a:latin typeface="Arial"/>
              <a:cs typeface="Arial"/>
              <a:sym typeface="Montserrat"/>
            </a:endParaRPr>
          </a:p>
          <a:p>
            <a:pPr defTabSz="685800" hangingPunct="0">
              <a:spcBef>
                <a:spcPts val="19"/>
              </a:spcBef>
            </a:pPr>
            <a:endParaRPr sz="2100" kern="0" dirty="0">
              <a:solidFill>
                <a:srgbClr val="000000"/>
              </a:solidFill>
              <a:latin typeface="Arial"/>
              <a:cs typeface="Arial"/>
              <a:sym typeface="Montserrat"/>
            </a:endParaRPr>
          </a:p>
          <a:p>
            <a:pPr marL="9525" defTabSz="685800" hangingPunct="0"/>
            <a:r>
              <a:rPr sz="2100" kern="0" spc="4" dirty="0">
                <a:solidFill>
                  <a:srgbClr val="F8AA35"/>
                </a:solidFill>
                <a:latin typeface="Arial Black"/>
                <a:cs typeface="Arial Black"/>
                <a:sym typeface="Montserrat"/>
              </a:rPr>
              <a:t>Ösztöndíj</a:t>
            </a:r>
            <a:endParaRPr sz="2100" kern="0" dirty="0">
              <a:solidFill>
                <a:srgbClr val="000000"/>
              </a:solidFill>
              <a:latin typeface="Arial Black"/>
              <a:cs typeface="Arial Black"/>
              <a:sym typeface="Montserrat"/>
            </a:endParaRPr>
          </a:p>
          <a:p>
            <a:pPr marL="9525" defTabSz="685800" hangingPunct="0">
              <a:spcBef>
                <a:spcPts val="363"/>
              </a:spcBef>
            </a:pPr>
            <a:r>
              <a:rPr lang="hu-HU" sz="2100" b="1" kern="0" spc="4" dirty="0">
                <a:solidFill>
                  <a:srgbClr val="F8AA35"/>
                </a:solidFill>
                <a:latin typeface="Arial"/>
                <a:cs typeface="Arial"/>
                <a:sym typeface="Montserrat"/>
              </a:rPr>
              <a:t>Jobb eredményre</a:t>
            </a:r>
            <a:r>
              <a:rPr sz="2100" b="1" kern="0" spc="120" dirty="0">
                <a:solidFill>
                  <a:srgbClr val="F8AA35"/>
                </a:solidFill>
                <a:latin typeface="Arial"/>
                <a:cs typeface="Arial"/>
                <a:sym typeface="Montserrat"/>
              </a:rPr>
              <a:t> </a:t>
            </a:r>
            <a:r>
              <a:rPr sz="2100" b="1" kern="0" spc="8" dirty="0">
                <a:solidFill>
                  <a:srgbClr val="F8AA35"/>
                </a:solidFill>
                <a:latin typeface="Arial"/>
                <a:cs typeface="Arial"/>
                <a:sym typeface="Montserrat"/>
              </a:rPr>
              <a:t>ösztönöz</a:t>
            </a:r>
            <a:endParaRPr sz="2100" kern="0" dirty="0">
              <a:solidFill>
                <a:srgbClr val="000000"/>
              </a:solidFill>
              <a:latin typeface="Arial"/>
              <a:cs typeface="Arial"/>
              <a:sym typeface="Montserrat"/>
            </a:endParaRPr>
          </a:p>
          <a:p>
            <a:pPr defTabSz="685800" hangingPunct="0">
              <a:spcBef>
                <a:spcPts val="19"/>
              </a:spcBef>
            </a:pPr>
            <a:endParaRPr sz="2100" kern="0" dirty="0">
              <a:solidFill>
                <a:srgbClr val="000000"/>
              </a:solidFill>
              <a:latin typeface="Arial"/>
              <a:cs typeface="Arial"/>
              <a:sym typeface="Montserrat"/>
            </a:endParaRPr>
          </a:p>
          <a:p>
            <a:pPr marL="9525" defTabSz="685800" hangingPunct="0"/>
            <a:r>
              <a:rPr sz="2100" kern="0" spc="4" dirty="0" err="1">
                <a:solidFill>
                  <a:srgbClr val="B3268A"/>
                </a:solidFill>
                <a:latin typeface="Arial Black"/>
                <a:cs typeface="Arial Black"/>
                <a:sym typeface="Montserrat"/>
              </a:rPr>
              <a:t>Diákhite</a:t>
            </a:r>
            <a:r>
              <a:rPr lang="hu-HU" sz="2100" kern="0" spc="4" dirty="0">
                <a:solidFill>
                  <a:srgbClr val="B3268A"/>
                </a:solidFill>
                <a:latin typeface="Arial Black"/>
                <a:cs typeface="Arial Black"/>
                <a:sym typeface="Montserrat"/>
              </a:rPr>
              <a:t>l</a:t>
            </a:r>
            <a:endParaRPr sz="2100" kern="0" dirty="0">
              <a:solidFill>
                <a:srgbClr val="B3268A"/>
              </a:solidFill>
              <a:latin typeface="Arial Black"/>
              <a:cs typeface="Arial Black"/>
              <a:sym typeface="Montserrat"/>
            </a:endParaRPr>
          </a:p>
          <a:p>
            <a:pPr marL="9525" defTabSz="685800" hangingPunct="0">
              <a:spcBef>
                <a:spcPts val="363"/>
              </a:spcBef>
            </a:pPr>
            <a:r>
              <a:rPr sz="2100" b="1" kern="0" spc="8" dirty="0">
                <a:solidFill>
                  <a:srgbClr val="B3268A"/>
                </a:solidFill>
                <a:latin typeface="Arial"/>
                <a:cs typeface="Arial"/>
                <a:sym typeface="Montserrat"/>
              </a:rPr>
              <a:t>Ha </a:t>
            </a:r>
            <a:r>
              <a:rPr sz="2100" b="1" kern="0" spc="4" dirty="0">
                <a:solidFill>
                  <a:srgbClr val="B3268A"/>
                </a:solidFill>
                <a:latin typeface="Arial"/>
                <a:cs typeface="Arial"/>
                <a:sym typeface="Montserrat"/>
              </a:rPr>
              <a:t>indokolt, </a:t>
            </a:r>
            <a:r>
              <a:rPr sz="2100" b="1" kern="0" spc="-8" dirty="0">
                <a:solidFill>
                  <a:srgbClr val="B3268A"/>
                </a:solidFill>
                <a:latin typeface="Arial"/>
                <a:cs typeface="Arial"/>
                <a:sym typeface="Montserrat"/>
              </a:rPr>
              <a:t>akkor </a:t>
            </a:r>
            <a:r>
              <a:rPr sz="2100" b="1" kern="0" spc="11" dirty="0">
                <a:solidFill>
                  <a:srgbClr val="B3268A"/>
                </a:solidFill>
                <a:latin typeface="Arial"/>
                <a:cs typeface="Arial"/>
                <a:sym typeface="Montserrat"/>
              </a:rPr>
              <a:t>érdemes</a:t>
            </a:r>
            <a:r>
              <a:rPr sz="2100" b="1" kern="0" spc="203" dirty="0">
                <a:solidFill>
                  <a:srgbClr val="B3268A"/>
                </a:solidFill>
                <a:latin typeface="Arial"/>
                <a:cs typeface="Arial"/>
                <a:sym typeface="Montserrat"/>
              </a:rPr>
              <a:t> </a:t>
            </a:r>
            <a:r>
              <a:rPr sz="2100" b="1" kern="0" spc="-4" dirty="0">
                <a:solidFill>
                  <a:srgbClr val="B3268A"/>
                </a:solidFill>
                <a:latin typeface="Arial"/>
                <a:cs typeface="Arial"/>
                <a:sym typeface="Montserrat"/>
              </a:rPr>
              <a:t>felvenni</a:t>
            </a:r>
            <a:endParaRPr sz="2100" kern="0" dirty="0">
              <a:solidFill>
                <a:srgbClr val="B3268A"/>
              </a:solidFill>
              <a:latin typeface="Arial"/>
              <a:cs typeface="Arial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444680192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01C99279-B98F-454C-9AF4-36CEB1443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400" dirty="0"/>
              <a:t>MUNKA tanulás mellett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84B53F0D-6135-4548-9F09-7C0EBD2F1F29}"/>
              </a:ext>
            </a:extLst>
          </p:cNvPr>
          <p:cNvSpPr txBox="1"/>
          <p:nvPr/>
        </p:nvSpPr>
        <p:spPr>
          <a:xfrm>
            <a:off x="1635212" y="2691919"/>
            <a:ext cx="30168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hangingPunct="0"/>
            <a:r>
              <a:rPr lang="hu-HU" sz="3300" kern="0" dirty="0">
                <a:solidFill>
                  <a:srgbClr val="00B0F0"/>
                </a:solidFill>
                <a:latin typeface="Montserrat"/>
                <a:sym typeface="Montserrat"/>
              </a:rPr>
              <a:t>!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0B502B75-BB22-4C7E-95E3-E32CD157A3A2}"/>
              </a:ext>
            </a:extLst>
          </p:cNvPr>
          <p:cNvSpPr txBox="1"/>
          <p:nvPr/>
        </p:nvSpPr>
        <p:spPr>
          <a:xfrm>
            <a:off x="1927667" y="4453963"/>
            <a:ext cx="5616135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hangingPunct="0"/>
            <a:r>
              <a:rPr lang="hu-HU" sz="2250" kern="0" dirty="0">
                <a:solidFill>
                  <a:srgbClr val="657786"/>
                </a:solidFill>
                <a:latin typeface="Arial Black"/>
                <a:ea typeface="Source Sans Pro Light" panose="020B0403030403020204" pitchFamily="34" charset="0"/>
                <a:sym typeface="Montserrat"/>
              </a:rPr>
              <a:t>tanulás-munka-pihenés-szórakozás megfelelő arányának kialakítása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752468DF-A518-4DBE-A4DA-E079CF696259}"/>
              </a:ext>
            </a:extLst>
          </p:cNvPr>
          <p:cNvSpPr txBox="1"/>
          <p:nvPr/>
        </p:nvSpPr>
        <p:spPr>
          <a:xfrm>
            <a:off x="1911971" y="2772710"/>
            <a:ext cx="579613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hangingPunct="0"/>
            <a:r>
              <a:rPr lang="hu-HU" sz="2250" kern="0" dirty="0">
                <a:solidFill>
                  <a:srgbClr val="657786"/>
                </a:solidFill>
                <a:latin typeface="Arial Black"/>
                <a:ea typeface="Source Sans Pro Light" panose="020B0403030403020204" pitchFamily="34" charset="0"/>
                <a:sym typeface="Montserrat"/>
              </a:rPr>
              <a:t>cél a piacképes tudás megszerzése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3DB38E33-21C6-4066-B0B5-94A45D6EBE75}"/>
              </a:ext>
            </a:extLst>
          </p:cNvPr>
          <p:cNvSpPr txBox="1"/>
          <p:nvPr/>
        </p:nvSpPr>
        <p:spPr>
          <a:xfrm>
            <a:off x="1925489" y="3485637"/>
            <a:ext cx="534750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hangingPunct="0"/>
            <a:r>
              <a:rPr lang="hu-HU" sz="2250" kern="0" dirty="0">
                <a:solidFill>
                  <a:srgbClr val="657786"/>
                </a:solidFill>
                <a:latin typeface="Arial Black"/>
                <a:ea typeface="Source Sans Pro Light" panose="020B0403030403020204" pitchFamily="34" charset="0"/>
                <a:sym typeface="Montserrat"/>
              </a:rPr>
              <a:t>új rendszer – szokd meg, alakítsd ki a rutint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C56818C7-C918-493E-8214-BF034CF36D8B}"/>
              </a:ext>
            </a:extLst>
          </p:cNvPr>
          <p:cNvSpPr txBox="1"/>
          <p:nvPr/>
        </p:nvSpPr>
        <p:spPr>
          <a:xfrm>
            <a:off x="1641971" y="3416297"/>
            <a:ext cx="30168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hangingPunct="0"/>
            <a:r>
              <a:rPr lang="hu-HU" sz="3300" kern="0" dirty="0">
                <a:solidFill>
                  <a:srgbClr val="00B0F0"/>
                </a:solidFill>
                <a:latin typeface="Montserrat"/>
                <a:sym typeface="Montserrat"/>
              </a:rPr>
              <a:t>!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D1B3BD71-8C98-4B02-9623-9751D5ED5B6A}"/>
              </a:ext>
            </a:extLst>
          </p:cNvPr>
          <p:cNvSpPr txBox="1"/>
          <p:nvPr/>
        </p:nvSpPr>
        <p:spPr>
          <a:xfrm>
            <a:off x="1641971" y="4384679"/>
            <a:ext cx="30168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hangingPunct="0"/>
            <a:r>
              <a:rPr lang="hu-HU" sz="3300" kern="0" dirty="0">
                <a:solidFill>
                  <a:srgbClr val="00B0F0"/>
                </a:solidFill>
                <a:latin typeface="Montserrat"/>
                <a:sym typeface="Montserrat"/>
              </a:rPr>
              <a:t>!</a:t>
            </a: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5AFC0774-5D91-4448-B0A8-37BE181BFBB0}"/>
              </a:ext>
            </a:extLst>
          </p:cNvPr>
          <p:cNvSpPr txBox="1"/>
          <p:nvPr/>
        </p:nvSpPr>
        <p:spPr>
          <a:xfrm>
            <a:off x="-133542" y="1668049"/>
            <a:ext cx="4732785" cy="357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hangingPunct="0"/>
            <a:r>
              <a:rPr lang="hu-HU" sz="1725" kern="0" dirty="0">
                <a:solidFill>
                  <a:srgbClr val="6BC5D1"/>
                </a:solidFill>
                <a:latin typeface="Arial Black"/>
                <a:ea typeface="Source Sans Pro Light" panose="020B0403030403020204" pitchFamily="34" charset="0"/>
                <a:sym typeface="Montserrat"/>
              </a:rPr>
              <a:t>…ezekre mindenképpen ügyelj</a:t>
            </a:r>
          </a:p>
        </p:txBody>
      </p:sp>
    </p:spTree>
    <p:extLst>
      <p:ext uri="{BB962C8B-B14F-4D97-AF65-F5344CB8AC3E}">
        <p14:creationId xmlns:p14="http://schemas.microsoft.com/office/powerpoint/2010/main" val="2332209009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01C99279-B98F-454C-9AF4-36CEB1443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400" dirty="0"/>
              <a:t>A DIÁKHITELRŐL</a:t>
            </a:r>
          </a:p>
        </p:txBody>
      </p:sp>
      <p:sp>
        <p:nvSpPr>
          <p:cNvPr id="10" name="Szöveg helye 23">
            <a:extLst>
              <a:ext uri="{FF2B5EF4-FFF2-40B4-BE49-F238E27FC236}">
                <a16:creationId xmlns:a16="http://schemas.microsoft.com/office/drawing/2014/main" id="{83DC56E5-B329-4A43-B85D-54DB1550382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6954" y="1761386"/>
            <a:ext cx="8370094" cy="257175"/>
          </a:xfrm>
        </p:spPr>
        <p:txBody>
          <a:bodyPr>
            <a:normAutofit lnSpcReduction="10000"/>
          </a:bodyPr>
          <a:lstStyle/>
          <a:p>
            <a:r>
              <a:rPr lang="hu-HU" sz="1800" dirty="0">
                <a:latin typeface="+mj-lt"/>
              </a:rPr>
              <a:t>a legfontosabbak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BA4099D0-CCD3-46AA-9430-56F66F4BB56A}"/>
              </a:ext>
            </a:extLst>
          </p:cNvPr>
          <p:cNvSpPr txBox="1"/>
          <p:nvPr/>
        </p:nvSpPr>
        <p:spPr>
          <a:xfrm>
            <a:off x="1831308" y="2264834"/>
            <a:ext cx="5455340" cy="357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hangingPunct="0"/>
            <a:r>
              <a:rPr lang="hu-HU" sz="1725" kern="0" dirty="0">
                <a:solidFill>
                  <a:srgbClr val="B5097F"/>
                </a:solidFill>
                <a:latin typeface="Arial Black"/>
                <a:ea typeface="Source Sans Pro Black" panose="020B0803030403020204" pitchFamily="34" charset="0"/>
                <a:sym typeface="Montserrat"/>
              </a:rPr>
              <a:t>A legkedvezőbb, célzott pénzügyi megoldás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604E0E4D-6431-4649-BF68-26F762722E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974" y="2277348"/>
            <a:ext cx="308148" cy="321221"/>
          </a:xfrm>
          <a:prstGeom prst="rect">
            <a:avLst/>
          </a:prstGeom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EE987C61-6157-470B-9693-689C5A9ADAF4}"/>
              </a:ext>
            </a:extLst>
          </p:cNvPr>
          <p:cNvSpPr txBox="1"/>
          <p:nvPr/>
        </p:nvSpPr>
        <p:spPr>
          <a:xfrm>
            <a:off x="1831308" y="2676745"/>
            <a:ext cx="4447051" cy="357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hangingPunct="0"/>
            <a:r>
              <a:rPr lang="hu-HU" sz="1725" kern="0" dirty="0">
                <a:solidFill>
                  <a:srgbClr val="223E8B"/>
                </a:solidFill>
                <a:latin typeface="Arial Black"/>
                <a:ea typeface="Source Sans Pro Black" panose="020B0803030403020204" pitchFamily="34" charset="0"/>
                <a:sym typeface="Montserrat"/>
              </a:rPr>
              <a:t>Nincs hitelbírálat, kezes és fedezet</a:t>
            </a:r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97BB5B74-2C0A-4983-98D4-B5855AC818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974" y="2689259"/>
            <a:ext cx="308148" cy="321221"/>
          </a:xfrm>
          <a:prstGeom prst="rect">
            <a:avLst/>
          </a:prstGeom>
        </p:spPr>
      </p:pic>
      <p:sp>
        <p:nvSpPr>
          <p:cNvPr id="22" name="Szövegdoboz 21">
            <a:extLst>
              <a:ext uri="{FF2B5EF4-FFF2-40B4-BE49-F238E27FC236}">
                <a16:creationId xmlns:a16="http://schemas.microsoft.com/office/drawing/2014/main" id="{EA617090-A995-45E2-8387-969DB8CC05F7}"/>
              </a:ext>
            </a:extLst>
          </p:cNvPr>
          <p:cNvSpPr txBox="1"/>
          <p:nvPr/>
        </p:nvSpPr>
        <p:spPr>
          <a:xfrm>
            <a:off x="1831308" y="3088657"/>
            <a:ext cx="4507965" cy="357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hangingPunct="0"/>
            <a:r>
              <a:rPr lang="hu-HU" sz="1725" kern="0" dirty="0">
                <a:solidFill>
                  <a:srgbClr val="B5097F"/>
                </a:solidFill>
                <a:latin typeface="Arial Black"/>
                <a:ea typeface="Source Sans Pro Black" panose="020B0803030403020204" pitchFamily="34" charset="0"/>
                <a:sym typeface="Montserrat"/>
              </a:rPr>
              <a:t>Rugalmasan módosítható az összeg</a:t>
            </a:r>
          </a:p>
        </p:txBody>
      </p:sp>
      <p:pic>
        <p:nvPicPr>
          <p:cNvPr id="23" name="Kép 22">
            <a:extLst>
              <a:ext uri="{FF2B5EF4-FFF2-40B4-BE49-F238E27FC236}">
                <a16:creationId xmlns:a16="http://schemas.microsoft.com/office/drawing/2014/main" id="{711FC1CF-57D1-49EE-B4E1-9C10995BDF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974" y="3101170"/>
            <a:ext cx="308148" cy="321221"/>
          </a:xfrm>
          <a:prstGeom prst="rect">
            <a:avLst/>
          </a:prstGeom>
        </p:spPr>
      </p:pic>
      <p:sp>
        <p:nvSpPr>
          <p:cNvPr id="24" name="Szövegdoboz 23">
            <a:extLst>
              <a:ext uri="{FF2B5EF4-FFF2-40B4-BE49-F238E27FC236}">
                <a16:creationId xmlns:a16="http://schemas.microsoft.com/office/drawing/2014/main" id="{CFB4B0EF-8A33-4179-8342-2FB87AE14A9A}"/>
              </a:ext>
            </a:extLst>
          </p:cNvPr>
          <p:cNvSpPr txBox="1"/>
          <p:nvPr/>
        </p:nvSpPr>
        <p:spPr>
          <a:xfrm>
            <a:off x="1831308" y="3500568"/>
            <a:ext cx="6325771" cy="357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hangingPunct="0"/>
            <a:r>
              <a:rPr lang="hu-HU" sz="1725" kern="0" dirty="0">
                <a:solidFill>
                  <a:srgbClr val="223E8B"/>
                </a:solidFill>
                <a:latin typeface="Arial Black"/>
                <a:ea typeface="Source Sans Pro Black" panose="020B0803030403020204" pitchFamily="34" charset="0"/>
                <a:sym typeface="Montserrat"/>
              </a:rPr>
              <a:t>Törlesztés a hallgatói jogviszony megszűnése után</a:t>
            </a:r>
          </a:p>
        </p:txBody>
      </p:sp>
      <p:pic>
        <p:nvPicPr>
          <p:cNvPr id="25" name="Kép 24">
            <a:extLst>
              <a:ext uri="{FF2B5EF4-FFF2-40B4-BE49-F238E27FC236}">
                <a16:creationId xmlns:a16="http://schemas.microsoft.com/office/drawing/2014/main" id="{4219F732-5501-4413-AE4E-95C4910B3F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974" y="3513082"/>
            <a:ext cx="308148" cy="321221"/>
          </a:xfrm>
          <a:prstGeom prst="rect">
            <a:avLst/>
          </a:prstGeom>
        </p:spPr>
      </p:pic>
      <p:sp>
        <p:nvSpPr>
          <p:cNvPr id="26" name="Szövegdoboz 25">
            <a:extLst>
              <a:ext uri="{FF2B5EF4-FFF2-40B4-BE49-F238E27FC236}">
                <a16:creationId xmlns:a16="http://schemas.microsoft.com/office/drawing/2014/main" id="{1B155002-4881-49F3-A916-FD3113A2C7A6}"/>
              </a:ext>
            </a:extLst>
          </p:cNvPr>
          <p:cNvSpPr txBox="1"/>
          <p:nvPr/>
        </p:nvSpPr>
        <p:spPr>
          <a:xfrm>
            <a:off x="1831307" y="3912479"/>
            <a:ext cx="3732112" cy="357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hangingPunct="0"/>
            <a:r>
              <a:rPr lang="hu-HU" sz="1725" kern="0" dirty="0">
                <a:solidFill>
                  <a:srgbClr val="B5097F"/>
                </a:solidFill>
                <a:latin typeface="Arial Black"/>
                <a:ea typeface="Source Sans Pro Black" panose="020B0803030403020204" pitchFamily="34" charset="0"/>
                <a:sym typeface="Montserrat"/>
              </a:rPr>
              <a:t>Jövedelemarányos törlesztés</a:t>
            </a:r>
          </a:p>
        </p:txBody>
      </p:sp>
      <p:pic>
        <p:nvPicPr>
          <p:cNvPr id="27" name="Kép 26">
            <a:extLst>
              <a:ext uri="{FF2B5EF4-FFF2-40B4-BE49-F238E27FC236}">
                <a16:creationId xmlns:a16="http://schemas.microsoft.com/office/drawing/2014/main" id="{C5A90564-2889-4A11-9D47-FC6C0C6DA6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974" y="3924993"/>
            <a:ext cx="308148" cy="321221"/>
          </a:xfrm>
          <a:prstGeom prst="rect">
            <a:avLst/>
          </a:prstGeom>
        </p:spPr>
      </p:pic>
      <p:sp>
        <p:nvSpPr>
          <p:cNvPr id="28" name="Szövegdoboz 27">
            <a:extLst>
              <a:ext uri="{FF2B5EF4-FFF2-40B4-BE49-F238E27FC236}">
                <a16:creationId xmlns:a16="http://schemas.microsoft.com/office/drawing/2014/main" id="{4D15B1BB-B46F-4522-9D53-42626590BB84}"/>
              </a:ext>
            </a:extLst>
          </p:cNvPr>
          <p:cNvSpPr txBox="1"/>
          <p:nvPr/>
        </p:nvSpPr>
        <p:spPr>
          <a:xfrm>
            <a:off x="1831307" y="4324390"/>
            <a:ext cx="3571812" cy="357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hangingPunct="0"/>
            <a:r>
              <a:rPr lang="hu-HU" sz="1725" kern="0" dirty="0">
                <a:solidFill>
                  <a:srgbClr val="223E8B"/>
                </a:solidFill>
                <a:latin typeface="Arial Black"/>
                <a:ea typeface="Source Sans Pro Black" panose="020B0803030403020204" pitchFamily="34" charset="0"/>
                <a:sym typeface="Montserrat"/>
              </a:rPr>
              <a:t>Rejtett költségektől mentes</a:t>
            </a:r>
          </a:p>
        </p:txBody>
      </p:sp>
      <p:pic>
        <p:nvPicPr>
          <p:cNvPr id="29" name="Kép 28">
            <a:extLst>
              <a:ext uri="{FF2B5EF4-FFF2-40B4-BE49-F238E27FC236}">
                <a16:creationId xmlns:a16="http://schemas.microsoft.com/office/drawing/2014/main" id="{C5A72DB3-97C6-4A9A-B7F4-31A11279F5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974" y="4336904"/>
            <a:ext cx="308148" cy="321221"/>
          </a:xfrm>
          <a:prstGeom prst="rect">
            <a:avLst/>
          </a:prstGeom>
        </p:spPr>
      </p:pic>
      <p:sp>
        <p:nvSpPr>
          <p:cNvPr id="30" name="Szövegdoboz 29">
            <a:extLst>
              <a:ext uri="{FF2B5EF4-FFF2-40B4-BE49-F238E27FC236}">
                <a16:creationId xmlns:a16="http://schemas.microsoft.com/office/drawing/2014/main" id="{22718204-1B72-4899-A90F-BF0DFDFB01EA}"/>
              </a:ext>
            </a:extLst>
          </p:cNvPr>
          <p:cNvSpPr txBox="1"/>
          <p:nvPr/>
        </p:nvSpPr>
        <p:spPr>
          <a:xfrm>
            <a:off x="1831308" y="4736302"/>
            <a:ext cx="3108543" cy="357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hangingPunct="0"/>
            <a:r>
              <a:rPr lang="hu-HU" sz="1725" kern="0" dirty="0">
                <a:solidFill>
                  <a:srgbClr val="B5097F"/>
                </a:solidFill>
                <a:latin typeface="Arial Black"/>
                <a:ea typeface="Source Sans Pro Black" panose="020B0803030403020204" pitchFamily="34" charset="0"/>
                <a:sym typeface="Montserrat"/>
              </a:rPr>
              <a:t>Teljes online ügyintézés</a:t>
            </a:r>
          </a:p>
        </p:txBody>
      </p:sp>
      <p:pic>
        <p:nvPicPr>
          <p:cNvPr id="31" name="Kép 30">
            <a:extLst>
              <a:ext uri="{FF2B5EF4-FFF2-40B4-BE49-F238E27FC236}">
                <a16:creationId xmlns:a16="http://schemas.microsoft.com/office/drawing/2014/main" id="{5E7D9D50-F90F-4A44-AF9F-DF01DC9448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974" y="4748815"/>
            <a:ext cx="308148" cy="321221"/>
          </a:xfrm>
          <a:prstGeom prst="rect">
            <a:avLst/>
          </a:prstGeom>
        </p:spPr>
      </p:pic>
      <p:sp>
        <p:nvSpPr>
          <p:cNvPr id="32" name="Szövegdoboz 31">
            <a:extLst>
              <a:ext uri="{FF2B5EF4-FFF2-40B4-BE49-F238E27FC236}">
                <a16:creationId xmlns:a16="http://schemas.microsoft.com/office/drawing/2014/main" id="{7AA207DB-23CC-40F7-AF39-BF7B6CC668FC}"/>
              </a:ext>
            </a:extLst>
          </p:cNvPr>
          <p:cNvSpPr txBox="1"/>
          <p:nvPr/>
        </p:nvSpPr>
        <p:spPr>
          <a:xfrm>
            <a:off x="1831308" y="5148213"/>
            <a:ext cx="4237057" cy="357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hangingPunct="0"/>
            <a:r>
              <a:rPr lang="hu-HU" sz="1725" kern="0" dirty="0">
                <a:solidFill>
                  <a:srgbClr val="223E8B"/>
                </a:solidFill>
                <a:latin typeface="Arial Black"/>
                <a:ea typeface="Source Sans Pro Black" panose="020B0803030403020204" pitchFamily="34" charset="0"/>
                <a:sym typeface="Montserrat"/>
              </a:rPr>
              <a:t>Családtámogatási kedvezmények</a:t>
            </a:r>
          </a:p>
        </p:txBody>
      </p:sp>
      <p:pic>
        <p:nvPicPr>
          <p:cNvPr id="33" name="Kép 32">
            <a:extLst>
              <a:ext uri="{FF2B5EF4-FFF2-40B4-BE49-F238E27FC236}">
                <a16:creationId xmlns:a16="http://schemas.microsoft.com/office/drawing/2014/main" id="{0C3978FD-1DE9-4420-91E9-3B25F45CA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124" y="5011413"/>
            <a:ext cx="619848" cy="61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1051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22" grpId="0"/>
      <p:bldP spid="24" grpId="0"/>
      <p:bldP spid="26" grpId="0"/>
      <p:bldP spid="28" grpId="0"/>
      <p:bldP spid="30" grpId="0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" r="3370"/>
          <a:stretch/>
        </p:blipFill>
        <p:spPr bwMode="auto">
          <a:xfrm>
            <a:off x="4656907" y="4764024"/>
            <a:ext cx="4487095" cy="1698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altLang="hu-HU" dirty="0"/>
              <a:t>TANTERVEK, ÓRAREND, TANÉV RENDJE…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307977" y="1894117"/>
            <a:ext cx="7759363" cy="4399765"/>
          </a:xfrm>
        </p:spPr>
        <p:txBody>
          <a:bodyPr/>
          <a:lstStyle/>
          <a:p>
            <a:pPr>
              <a:defRPr/>
            </a:pPr>
            <a:r>
              <a:rPr lang="hu-HU" altLang="hu-HU" b="1" dirty="0"/>
              <a:t>Tantervek (teljesítendő kreditek, nyelvi követelmények):</a:t>
            </a:r>
          </a:p>
          <a:p>
            <a:pPr>
              <a:defRPr/>
            </a:pPr>
            <a:r>
              <a:rPr lang="hu-HU" altLang="hu-HU" dirty="0">
                <a:hlinkClick r:id="rId3"/>
              </a:rPr>
              <a:t>Alapszakok</a:t>
            </a:r>
            <a:r>
              <a:rPr lang="hu-HU" altLang="hu-HU" dirty="0"/>
              <a:t> (</a:t>
            </a:r>
            <a:r>
              <a:rPr lang="hu-HU" altLang="hu-HU" dirty="0" err="1"/>
              <a:t>BSc</a:t>
            </a:r>
            <a:r>
              <a:rPr lang="hu-HU" altLang="hu-HU" dirty="0"/>
              <a:t>)</a:t>
            </a:r>
          </a:p>
          <a:p>
            <a:pPr>
              <a:defRPr/>
            </a:pPr>
            <a:r>
              <a:rPr lang="hu-HU" altLang="hu-HU" dirty="0">
                <a:hlinkClick r:id="rId4"/>
              </a:rPr>
              <a:t>Felsőoktatási szakképzések</a:t>
            </a:r>
            <a:endParaRPr lang="hu-HU" altLang="hu-HU" dirty="0"/>
          </a:p>
          <a:p>
            <a:pPr>
              <a:defRPr/>
            </a:pPr>
            <a:endParaRPr lang="hu-HU" altLang="hu-HU" b="1" dirty="0"/>
          </a:p>
          <a:p>
            <a:pPr>
              <a:defRPr/>
            </a:pPr>
            <a:r>
              <a:rPr lang="hu-HU" altLang="hu-HU" b="1" dirty="0"/>
              <a:t>Órarend, Tanév rendje :</a:t>
            </a:r>
          </a:p>
          <a:p>
            <a:pPr>
              <a:defRPr/>
            </a:pPr>
            <a:r>
              <a:rPr lang="hu-HU" altLang="hu-HU" dirty="0">
                <a:hlinkClick r:id="rId5"/>
              </a:rPr>
              <a:t>Alapszakok (</a:t>
            </a:r>
            <a:r>
              <a:rPr lang="hu-HU" altLang="hu-HU" dirty="0" err="1">
                <a:hlinkClick r:id="rId5"/>
              </a:rPr>
              <a:t>BSc</a:t>
            </a:r>
            <a:r>
              <a:rPr lang="hu-HU" altLang="hu-HU" dirty="0">
                <a:hlinkClick r:id="rId5"/>
              </a:rPr>
              <a:t>)</a:t>
            </a:r>
            <a:endParaRPr lang="hu-HU" altLang="hu-HU" dirty="0"/>
          </a:p>
          <a:p>
            <a:pPr>
              <a:defRPr/>
            </a:pPr>
            <a:r>
              <a:rPr lang="hu-HU" altLang="hu-HU" dirty="0">
                <a:hlinkClick r:id="rId5"/>
              </a:rPr>
              <a:t>Felsőoktatási szakképzések (</a:t>
            </a:r>
            <a:r>
              <a:rPr lang="hu-HU" altLang="hu-HU" dirty="0" err="1">
                <a:hlinkClick r:id="rId5"/>
              </a:rPr>
              <a:t>FOKSz</a:t>
            </a:r>
            <a:r>
              <a:rPr lang="hu-HU" altLang="hu-HU" dirty="0">
                <a:hlinkClick r:id="rId5"/>
              </a:rPr>
              <a:t>)</a:t>
            </a:r>
            <a:endParaRPr lang="hu-HU" altLang="hu-HU" dirty="0"/>
          </a:p>
          <a:p>
            <a:r>
              <a:rPr lang="hu-HU" altLang="hu-HU" b="1" dirty="0"/>
              <a:t> </a:t>
            </a:r>
          </a:p>
        </p:txBody>
      </p:sp>
      <p:sp>
        <p:nvSpPr>
          <p:cNvPr id="4" name="AutoShape 2" descr="http://asm.easternhealth.sg/2014/images/banner-agend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AutoShape 4" descr="http://asm.easternhealth.sg/2014/images/banner-agenda.jpg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307977" y="1193757"/>
            <a:ext cx="8405101" cy="46166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u-HU" altLang="hu-HU" sz="2400" b="1" dirty="0">
                <a:solidFill>
                  <a:schemeClr val="bg1"/>
                </a:solidFill>
              </a:rPr>
              <a:t>Minden információ megtalálható a Kar honlapján!</a:t>
            </a:r>
          </a:p>
        </p:txBody>
      </p:sp>
    </p:spTree>
    <p:extLst>
      <p:ext uri="{BB962C8B-B14F-4D97-AF65-F5344CB8AC3E}">
        <p14:creationId xmlns:p14="http://schemas.microsoft.com/office/powerpoint/2010/main" val="5081208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01C99279-B98F-454C-9AF4-36CEB1443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400" dirty="0"/>
              <a:t>DIÁKHITEL1</a:t>
            </a:r>
          </a:p>
        </p:txBody>
      </p:sp>
      <p:sp>
        <p:nvSpPr>
          <p:cNvPr id="35" name="Szöveg helye 23">
            <a:extLst>
              <a:ext uri="{FF2B5EF4-FFF2-40B4-BE49-F238E27FC236}">
                <a16:creationId xmlns:a16="http://schemas.microsoft.com/office/drawing/2014/main" id="{41322E6A-B4DB-48B9-AD76-1303309F58C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6954" y="1761386"/>
            <a:ext cx="8370094" cy="257175"/>
          </a:xfrm>
        </p:spPr>
        <p:txBody>
          <a:bodyPr>
            <a:normAutofit lnSpcReduction="10000"/>
          </a:bodyPr>
          <a:lstStyle/>
          <a:p>
            <a:r>
              <a:rPr lang="hu-HU" sz="1800" dirty="0">
                <a:latin typeface="+mj-lt"/>
              </a:rPr>
              <a:t>mindennapi kiadásokra</a:t>
            </a:r>
          </a:p>
        </p:txBody>
      </p:sp>
      <p:sp>
        <p:nvSpPr>
          <p:cNvPr id="36" name="Szövegdoboz 35">
            <a:extLst>
              <a:ext uri="{FF2B5EF4-FFF2-40B4-BE49-F238E27FC236}">
                <a16:creationId xmlns:a16="http://schemas.microsoft.com/office/drawing/2014/main" id="{4E3B8F34-C950-4AF4-ABEF-974DF4704F48}"/>
              </a:ext>
            </a:extLst>
          </p:cNvPr>
          <p:cNvSpPr txBox="1"/>
          <p:nvPr/>
        </p:nvSpPr>
        <p:spPr>
          <a:xfrm>
            <a:off x="2028701" y="2386868"/>
            <a:ext cx="5250480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hangingPunct="0"/>
            <a:r>
              <a:rPr lang="hu-HU" sz="1725" kern="0" dirty="0">
                <a:solidFill>
                  <a:srgbClr val="B5097F"/>
                </a:solidFill>
                <a:latin typeface="Arial Black"/>
                <a:ea typeface="Source Sans Pro Black" panose="020B0803030403020204" pitchFamily="34" charset="0"/>
                <a:sym typeface="Montserrat"/>
              </a:rPr>
              <a:t>15 000 Ft-tól 150 000 Ft-ig </a:t>
            </a:r>
            <a:r>
              <a:rPr lang="hu-HU" sz="1725" kern="0" dirty="0">
                <a:solidFill>
                  <a:srgbClr val="B5097F"/>
                </a:solidFill>
                <a:latin typeface="Arial"/>
                <a:ea typeface="Source Sans Pro Black" panose="020B0803030403020204" pitchFamily="34" charset="0"/>
                <a:sym typeface="Montserrat"/>
              </a:rPr>
              <a:t>terjedő</a:t>
            </a:r>
            <a:r>
              <a:rPr lang="hu-HU" sz="1725" kern="0" dirty="0">
                <a:solidFill>
                  <a:srgbClr val="B5097F"/>
                </a:solidFill>
                <a:latin typeface="Arial Black"/>
                <a:ea typeface="Source Sans Pro Black" panose="020B0803030403020204" pitchFamily="34" charset="0"/>
                <a:sym typeface="Montserrat"/>
              </a:rPr>
              <a:t> havi összeg</a:t>
            </a:r>
            <a:r>
              <a:rPr lang="hu-HU" sz="1725" kern="0" dirty="0">
                <a:solidFill>
                  <a:srgbClr val="B5097F"/>
                </a:solidFill>
                <a:latin typeface="Arial"/>
                <a:ea typeface="Source Sans Pro Black" panose="020B0803030403020204" pitchFamily="34" charset="0"/>
                <a:sym typeface="Montserrat"/>
              </a:rPr>
              <a:t>et vehetsz fel</a:t>
            </a:r>
          </a:p>
        </p:txBody>
      </p:sp>
      <p:sp>
        <p:nvSpPr>
          <p:cNvPr id="37" name="Szövegdoboz 36">
            <a:extLst>
              <a:ext uri="{FF2B5EF4-FFF2-40B4-BE49-F238E27FC236}">
                <a16:creationId xmlns:a16="http://schemas.microsoft.com/office/drawing/2014/main" id="{80C79470-59D6-468B-B313-DBB010A7C570}"/>
              </a:ext>
            </a:extLst>
          </p:cNvPr>
          <p:cNvSpPr txBox="1"/>
          <p:nvPr/>
        </p:nvSpPr>
        <p:spPr>
          <a:xfrm>
            <a:off x="2028701" y="3135283"/>
            <a:ext cx="5849653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hangingPunct="0"/>
            <a:r>
              <a:rPr lang="hu-HU" sz="1725" kern="0" dirty="0">
                <a:solidFill>
                  <a:srgbClr val="223E8B"/>
                </a:solidFill>
                <a:latin typeface="Arial"/>
                <a:ea typeface="Source Sans Pro Black" panose="020B0803030403020204" pitchFamily="34" charset="0"/>
                <a:sym typeface="Montserrat"/>
              </a:rPr>
              <a:t>tanulmányi </a:t>
            </a:r>
            <a:r>
              <a:rPr lang="hu-HU" sz="1725" kern="0" dirty="0">
                <a:solidFill>
                  <a:srgbClr val="223E8B"/>
                </a:solidFill>
                <a:latin typeface="Arial Black"/>
                <a:ea typeface="Source Sans Pro Black" panose="020B0803030403020204" pitchFamily="34" charset="0"/>
                <a:sym typeface="Montserrat"/>
              </a:rPr>
              <a:t>félévenként akár 750 000 </a:t>
            </a:r>
            <a:r>
              <a:rPr lang="hu-HU" sz="1725" kern="0" dirty="0">
                <a:solidFill>
                  <a:srgbClr val="223E8B"/>
                </a:solidFill>
                <a:latin typeface="Arial"/>
                <a:ea typeface="Source Sans Pro Black" panose="020B0803030403020204" pitchFamily="34" charset="0"/>
                <a:sym typeface="Montserrat"/>
              </a:rPr>
              <a:t>Ft-hoz is hozzájuthatsz</a:t>
            </a:r>
          </a:p>
        </p:txBody>
      </p:sp>
      <p:sp>
        <p:nvSpPr>
          <p:cNvPr id="38" name="Szövegdoboz 37">
            <a:extLst>
              <a:ext uri="{FF2B5EF4-FFF2-40B4-BE49-F238E27FC236}">
                <a16:creationId xmlns:a16="http://schemas.microsoft.com/office/drawing/2014/main" id="{40ED81D5-59A1-4332-8553-5DCBEDC5E6BB}"/>
              </a:ext>
            </a:extLst>
          </p:cNvPr>
          <p:cNvSpPr txBox="1"/>
          <p:nvPr/>
        </p:nvSpPr>
        <p:spPr>
          <a:xfrm>
            <a:off x="2028701" y="3883697"/>
            <a:ext cx="5430954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hangingPunct="0"/>
            <a:r>
              <a:rPr lang="hu-HU" sz="1725" kern="0" dirty="0">
                <a:solidFill>
                  <a:srgbClr val="B5097F"/>
                </a:solidFill>
                <a:latin typeface="Arial"/>
                <a:ea typeface="Source Sans Pro Black" panose="020B0803030403020204" pitchFamily="34" charset="0"/>
                <a:sym typeface="Montserrat"/>
              </a:rPr>
              <a:t>a kért összeget </a:t>
            </a:r>
            <a:r>
              <a:rPr lang="hu-HU" sz="1725" kern="0" dirty="0">
                <a:solidFill>
                  <a:srgbClr val="B5097F"/>
                </a:solidFill>
                <a:latin typeface="Arial Black"/>
                <a:ea typeface="Source Sans Pro Black" panose="020B0803030403020204" pitchFamily="34" charset="0"/>
                <a:sym typeface="Montserrat"/>
              </a:rPr>
              <a:t>havonta, vagy </a:t>
            </a:r>
            <a:r>
              <a:rPr lang="hu-HU" sz="1725" kern="0" dirty="0" err="1">
                <a:solidFill>
                  <a:srgbClr val="B5097F"/>
                </a:solidFill>
                <a:latin typeface="Arial Black"/>
                <a:ea typeface="Source Sans Pro Black" panose="020B0803030403020204" pitchFamily="34" charset="0"/>
                <a:sym typeface="Montserrat"/>
              </a:rPr>
              <a:t>félévente</a:t>
            </a:r>
            <a:r>
              <a:rPr lang="hu-HU" sz="1725" kern="0" dirty="0">
                <a:solidFill>
                  <a:srgbClr val="B5097F"/>
                </a:solidFill>
                <a:latin typeface="Arial"/>
                <a:ea typeface="Source Sans Pro Black" panose="020B0803030403020204" pitchFamily="34" charset="0"/>
                <a:sym typeface="Montserrat"/>
              </a:rPr>
              <a:t> egy összegben is megkaphatod</a:t>
            </a:r>
          </a:p>
        </p:txBody>
      </p:sp>
      <p:sp>
        <p:nvSpPr>
          <p:cNvPr id="39" name="Szövegdoboz 38">
            <a:extLst>
              <a:ext uri="{FF2B5EF4-FFF2-40B4-BE49-F238E27FC236}">
                <a16:creationId xmlns:a16="http://schemas.microsoft.com/office/drawing/2014/main" id="{983C64F7-8AD6-4D1A-8C1B-02007B851D37}"/>
              </a:ext>
            </a:extLst>
          </p:cNvPr>
          <p:cNvSpPr txBox="1"/>
          <p:nvPr/>
        </p:nvSpPr>
        <p:spPr>
          <a:xfrm>
            <a:off x="2028701" y="4634810"/>
            <a:ext cx="5849653" cy="357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hangingPunct="0"/>
            <a:r>
              <a:rPr lang="hu-HU" sz="1725" kern="0" dirty="0">
                <a:solidFill>
                  <a:srgbClr val="223E8B"/>
                </a:solidFill>
                <a:latin typeface="Arial"/>
                <a:ea typeface="Source Sans Pro Black" panose="020B0803030403020204" pitchFamily="34" charset="0"/>
                <a:sym typeface="Montserrat"/>
              </a:rPr>
              <a:t>a tanulmányaid alatt </a:t>
            </a:r>
            <a:r>
              <a:rPr lang="hu-HU" sz="1725" kern="0" dirty="0">
                <a:solidFill>
                  <a:srgbClr val="223E8B"/>
                </a:solidFill>
                <a:latin typeface="Arial Black"/>
                <a:ea typeface="Source Sans Pro Black" panose="020B0803030403020204" pitchFamily="34" charset="0"/>
                <a:sym typeface="Montserrat"/>
              </a:rPr>
              <a:t>bármikor igényelheted</a:t>
            </a:r>
          </a:p>
        </p:txBody>
      </p:sp>
      <p:sp>
        <p:nvSpPr>
          <p:cNvPr id="40" name="Szövegdoboz 39">
            <a:extLst>
              <a:ext uri="{FF2B5EF4-FFF2-40B4-BE49-F238E27FC236}">
                <a16:creationId xmlns:a16="http://schemas.microsoft.com/office/drawing/2014/main" id="{4E74CB85-9F13-457F-8676-21C552CA5461}"/>
              </a:ext>
            </a:extLst>
          </p:cNvPr>
          <p:cNvSpPr txBox="1"/>
          <p:nvPr/>
        </p:nvSpPr>
        <p:spPr>
          <a:xfrm>
            <a:off x="2028701" y="5108924"/>
            <a:ext cx="5430954" cy="357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hangingPunct="0"/>
            <a:r>
              <a:rPr lang="hu-HU" sz="1725" kern="0" dirty="0">
                <a:solidFill>
                  <a:srgbClr val="B5097F"/>
                </a:solidFill>
                <a:latin typeface="Arial Black"/>
                <a:ea typeface="Source Sans Pro Black" panose="020B0803030403020204" pitchFamily="34" charset="0"/>
                <a:sym typeface="Montserrat"/>
              </a:rPr>
              <a:t>a kamat </a:t>
            </a:r>
            <a:r>
              <a:rPr lang="hu-HU" sz="1725" kern="0" dirty="0">
                <a:solidFill>
                  <a:srgbClr val="B5097F"/>
                </a:solidFill>
                <a:latin typeface="Arial"/>
                <a:ea typeface="Source Sans Pro Black" panose="020B0803030403020204" pitchFamily="34" charset="0"/>
                <a:sym typeface="Montserrat"/>
              </a:rPr>
              <a:t>mindössze </a:t>
            </a:r>
            <a:r>
              <a:rPr lang="hu-HU" sz="1725" kern="0" dirty="0">
                <a:solidFill>
                  <a:srgbClr val="B5097F"/>
                </a:solidFill>
                <a:latin typeface="Arial Black"/>
                <a:ea typeface="Source Sans Pro Black" panose="020B0803030403020204" pitchFamily="34" charset="0"/>
                <a:sym typeface="Montserrat"/>
              </a:rPr>
              <a:t>1,99%, </a:t>
            </a:r>
            <a:r>
              <a:rPr lang="hu-HU" sz="1725" kern="0" dirty="0">
                <a:solidFill>
                  <a:srgbClr val="B5097F"/>
                </a:solidFill>
                <a:latin typeface="Arial"/>
                <a:ea typeface="Source Sans Pro Black" panose="020B0803030403020204" pitchFamily="34" charset="0"/>
                <a:sym typeface="Montserrat"/>
              </a:rPr>
              <a:t>rejtett költségek nélkül</a:t>
            </a:r>
          </a:p>
        </p:txBody>
      </p:sp>
      <p:pic>
        <p:nvPicPr>
          <p:cNvPr id="41" name="Kép 40">
            <a:extLst>
              <a:ext uri="{FF2B5EF4-FFF2-40B4-BE49-F238E27FC236}">
                <a16:creationId xmlns:a16="http://schemas.microsoft.com/office/drawing/2014/main" id="{A51EF716-8DFB-4CEE-A0E1-01022F563E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01" y="2377271"/>
            <a:ext cx="308148" cy="321221"/>
          </a:xfrm>
          <a:prstGeom prst="rect">
            <a:avLst/>
          </a:prstGeom>
        </p:spPr>
      </p:pic>
      <p:pic>
        <p:nvPicPr>
          <p:cNvPr id="42" name="Kép 41">
            <a:extLst>
              <a:ext uri="{FF2B5EF4-FFF2-40B4-BE49-F238E27FC236}">
                <a16:creationId xmlns:a16="http://schemas.microsoft.com/office/drawing/2014/main" id="{BF494EFE-8EAB-4D32-B7FE-D1391C5C76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01" y="3127087"/>
            <a:ext cx="308148" cy="321221"/>
          </a:xfrm>
          <a:prstGeom prst="rect">
            <a:avLst/>
          </a:prstGeom>
        </p:spPr>
      </p:pic>
      <p:pic>
        <p:nvPicPr>
          <p:cNvPr id="43" name="Kép 42">
            <a:extLst>
              <a:ext uri="{FF2B5EF4-FFF2-40B4-BE49-F238E27FC236}">
                <a16:creationId xmlns:a16="http://schemas.microsoft.com/office/drawing/2014/main" id="{7D7E4D78-39ED-4E97-BABE-A8AA6BCD3D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01" y="3874100"/>
            <a:ext cx="308148" cy="321221"/>
          </a:xfrm>
          <a:prstGeom prst="rect">
            <a:avLst/>
          </a:prstGeom>
        </p:spPr>
      </p:pic>
      <p:pic>
        <p:nvPicPr>
          <p:cNvPr id="44" name="Kép 43">
            <a:extLst>
              <a:ext uri="{FF2B5EF4-FFF2-40B4-BE49-F238E27FC236}">
                <a16:creationId xmlns:a16="http://schemas.microsoft.com/office/drawing/2014/main" id="{D43F2D74-0851-4A53-BC5E-43B91AB4A7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01" y="4621114"/>
            <a:ext cx="308148" cy="321221"/>
          </a:xfrm>
          <a:prstGeom prst="rect">
            <a:avLst/>
          </a:prstGeom>
        </p:spPr>
      </p:pic>
      <p:pic>
        <p:nvPicPr>
          <p:cNvPr id="45" name="Kép 44">
            <a:extLst>
              <a:ext uri="{FF2B5EF4-FFF2-40B4-BE49-F238E27FC236}">
                <a16:creationId xmlns:a16="http://schemas.microsoft.com/office/drawing/2014/main" id="{AC53AE80-E367-4A5F-9645-4721C48895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01" y="5089558"/>
            <a:ext cx="308148" cy="32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614824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01C99279-B98F-454C-9AF4-36CEB1443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400" dirty="0">
                <a:solidFill>
                  <a:srgbClr val="2D2E7E"/>
                </a:solidFill>
              </a:rPr>
              <a:t>DIÁKHITEL2</a:t>
            </a:r>
          </a:p>
        </p:txBody>
      </p:sp>
      <p:sp>
        <p:nvSpPr>
          <p:cNvPr id="35" name="Szöveg helye 23">
            <a:extLst>
              <a:ext uri="{FF2B5EF4-FFF2-40B4-BE49-F238E27FC236}">
                <a16:creationId xmlns:a16="http://schemas.microsoft.com/office/drawing/2014/main" id="{41322E6A-B4DB-48B9-AD76-1303309F58C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6954" y="1761386"/>
            <a:ext cx="8370094" cy="257175"/>
          </a:xfrm>
        </p:spPr>
        <p:txBody>
          <a:bodyPr>
            <a:normAutofit lnSpcReduction="10000"/>
          </a:bodyPr>
          <a:lstStyle/>
          <a:p>
            <a:r>
              <a:rPr lang="hu-HU" sz="1800" dirty="0">
                <a:latin typeface="+mj-lt"/>
              </a:rPr>
              <a:t>tanulmányi önköltségre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6777AC15-11C8-463C-86BB-00223429D6FE}"/>
              </a:ext>
            </a:extLst>
          </p:cNvPr>
          <p:cNvSpPr txBox="1"/>
          <p:nvPr/>
        </p:nvSpPr>
        <p:spPr>
          <a:xfrm>
            <a:off x="2264444" y="2643812"/>
            <a:ext cx="5250480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hangingPunct="0"/>
            <a:r>
              <a:rPr lang="hu-HU" sz="1725" kern="0" dirty="0">
                <a:solidFill>
                  <a:srgbClr val="B5097F"/>
                </a:solidFill>
                <a:latin typeface="Arial"/>
                <a:ea typeface="Source Sans Pro Black" panose="020B0803030403020204" pitchFamily="34" charset="0"/>
                <a:sym typeface="Montserrat"/>
              </a:rPr>
              <a:t>legfeljebb a képzésed </a:t>
            </a:r>
            <a:r>
              <a:rPr lang="hu-HU" sz="1725" kern="0" dirty="0">
                <a:solidFill>
                  <a:srgbClr val="B5097F"/>
                </a:solidFill>
                <a:latin typeface="Arial Black"/>
                <a:ea typeface="Source Sans Pro Black" panose="020B0803030403020204" pitchFamily="34" charset="0"/>
                <a:sym typeface="Montserrat"/>
              </a:rPr>
              <a:t>önköltségi díjának megfelelő összeg</a:t>
            </a:r>
            <a:r>
              <a:rPr lang="hu-HU" sz="1725" kern="0" dirty="0">
                <a:solidFill>
                  <a:srgbClr val="B5097F"/>
                </a:solidFill>
                <a:latin typeface="Arial"/>
                <a:ea typeface="Source Sans Pro Black" panose="020B0803030403020204" pitchFamily="34" charset="0"/>
                <a:sym typeface="Montserrat"/>
              </a:rPr>
              <a:t>et veheted fel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78938AF9-9EBA-4F27-8271-AB8E8408092D}"/>
              </a:ext>
            </a:extLst>
          </p:cNvPr>
          <p:cNvSpPr txBox="1"/>
          <p:nvPr/>
        </p:nvSpPr>
        <p:spPr>
          <a:xfrm>
            <a:off x="2264445" y="3392226"/>
            <a:ext cx="5849653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hangingPunct="0"/>
            <a:r>
              <a:rPr lang="hu-HU" sz="1725" kern="0" dirty="0">
                <a:solidFill>
                  <a:srgbClr val="223E8B"/>
                </a:solidFill>
                <a:latin typeface="Arial"/>
                <a:ea typeface="Source Sans Pro Black" panose="020B0803030403020204" pitchFamily="34" charset="0"/>
                <a:sym typeface="Montserrat"/>
              </a:rPr>
              <a:t>a Diákhitel2-t az </a:t>
            </a:r>
            <a:r>
              <a:rPr lang="hu-HU" sz="1725" kern="0" dirty="0">
                <a:solidFill>
                  <a:srgbClr val="223E8B"/>
                </a:solidFill>
                <a:latin typeface="Arial Black"/>
                <a:ea typeface="Source Sans Pro Black" panose="020B0803030403020204" pitchFamily="34" charset="0"/>
                <a:sym typeface="Montserrat"/>
              </a:rPr>
              <a:t>oktatási intézménynek utaljuk</a:t>
            </a:r>
            <a:r>
              <a:rPr lang="hu-HU" sz="1725" kern="0" dirty="0">
                <a:solidFill>
                  <a:srgbClr val="223E8B"/>
                </a:solidFill>
                <a:latin typeface="Arial"/>
                <a:ea typeface="Source Sans Pro Black" panose="020B0803030403020204" pitchFamily="34" charset="0"/>
                <a:sym typeface="Montserrat"/>
              </a:rPr>
              <a:t>, így az igénylés után már nincs teendőd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C696704E-C12E-4D31-BD7F-1D1DCE6DB8EF}"/>
              </a:ext>
            </a:extLst>
          </p:cNvPr>
          <p:cNvSpPr txBox="1"/>
          <p:nvPr/>
        </p:nvSpPr>
        <p:spPr>
          <a:xfrm>
            <a:off x="2264445" y="4369240"/>
            <a:ext cx="5849653" cy="357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hangingPunct="0"/>
            <a:r>
              <a:rPr lang="hu-HU" sz="1725" kern="0" dirty="0">
                <a:solidFill>
                  <a:srgbClr val="B5097F"/>
                </a:solidFill>
                <a:latin typeface="Arial"/>
                <a:ea typeface="Source Sans Pro Black" panose="020B0803030403020204" pitchFamily="34" charset="0"/>
                <a:sym typeface="Montserrat"/>
              </a:rPr>
              <a:t>a tanulmányaid alatt </a:t>
            </a:r>
            <a:r>
              <a:rPr lang="hu-HU" sz="1725" kern="0" dirty="0">
                <a:solidFill>
                  <a:srgbClr val="B5097F"/>
                </a:solidFill>
                <a:latin typeface="Arial Black"/>
                <a:ea typeface="Source Sans Pro Black" panose="020B0803030403020204" pitchFamily="34" charset="0"/>
                <a:sym typeface="Montserrat"/>
              </a:rPr>
              <a:t>bármikor igényelheted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0E97DF09-ABD8-48B6-BE49-1F94E635C23C}"/>
              </a:ext>
            </a:extLst>
          </p:cNvPr>
          <p:cNvSpPr txBox="1"/>
          <p:nvPr/>
        </p:nvSpPr>
        <p:spPr>
          <a:xfrm>
            <a:off x="2264444" y="4840656"/>
            <a:ext cx="5430954" cy="357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hangingPunct="0"/>
            <a:r>
              <a:rPr lang="hu-HU" sz="1725" kern="0" dirty="0">
                <a:solidFill>
                  <a:srgbClr val="223E8B"/>
                </a:solidFill>
                <a:latin typeface="Arial Black"/>
                <a:ea typeface="Source Sans Pro Black" panose="020B0803030403020204" pitchFamily="34" charset="0"/>
                <a:sym typeface="Montserrat"/>
              </a:rPr>
              <a:t>kamatmentes</a:t>
            </a:r>
            <a:r>
              <a:rPr lang="hu-HU" sz="1725" kern="0" dirty="0">
                <a:solidFill>
                  <a:srgbClr val="223E8B"/>
                </a:solidFill>
                <a:latin typeface="Arial"/>
                <a:ea typeface="Source Sans Pro Black" panose="020B0803030403020204" pitchFamily="34" charset="0"/>
                <a:sym typeface="Montserrat"/>
              </a:rPr>
              <a:t>, nincsenek rejtett költségek</a:t>
            </a:r>
          </a:p>
        </p:txBody>
      </p:sp>
      <p:pic>
        <p:nvPicPr>
          <p:cNvPr id="18" name="Kép 17">
            <a:extLst>
              <a:ext uri="{FF2B5EF4-FFF2-40B4-BE49-F238E27FC236}">
                <a16:creationId xmlns:a16="http://schemas.microsoft.com/office/drawing/2014/main" id="{4B83C51F-A493-439E-B9D2-ED474A22BF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107" y="2634214"/>
            <a:ext cx="308148" cy="321221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6BD5DF06-4D1C-47AE-A13A-81CC660AE4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107" y="3384030"/>
            <a:ext cx="308148" cy="321221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66073E5A-941A-49B7-89B2-191E5B286E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107" y="4369240"/>
            <a:ext cx="308148" cy="321221"/>
          </a:xfrm>
          <a:prstGeom prst="rect">
            <a:avLst/>
          </a:prstGeom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14A5C8B9-38C6-4108-9189-E7DFC6AB99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107" y="4840656"/>
            <a:ext cx="308148" cy="32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402214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01C99279-B98F-454C-9AF4-36CEB1443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400" dirty="0">
                <a:solidFill>
                  <a:srgbClr val="2D2E7E"/>
                </a:solidFill>
              </a:rPr>
              <a:t>NEM okoz gondot, mert…</a:t>
            </a:r>
          </a:p>
        </p:txBody>
      </p:sp>
      <p:grpSp>
        <p:nvGrpSpPr>
          <p:cNvPr id="23" name="Csoportba foglalás 22">
            <a:extLst>
              <a:ext uri="{FF2B5EF4-FFF2-40B4-BE49-F238E27FC236}">
                <a16:creationId xmlns:a16="http://schemas.microsoft.com/office/drawing/2014/main" id="{A6BFDEB1-95A3-4D69-8338-BBF5479E947B}"/>
              </a:ext>
            </a:extLst>
          </p:cNvPr>
          <p:cNvGrpSpPr/>
          <p:nvPr/>
        </p:nvGrpSpPr>
        <p:grpSpPr>
          <a:xfrm>
            <a:off x="746786" y="2978662"/>
            <a:ext cx="6452779" cy="557750"/>
            <a:chOff x="1866978" y="2607775"/>
            <a:chExt cx="8603706" cy="743667"/>
          </a:xfrm>
        </p:grpSpPr>
        <p:sp>
          <p:nvSpPr>
            <p:cNvPr id="24" name="Szövegdoboz 23">
              <a:extLst>
                <a:ext uri="{FF2B5EF4-FFF2-40B4-BE49-F238E27FC236}">
                  <a16:creationId xmlns:a16="http://schemas.microsoft.com/office/drawing/2014/main" id="{16214017-32BE-4B00-AFBE-4B8CF2B49C90}"/>
                </a:ext>
              </a:extLst>
            </p:cNvPr>
            <p:cNvSpPr txBox="1"/>
            <p:nvPr/>
          </p:nvSpPr>
          <p:spPr>
            <a:xfrm>
              <a:off x="2277842" y="2607775"/>
              <a:ext cx="7459735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hangingPunct="0"/>
              <a:r>
                <a:rPr lang="hu-HU" sz="1725" kern="0" dirty="0">
                  <a:solidFill>
                    <a:srgbClr val="B5097F"/>
                  </a:solidFill>
                  <a:latin typeface="Arial Black"/>
                  <a:ea typeface="Source Sans Pro Black" panose="020B0803030403020204" pitchFamily="34" charset="0"/>
                  <a:sym typeface="Montserrat"/>
                </a:rPr>
                <a:t>JÖVEDELEMARÁNYOS TÖRLESZTŐRÉSZLET</a:t>
              </a:r>
            </a:p>
          </p:txBody>
        </p:sp>
        <p:sp>
          <p:nvSpPr>
            <p:cNvPr id="25" name="Szövegdoboz 24">
              <a:extLst>
                <a:ext uri="{FF2B5EF4-FFF2-40B4-BE49-F238E27FC236}">
                  <a16:creationId xmlns:a16="http://schemas.microsoft.com/office/drawing/2014/main" id="{59B139AF-6FE8-41D7-B02C-C9494E2F9E91}"/>
                </a:ext>
              </a:extLst>
            </p:cNvPr>
            <p:cNvSpPr txBox="1"/>
            <p:nvPr/>
          </p:nvSpPr>
          <p:spPr>
            <a:xfrm>
              <a:off x="2277842" y="2889776"/>
              <a:ext cx="8192842" cy="461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hangingPunct="0"/>
              <a:r>
                <a:rPr lang="hu-HU" sz="1650" kern="0" dirty="0">
                  <a:solidFill>
                    <a:srgbClr val="223E8B"/>
                  </a:solidFill>
                  <a:latin typeface="Arial"/>
                  <a:ea typeface="Source Sans Pro ExtraLight" panose="020B0303030403020204" pitchFamily="34" charset="0"/>
                  <a:sym typeface="Montserrat"/>
                </a:rPr>
                <a:t>a harmadik évtől a törlesztőrészlet az élethelyzetedhez igazodik</a:t>
              </a:r>
            </a:p>
          </p:txBody>
        </p:sp>
        <p:pic>
          <p:nvPicPr>
            <p:cNvPr id="26" name="Kép 25">
              <a:extLst>
                <a:ext uri="{FF2B5EF4-FFF2-40B4-BE49-F238E27FC236}">
                  <a16:creationId xmlns:a16="http://schemas.microsoft.com/office/drawing/2014/main" id="{A6460F7A-19EA-4D36-8EB1-C2D149119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978" y="2607775"/>
              <a:ext cx="410864" cy="428294"/>
            </a:xfrm>
            <a:prstGeom prst="rect">
              <a:avLst/>
            </a:prstGeom>
          </p:spPr>
        </p:pic>
      </p:grpSp>
      <p:grpSp>
        <p:nvGrpSpPr>
          <p:cNvPr id="27" name="Csoportba foglalás 26">
            <a:extLst>
              <a:ext uri="{FF2B5EF4-FFF2-40B4-BE49-F238E27FC236}">
                <a16:creationId xmlns:a16="http://schemas.microsoft.com/office/drawing/2014/main" id="{5000D155-0AFF-4404-B843-460DDA1FFA28}"/>
              </a:ext>
            </a:extLst>
          </p:cNvPr>
          <p:cNvGrpSpPr/>
          <p:nvPr/>
        </p:nvGrpSpPr>
        <p:grpSpPr>
          <a:xfrm>
            <a:off x="746786" y="3734403"/>
            <a:ext cx="6855133" cy="563759"/>
            <a:chOff x="1866978" y="3696005"/>
            <a:chExt cx="9140177" cy="751679"/>
          </a:xfrm>
        </p:grpSpPr>
        <p:sp>
          <p:nvSpPr>
            <p:cNvPr id="28" name="Szövegdoboz 27">
              <a:extLst>
                <a:ext uri="{FF2B5EF4-FFF2-40B4-BE49-F238E27FC236}">
                  <a16:creationId xmlns:a16="http://schemas.microsoft.com/office/drawing/2014/main" id="{44BAC2CE-EC06-4F4C-A67E-55D6B9449884}"/>
                </a:ext>
              </a:extLst>
            </p:cNvPr>
            <p:cNvSpPr txBox="1"/>
            <p:nvPr/>
          </p:nvSpPr>
          <p:spPr>
            <a:xfrm>
              <a:off x="2277842" y="3696005"/>
              <a:ext cx="5640860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hangingPunct="0"/>
              <a:r>
                <a:rPr lang="hu-HU" sz="1725" kern="0" dirty="0">
                  <a:solidFill>
                    <a:srgbClr val="B5097F"/>
                  </a:solidFill>
                  <a:latin typeface="Arial Black"/>
                  <a:ea typeface="Source Sans Pro Black" panose="020B0803030403020204" pitchFamily="34" charset="0"/>
                  <a:sym typeface="Montserrat"/>
                </a:rPr>
                <a:t>BÁRMIKOR ELŐTÖRLESZTHETSZ</a:t>
              </a:r>
            </a:p>
          </p:txBody>
        </p:sp>
        <p:sp>
          <p:nvSpPr>
            <p:cNvPr id="29" name="Szövegdoboz 28">
              <a:extLst>
                <a:ext uri="{FF2B5EF4-FFF2-40B4-BE49-F238E27FC236}">
                  <a16:creationId xmlns:a16="http://schemas.microsoft.com/office/drawing/2014/main" id="{D1BE75B9-888F-409E-871A-CAF62DE7115F}"/>
                </a:ext>
              </a:extLst>
            </p:cNvPr>
            <p:cNvSpPr txBox="1"/>
            <p:nvPr/>
          </p:nvSpPr>
          <p:spPr>
            <a:xfrm>
              <a:off x="2277842" y="3986018"/>
              <a:ext cx="8729313" cy="461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hangingPunct="0"/>
              <a:r>
                <a:rPr lang="hu-HU" sz="1650" kern="0" dirty="0">
                  <a:solidFill>
                    <a:srgbClr val="223E8B"/>
                  </a:solidFill>
                  <a:latin typeface="Arial"/>
                  <a:ea typeface="Source Sans Pro ExtraLight" panose="020B0303030403020204" pitchFamily="34" charset="0"/>
                  <a:sym typeface="Montserrat"/>
                </a:rPr>
                <a:t>nincs költsége és akadálya annak, hogy felgyorsítsd a visszafizetést</a:t>
              </a:r>
            </a:p>
          </p:txBody>
        </p:sp>
        <p:pic>
          <p:nvPicPr>
            <p:cNvPr id="30" name="Kép 29">
              <a:extLst>
                <a:ext uri="{FF2B5EF4-FFF2-40B4-BE49-F238E27FC236}">
                  <a16:creationId xmlns:a16="http://schemas.microsoft.com/office/drawing/2014/main" id="{8D058F93-3CD5-4E0D-8EBE-408847B8B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978" y="3696005"/>
              <a:ext cx="410864" cy="428294"/>
            </a:xfrm>
            <a:prstGeom prst="rect">
              <a:avLst/>
            </a:prstGeom>
          </p:spPr>
        </p:pic>
      </p:grpSp>
      <p:grpSp>
        <p:nvGrpSpPr>
          <p:cNvPr id="31" name="Csoportba foglalás 30">
            <a:extLst>
              <a:ext uri="{FF2B5EF4-FFF2-40B4-BE49-F238E27FC236}">
                <a16:creationId xmlns:a16="http://schemas.microsoft.com/office/drawing/2014/main" id="{92B0046D-DB45-4C44-94B4-AF88D839A659}"/>
              </a:ext>
            </a:extLst>
          </p:cNvPr>
          <p:cNvGrpSpPr/>
          <p:nvPr/>
        </p:nvGrpSpPr>
        <p:grpSpPr>
          <a:xfrm>
            <a:off x="746785" y="4490143"/>
            <a:ext cx="6994594" cy="805844"/>
            <a:chOff x="1866978" y="4937045"/>
            <a:chExt cx="9326124" cy="1074459"/>
          </a:xfrm>
        </p:grpSpPr>
        <p:sp>
          <p:nvSpPr>
            <p:cNvPr id="32" name="Szövegdoboz 31">
              <a:extLst>
                <a:ext uri="{FF2B5EF4-FFF2-40B4-BE49-F238E27FC236}">
                  <a16:creationId xmlns:a16="http://schemas.microsoft.com/office/drawing/2014/main" id="{A392607F-77F1-4833-ACFC-13627BA2B592}"/>
                </a:ext>
              </a:extLst>
            </p:cNvPr>
            <p:cNvSpPr txBox="1"/>
            <p:nvPr/>
          </p:nvSpPr>
          <p:spPr>
            <a:xfrm>
              <a:off x="2277842" y="4937045"/>
              <a:ext cx="5841770" cy="477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hangingPunct="0"/>
              <a:r>
                <a:rPr lang="hu-HU" sz="1725" kern="0" dirty="0">
                  <a:solidFill>
                    <a:srgbClr val="B5097F"/>
                  </a:solidFill>
                  <a:latin typeface="Arial Black"/>
                  <a:ea typeface="Source Sans Pro Black" panose="020B0803030403020204" pitchFamily="34" charset="0"/>
                  <a:sym typeface="Montserrat"/>
                </a:rPr>
                <a:t>TÖRLESZTŐRÉSZLET MÉRSÉKLÉS</a:t>
              </a:r>
            </a:p>
          </p:txBody>
        </p:sp>
        <p:sp>
          <p:nvSpPr>
            <p:cNvPr id="33" name="Szövegdoboz 32">
              <a:extLst>
                <a:ext uri="{FF2B5EF4-FFF2-40B4-BE49-F238E27FC236}">
                  <a16:creationId xmlns:a16="http://schemas.microsoft.com/office/drawing/2014/main" id="{908255BF-D55B-4584-9C6D-A83C67DD864C}"/>
                </a:ext>
              </a:extLst>
            </p:cNvPr>
            <p:cNvSpPr txBox="1"/>
            <p:nvPr/>
          </p:nvSpPr>
          <p:spPr>
            <a:xfrm>
              <a:off x="2277842" y="5211285"/>
              <a:ext cx="8915260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hangingPunct="0"/>
              <a:r>
                <a:rPr lang="hu-HU" sz="1650" kern="0" dirty="0">
                  <a:solidFill>
                    <a:srgbClr val="223E8B"/>
                  </a:solidFill>
                  <a:latin typeface="Arial"/>
                  <a:ea typeface="Source Sans Pro ExtraLight" panose="020B0303030403020204" pitchFamily="34" charset="0"/>
                  <a:sym typeface="Montserrat"/>
                </a:rPr>
                <a:t>ha esetleg rosszabb lesz az élethelyzeted, kérheted a törlesztőrészlet</a:t>
              </a:r>
            </a:p>
            <a:p>
              <a:pPr defTabSz="685800" hangingPunct="0"/>
              <a:r>
                <a:rPr lang="hu-HU" sz="1650" kern="0" dirty="0">
                  <a:solidFill>
                    <a:srgbClr val="223E8B"/>
                  </a:solidFill>
                  <a:latin typeface="Arial"/>
                  <a:ea typeface="Source Sans Pro ExtraLight" panose="020B0303030403020204" pitchFamily="34" charset="0"/>
                  <a:sym typeface="Montserrat"/>
                </a:rPr>
                <a:t>minimálbérhez való igazítását</a:t>
              </a:r>
            </a:p>
          </p:txBody>
        </p:sp>
        <p:pic>
          <p:nvPicPr>
            <p:cNvPr id="34" name="Kép 33">
              <a:extLst>
                <a:ext uri="{FF2B5EF4-FFF2-40B4-BE49-F238E27FC236}">
                  <a16:creationId xmlns:a16="http://schemas.microsoft.com/office/drawing/2014/main" id="{525C0F0B-BC9F-4EA8-B749-92DD111A0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978" y="4937045"/>
              <a:ext cx="410864" cy="428294"/>
            </a:xfrm>
            <a:prstGeom prst="rect">
              <a:avLst/>
            </a:prstGeom>
          </p:spPr>
        </p:pic>
      </p:grpSp>
      <p:grpSp>
        <p:nvGrpSpPr>
          <p:cNvPr id="36" name="Csoportba foglalás 35">
            <a:extLst>
              <a:ext uri="{FF2B5EF4-FFF2-40B4-BE49-F238E27FC236}">
                <a16:creationId xmlns:a16="http://schemas.microsoft.com/office/drawing/2014/main" id="{A98CB9A7-0144-4F90-AF93-809F847C9514}"/>
              </a:ext>
            </a:extLst>
          </p:cNvPr>
          <p:cNvGrpSpPr/>
          <p:nvPr/>
        </p:nvGrpSpPr>
        <p:grpSpPr>
          <a:xfrm>
            <a:off x="746786" y="2250570"/>
            <a:ext cx="8039752" cy="568163"/>
            <a:chOff x="1842012" y="1332049"/>
            <a:chExt cx="10719669" cy="757550"/>
          </a:xfrm>
        </p:grpSpPr>
        <p:sp>
          <p:nvSpPr>
            <p:cNvPr id="37" name="Szövegdoboz 36">
              <a:extLst>
                <a:ext uri="{FF2B5EF4-FFF2-40B4-BE49-F238E27FC236}">
                  <a16:creationId xmlns:a16="http://schemas.microsoft.com/office/drawing/2014/main" id="{B658BB73-DFFC-4767-94AB-5D2664544137}"/>
                </a:ext>
              </a:extLst>
            </p:cNvPr>
            <p:cNvSpPr txBox="1"/>
            <p:nvPr/>
          </p:nvSpPr>
          <p:spPr>
            <a:xfrm>
              <a:off x="2252876" y="1332049"/>
              <a:ext cx="6604800" cy="477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hangingPunct="0"/>
              <a:r>
                <a:rPr lang="hu-HU" sz="1725" kern="0" dirty="0">
                  <a:solidFill>
                    <a:srgbClr val="B5097F"/>
                  </a:solidFill>
                  <a:latin typeface="Arial Black"/>
                  <a:ea typeface="Source Sans Pro Black" panose="020B0803030403020204" pitchFamily="34" charset="0"/>
                  <a:sym typeface="Montserrat"/>
                </a:rPr>
                <a:t>TÖRLESZTÉS A MINIMÁLBÉR ALAPJÁN</a:t>
              </a:r>
            </a:p>
          </p:txBody>
        </p:sp>
        <p:sp>
          <p:nvSpPr>
            <p:cNvPr id="38" name="Szövegdoboz 37">
              <a:extLst>
                <a:ext uri="{FF2B5EF4-FFF2-40B4-BE49-F238E27FC236}">
                  <a16:creationId xmlns:a16="http://schemas.microsoft.com/office/drawing/2014/main" id="{78E75745-D452-4DEF-89B8-F405DB0B1921}"/>
                </a:ext>
              </a:extLst>
            </p:cNvPr>
            <p:cNvSpPr txBox="1"/>
            <p:nvPr/>
          </p:nvSpPr>
          <p:spPr>
            <a:xfrm>
              <a:off x="2252876" y="1627934"/>
              <a:ext cx="103088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hangingPunct="0"/>
              <a:r>
                <a:rPr lang="hu-HU" sz="1650" kern="0" dirty="0">
                  <a:solidFill>
                    <a:srgbClr val="223E8B"/>
                  </a:solidFill>
                  <a:latin typeface="Arial"/>
                  <a:ea typeface="Source Sans Pro ExtraLight" panose="020B0303030403020204" pitchFamily="34" charset="0"/>
                  <a:sym typeface="Montserrat"/>
                </a:rPr>
                <a:t>az első két évben a törlesztőrészletet a minimálbérhez viszonyítva állapítjuk meg</a:t>
              </a:r>
            </a:p>
          </p:txBody>
        </p:sp>
        <p:pic>
          <p:nvPicPr>
            <p:cNvPr id="39" name="Kép 38">
              <a:extLst>
                <a:ext uri="{FF2B5EF4-FFF2-40B4-BE49-F238E27FC236}">
                  <a16:creationId xmlns:a16="http://schemas.microsoft.com/office/drawing/2014/main" id="{8F32BAA3-E077-4CEE-B299-C557E30F6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2012" y="1332049"/>
              <a:ext cx="410864" cy="4282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592832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Kép 21">
            <a:extLst>
              <a:ext uri="{FF2B5EF4-FFF2-40B4-BE49-F238E27FC236}">
                <a16:creationId xmlns:a16="http://schemas.microsoft.com/office/drawing/2014/main" id="{78612096-774B-4EA9-886C-45C55FB02C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0189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25395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F508258F-393F-410F-8028-BE038FF79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96" y="1624775"/>
            <a:ext cx="7133209" cy="4408323"/>
          </a:xfrm>
          <a:prstGeom prst="rect">
            <a:avLst/>
          </a:prstGeom>
        </p:spPr>
      </p:pic>
      <p:sp>
        <p:nvSpPr>
          <p:cNvPr id="35" name="Szöveg helye 23">
            <a:extLst>
              <a:ext uri="{FF2B5EF4-FFF2-40B4-BE49-F238E27FC236}">
                <a16:creationId xmlns:a16="http://schemas.microsoft.com/office/drawing/2014/main" id="{41322E6A-B4DB-48B9-AD76-1303309F58C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6954" y="1761386"/>
            <a:ext cx="8370094" cy="257175"/>
          </a:xfrm>
        </p:spPr>
        <p:txBody>
          <a:bodyPr>
            <a:normAutofit lnSpcReduction="10000"/>
          </a:bodyPr>
          <a:lstStyle/>
          <a:p>
            <a:r>
              <a:rPr lang="hu-HU" sz="1800" dirty="0">
                <a:latin typeface="+mj-lt"/>
              </a:rPr>
              <a:t>egyszerűen otthonról, percek alatt</a:t>
            </a:r>
          </a:p>
        </p:txBody>
      </p:sp>
      <p:sp>
        <p:nvSpPr>
          <p:cNvPr id="4" name="Cím 3">
            <a:extLst>
              <a:ext uri="{FF2B5EF4-FFF2-40B4-BE49-F238E27FC236}">
                <a16:creationId xmlns:a16="http://schemas.microsoft.com/office/drawing/2014/main" id="{01C99279-B98F-454C-9AF4-36CEB1443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400" dirty="0">
                <a:solidFill>
                  <a:srgbClr val="2D2E7E"/>
                </a:solidFill>
              </a:rPr>
              <a:t>online igénylés e-aláírással</a:t>
            </a: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728181BF-1C39-4941-AC11-CBCEAA2447A6}"/>
              </a:ext>
            </a:extLst>
          </p:cNvPr>
          <p:cNvSpPr/>
          <p:nvPr/>
        </p:nvSpPr>
        <p:spPr>
          <a:xfrm>
            <a:off x="5337595" y="2251279"/>
            <a:ext cx="2749670" cy="276997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spAutoFit/>
          </a:bodyPr>
          <a:lstStyle/>
          <a:p>
            <a:pPr defTabSz="685800" hangingPunct="0"/>
            <a:endParaRPr lang="hu-HU" sz="1350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567283810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0" y="6200334"/>
            <a:ext cx="9144000" cy="685799"/>
          </a:xfrm>
          <a:prstGeom prst="rect">
            <a:avLst/>
          </a:prstGeom>
          <a:solidFill>
            <a:srgbClr val="75070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697" y="6232226"/>
            <a:ext cx="1324303" cy="625774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97" y="1013293"/>
            <a:ext cx="7320751" cy="3459280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960114" y="4529284"/>
            <a:ext cx="722377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srgbClr val="75070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Hallgatói Önkormányzati Testület</a:t>
            </a:r>
          </a:p>
        </p:txBody>
      </p:sp>
    </p:spTree>
    <p:extLst>
      <p:ext uri="{BB962C8B-B14F-4D97-AF65-F5344CB8AC3E}">
        <p14:creationId xmlns:p14="http://schemas.microsoft.com/office/powerpoint/2010/main" val="8629145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C0C3BDD-F198-4B25-A23B-BE5ADFB25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0325" y="38933"/>
            <a:ext cx="3943350" cy="1325563"/>
          </a:xfrm>
        </p:spPr>
        <p:txBody>
          <a:bodyPr/>
          <a:lstStyle/>
          <a:p>
            <a:r>
              <a:rPr lang="hu-HU" sz="4000" b="1" dirty="0">
                <a:ln w="9525">
                  <a:noFill/>
                  <a:prstDash val="solid"/>
                </a:ln>
                <a:solidFill>
                  <a:srgbClr val="75070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rPr>
              <a:t>Kik vagyunk mi?</a:t>
            </a: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622CC8A9-29E6-40C6-90A1-73A87317AF89}"/>
              </a:ext>
            </a:extLst>
          </p:cNvPr>
          <p:cNvSpPr/>
          <p:nvPr/>
        </p:nvSpPr>
        <p:spPr>
          <a:xfrm>
            <a:off x="0" y="6200334"/>
            <a:ext cx="9144000" cy="685799"/>
          </a:xfrm>
          <a:prstGeom prst="rect">
            <a:avLst/>
          </a:prstGeom>
          <a:solidFill>
            <a:srgbClr val="75070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697116B-95AD-4B92-9E27-B98A7B6285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697" y="6232226"/>
            <a:ext cx="1324303" cy="625774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67934A01-0414-4882-A666-59B1471952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4" r="4440"/>
          <a:stretch/>
        </p:blipFill>
        <p:spPr>
          <a:xfrm>
            <a:off x="6273035" y="3614916"/>
            <a:ext cx="1444128" cy="1925998"/>
          </a:xfrm>
          <a:prstGeom prst="rect">
            <a:avLst/>
          </a:prstGeom>
          <a:ln>
            <a:solidFill>
              <a:srgbClr val="750708"/>
            </a:solidFill>
          </a:ln>
        </p:spPr>
      </p:pic>
      <p:pic>
        <p:nvPicPr>
          <p:cNvPr id="13" name="Tartalom helye 12" descr="A képen személy, nő látható&#10;&#10;Automatikusan generált leírás">
            <a:extLst>
              <a:ext uri="{FF2B5EF4-FFF2-40B4-BE49-F238E27FC236}">
                <a16:creationId xmlns:a16="http://schemas.microsoft.com/office/drawing/2014/main" id="{E3AEA879-1788-4DEC-9773-67ECDA024A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936" y="3614916"/>
            <a:ext cx="1444128" cy="1925998"/>
          </a:xfrm>
          <a:ln>
            <a:solidFill>
              <a:srgbClr val="750708"/>
            </a:solidFill>
          </a:ln>
        </p:spPr>
      </p:pic>
      <p:pic>
        <p:nvPicPr>
          <p:cNvPr id="15" name="Kép 14" descr="A képen személy, férfi, fal, ruházat látható&#10;&#10;Automatikusan generált leírás">
            <a:extLst>
              <a:ext uri="{FF2B5EF4-FFF2-40B4-BE49-F238E27FC236}">
                <a16:creationId xmlns:a16="http://schemas.microsoft.com/office/drawing/2014/main" id="{A4DEDA03-8594-4A98-9E0A-3C0FF71A72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064" y="1029498"/>
            <a:ext cx="1283999" cy="1925998"/>
          </a:xfrm>
          <a:prstGeom prst="rect">
            <a:avLst/>
          </a:prstGeom>
          <a:ln>
            <a:solidFill>
              <a:srgbClr val="750708"/>
            </a:solidFill>
          </a:ln>
        </p:spPr>
      </p:pic>
      <p:pic>
        <p:nvPicPr>
          <p:cNvPr id="17" name="Kép 16" descr="A képen személy, férfi, öltöny, modellt állás látható&#10;&#10;Automatikusan generált leírás">
            <a:extLst>
              <a:ext uri="{FF2B5EF4-FFF2-40B4-BE49-F238E27FC236}">
                <a16:creationId xmlns:a16="http://schemas.microsoft.com/office/drawing/2014/main" id="{1ECF2844-AEFC-4297-A930-1A0F0ED24B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807" y="1027901"/>
            <a:ext cx="1286129" cy="1929193"/>
          </a:xfrm>
          <a:prstGeom prst="rect">
            <a:avLst/>
          </a:prstGeom>
          <a:ln>
            <a:solidFill>
              <a:srgbClr val="750708"/>
            </a:solidFill>
          </a:ln>
        </p:spPr>
      </p:pic>
      <p:sp>
        <p:nvSpPr>
          <p:cNvPr id="18" name="Szövegdoboz 17">
            <a:extLst>
              <a:ext uri="{FF2B5EF4-FFF2-40B4-BE49-F238E27FC236}">
                <a16:creationId xmlns:a16="http://schemas.microsoft.com/office/drawing/2014/main" id="{B997D2DC-4A2A-4868-AC82-46C353B2A6C7}"/>
              </a:ext>
            </a:extLst>
          </p:cNvPr>
          <p:cNvSpPr txBox="1"/>
          <p:nvPr/>
        </p:nvSpPr>
        <p:spPr>
          <a:xfrm>
            <a:off x="1955409" y="3052840"/>
            <a:ext cx="2616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Sütő Richárd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elnök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0D2C8CC6-9A54-48D3-B762-64EC3DC11007}"/>
              </a:ext>
            </a:extLst>
          </p:cNvPr>
          <p:cNvSpPr txBox="1"/>
          <p:nvPr/>
        </p:nvSpPr>
        <p:spPr>
          <a:xfrm>
            <a:off x="4585564" y="3010713"/>
            <a:ext cx="2700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Fuchs Bence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alelnök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CEB15AD7-CCE4-4DFF-8A15-27A0D269623C}"/>
              </a:ext>
            </a:extLst>
          </p:cNvPr>
          <p:cNvSpPr txBox="1"/>
          <p:nvPr/>
        </p:nvSpPr>
        <p:spPr>
          <a:xfrm>
            <a:off x="3474216" y="5547458"/>
            <a:ext cx="2222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Herczeg Tünde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kulturális referens</a:t>
            </a: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A328EF8E-7B6E-467C-886E-889FAC67AF42}"/>
              </a:ext>
            </a:extLst>
          </p:cNvPr>
          <p:cNvSpPr txBox="1"/>
          <p:nvPr/>
        </p:nvSpPr>
        <p:spPr>
          <a:xfrm>
            <a:off x="5630785" y="5569949"/>
            <a:ext cx="2728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Torma Boglárka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tanulmányi referens</a:t>
            </a:r>
          </a:p>
        </p:txBody>
      </p:sp>
      <p:pic>
        <p:nvPicPr>
          <p:cNvPr id="23" name="Kép 22" descr="A képen fa, személy, kültéri, hó látható&#10;&#10;Automatikusan generált leírás">
            <a:extLst>
              <a:ext uri="{FF2B5EF4-FFF2-40B4-BE49-F238E27FC236}">
                <a16:creationId xmlns:a16="http://schemas.microsoft.com/office/drawing/2014/main" id="{B924DA1F-5DD1-48B9-B2FA-030749CFAF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711" y="3614916"/>
            <a:ext cx="1298804" cy="1948206"/>
          </a:xfrm>
          <a:prstGeom prst="rect">
            <a:avLst/>
          </a:prstGeom>
          <a:ln>
            <a:solidFill>
              <a:srgbClr val="750708"/>
            </a:solidFill>
          </a:ln>
        </p:spPr>
      </p:pic>
      <p:sp>
        <p:nvSpPr>
          <p:cNvPr id="24" name="Szövegdoboz 23">
            <a:extLst>
              <a:ext uri="{FF2B5EF4-FFF2-40B4-BE49-F238E27FC236}">
                <a16:creationId xmlns:a16="http://schemas.microsoft.com/office/drawing/2014/main" id="{741663B9-87F5-4916-AB20-95A3DB95D7AB}"/>
              </a:ext>
            </a:extLst>
          </p:cNvPr>
          <p:cNvSpPr txBox="1"/>
          <p:nvPr/>
        </p:nvSpPr>
        <p:spPr>
          <a:xfrm>
            <a:off x="520504" y="5540914"/>
            <a:ext cx="2869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Kiss Virág Viktória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és információs referens</a:t>
            </a:r>
          </a:p>
        </p:txBody>
      </p:sp>
    </p:spTree>
    <p:extLst>
      <p:ext uri="{BB962C8B-B14F-4D97-AF65-F5344CB8AC3E}">
        <p14:creationId xmlns:p14="http://schemas.microsoft.com/office/powerpoint/2010/main" val="36253330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0" y="6172199"/>
            <a:ext cx="9144000" cy="685799"/>
          </a:xfrm>
          <a:prstGeom prst="rect">
            <a:avLst/>
          </a:prstGeom>
          <a:solidFill>
            <a:srgbClr val="75070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697" y="6232226"/>
            <a:ext cx="1324303" cy="625774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2627429" y="409798"/>
            <a:ext cx="388914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srgbClr val="75070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Mit csinál a HÖT?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184245" y="1274350"/>
            <a:ext cx="8775510" cy="5173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7507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Célunk és feladataink: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7507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 hallgatói élet felpezsdítése az egyetemi évek alatt</a:t>
            </a:r>
          </a:p>
          <a:p>
            <a:pPr marL="1257300" marR="0" lvl="2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507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Gólyatábor</a:t>
            </a: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srgbClr val="7507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257300" marR="0" lvl="2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7507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Október feszt</a:t>
            </a:r>
          </a:p>
          <a:p>
            <a:pPr marL="1257300" marR="0" lvl="2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7507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Majális</a:t>
            </a:r>
          </a:p>
          <a:p>
            <a:pPr marL="1257300" marR="0" lvl="2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7507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Közgáz szerda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7507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Szakmai és kulturális programok szervezése</a:t>
            </a:r>
          </a:p>
          <a:p>
            <a:pPr marL="1257300" marR="0" lvl="2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7507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Gólyabál</a:t>
            </a:r>
          </a:p>
          <a:p>
            <a:pPr marL="1257300" marR="0" lvl="2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7507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Borvacsora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7507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Hallgatói érdekképviselet</a:t>
            </a:r>
          </a:p>
          <a:p>
            <a:pPr marL="1257300" marR="0" lvl="2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98052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0" y="6172199"/>
            <a:ext cx="9144000" cy="685799"/>
          </a:xfrm>
          <a:prstGeom prst="rect">
            <a:avLst/>
          </a:prstGeom>
          <a:solidFill>
            <a:srgbClr val="75070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697" y="6232226"/>
            <a:ext cx="1324303" cy="625774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2676803" y="115855"/>
            <a:ext cx="379039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srgbClr val="75070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Szolgáltatásaink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4A12055B-BB58-47F1-A4CC-A10121D3A29B}"/>
              </a:ext>
            </a:extLst>
          </p:cNvPr>
          <p:cNvSpPr txBox="1"/>
          <p:nvPr/>
        </p:nvSpPr>
        <p:spPr>
          <a:xfrm>
            <a:off x="295421" y="1347164"/>
            <a:ext cx="8553157" cy="4190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7507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HÖT Stand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7507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Fénymásolás, nyomtatási lehetőség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7507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Pólók, pulóverek, bögrék, füzetek, </a:t>
            </a:r>
            <a:r>
              <a:rPr kumimoji="0" lang="hu-H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507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repitárgyak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7507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árusítása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7507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Jegyárusítás </a:t>
            </a:r>
            <a:r>
              <a:rPr kumimoji="0" lang="hu-HU" sz="2000" b="1" i="1" u="none" strike="noStrike" kern="1200" cap="none" spc="0" normalizeH="0" baseline="0" noProof="0" dirty="0">
                <a:ln>
                  <a:noFill/>
                </a:ln>
                <a:solidFill>
                  <a:srgbClr val="7507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(Közgáz Szerda, színházjegy, kondibérlet </a:t>
            </a:r>
            <a:r>
              <a:rPr kumimoji="0" lang="hu-HU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7507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stb</a:t>
            </a:r>
            <a:r>
              <a:rPr kumimoji="0" lang="hu-HU" sz="2000" b="1" i="1" u="none" strike="noStrike" kern="1200" cap="none" spc="0" normalizeH="0" baseline="0" noProof="0" dirty="0">
                <a:ln>
                  <a:noFill/>
                </a:ln>
                <a:solidFill>
                  <a:srgbClr val="7507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…)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7507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7507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Segítségnyújtás tanulmányi és érdekképviseleti ügyekkel kapcsolatban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7507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Munkalehetőségek nyújtása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7507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Kari rendezvényeken</a:t>
            </a:r>
          </a:p>
        </p:txBody>
      </p:sp>
    </p:spTree>
    <p:extLst>
      <p:ext uri="{BB962C8B-B14F-4D97-AF65-F5344CB8AC3E}">
        <p14:creationId xmlns:p14="http://schemas.microsoft.com/office/powerpoint/2010/main" val="12650717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2886501" y="2245810"/>
            <a:ext cx="5628849" cy="13557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9525">
                  <a:noFill/>
                  <a:prstDash val="solid"/>
                </a:ln>
                <a:solidFill>
                  <a:srgbClr val="75070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Pécsiközgáz</a:t>
            </a:r>
            <a:r>
              <a:rPr kumimoji="0" lang="en-US" sz="40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srgbClr val="75070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9525">
                  <a:noFill/>
                  <a:prstDash val="solid"/>
                </a:ln>
                <a:solidFill>
                  <a:srgbClr val="75070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Gólyatábor</a:t>
            </a:r>
            <a:endParaRPr kumimoji="0" lang="en-US" sz="4000" b="1" i="0" u="none" strike="noStrike" kern="1200" cap="none" spc="0" normalizeH="0" baseline="0" noProof="0" dirty="0">
              <a:ln w="9525">
                <a:noFill/>
                <a:prstDash val="solid"/>
              </a:ln>
              <a:solidFill>
                <a:srgbClr val="75070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Kép 19" descr="A képen személy, fa, kültéri, személyek látható&#10;&#10;Automatikusan generált leírás">
            <a:extLst>
              <a:ext uri="{FF2B5EF4-FFF2-40B4-BE49-F238E27FC236}">
                <a16:creationId xmlns:a16="http://schemas.microsoft.com/office/drawing/2014/main" id="{31DA0B4B-CDE5-4B28-A3EB-6F9C157077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67" r="3" b="20219"/>
          <a:stretch/>
        </p:blipFill>
        <p:spPr>
          <a:xfrm>
            <a:off x="2736988" y="1"/>
            <a:ext cx="6407012" cy="2130473"/>
          </a:xfrm>
          <a:custGeom>
            <a:avLst/>
            <a:gdLst/>
            <a:ahLst/>
            <a:cxnLst/>
            <a:rect l="l" t="t" r="r" b="b"/>
            <a:pathLst>
              <a:path w="8542682" h="2130473">
                <a:moveTo>
                  <a:pt x="986689" y="0"/>
                </a:moveTo>
                <a:lnTo>
                  <a:pt x="8542682" y="0"/>
                </a:lnTo>
                <a:lnTo>
                  <a:pt x="8542682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22" name="Kép 21" descr="A képen személy látható&#10;&#10;Automatikusan generált leírás">
            <a:extLst>
              <a:ext uri="{FF2B5EF4-FFF2-40B4-BE49-F238E27FC236}">
                <a16:creationId xmlns:a16="http://schemas.microsoft.com/office/drawing/2014/main" id="{A60CCDF3-E069-4B19-B0EE-20ED264453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2" r="2" b="955"/>
          <a:stretch/>
        </p:blipFill>
        <p:spPr>
          <a:xfrm>
            <a:off x="20" y="-6955"/>
            <a:ext cx="3356335" cy="2130473"/>
          </a:xfrm>
          <a:custGeom>
            <a:avLst/>
            <a:gdLst/>
            <a:ahLst/>
            <a:cxnLst/>
            <a:rect l="l" t="t" r="r" b="b"/>
            <a:pathLst>
              <a:path w="4475140" h="2130473">
                <a:moveTo>
                  <a:pt x="0" y="0"/>
                </a:moveTo>
                <a:lnTo>
                  <a:pt x="1074821" y="0"/>
                </a:lnTo>
                <a:lnTo>
                  <a:pt x="1074821" y="239"/>
                </a:lnTo>
                <a:lnTo>
                  <a:pt x="4475140" y="239"/>
                </a:lnTo>
                <a:lnTo>
                  <a:pt x="3488563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24" name="Kép 23" descr="A képen fa, kültéri, út, személy látható&#10;&#10;Automatikusan generált leírás">
            <a:extLst>
              <a:ext uri="{FF2B5EF4-FFF2-40B4-BE49-F238E27FC236}">
                <a16:creationId xmlns:a16="http://schemas.microsoft.com/office/drawing/2014/main" id="{B7A26AB8-F6C7-4784-B768-6B2438FA75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" r="17816" b="-1"/>
          <a:stretch/>
        </p:blipFill>
        <p:spPr>
          <a:xfrm>
            <a:off x="20" y="2279768"/>
            <a:ext cx="2613191" cy="224442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933"/>
          <a:stretch/>
        </p:blipFill>
        <p:spPr>
          <a:xfrm>
            <a:off x="5787645" y="4683320"/>
            <a:ext cx="3356355" cy="2174680"/>
          </a:xfrm>
          <a:custGeom>
            <a:avLst/>
            <a:gdLst/>
            <a:ahLst/>
            <a:cxnLst/>
            <a:rect l="l" t="t" r="r" b="b"/>
            <a:pathLst>
              <a:path w="4475140" h="2174680">
                <a:moveTo>
                  <a:pt x="1006941" y="0"/>
                </a:moveTo>
                <a:lnTo>
                  <a:pt x="4475140" y="0"/>
                </a:lnTo>
                <a:lnTo>
                  <a:pt x="4475140" y="2174680"/>
                </a:lnTo>
                <a:lnTo>
                  <a:pt x="3400319" y="2174680"/>
                </a:lnTo>
                <a:lnTo>
                  <a:pt x="3400319" y="2174202"/>
                </a:lnTo>
                <a:lnTo>
                  <a:pt x="0" y="2174202"/>
                </a:lnTo>
                <a:close/>
              </a:path>
            </a:pathLst>
          </a:custGeom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20" r="-2" b="20250"/>
          <a:stretch/>
        </p:blipFill>
        <p:spPr>
          <a:xfrm>
            <a:off x="20" y="4682839"/>
            <a:ext cx="6422512" cy="2175160"/>
          </a:xfrm>
          <a:custGeom>
            <a:avLst/>
            <a:gdLst/>
            <a:ahLst/>
            <a:cxnLst/>
            <a:rect l="l" t="t" r="r" b="b"/>
            <a:pathLst>
              <a:path w="8563376" h="2175160">
                <a:moveTo>
                  <a:pt x="0" y="0"/>
                </a:moveTo>
                <a:lnTo>
                  <a:pt x="8563376" y="0"/>
                </a:lnTo>
                <a:lnTo>
                  <a:pt x="7555992" y="2175160"/>
                </a:lnTo>
                <a:lnTo>
                  <a:pt x="0" y="2175160"/>
                </a:lnTo>
                <a:close/>
              </a:path>
            </a:pathLst>
          </a:custGeom>
        </p:spPr>
      </p:pic>
      <p:sp>
        <p:nvSpPr>
          <p:cNvPr id="6" name="Téglalap 5"/>
          <p:cNvSpPr/>
          <p:nvPr/>
        </p:nvSpPr>
        <p:spPr>
          <a:xfrm>
            <a:off x="0" y="6172199"/>
            <a:ext cx="9144000" cy="685799"/>
          </a:xfrm>
          <a:prstGeom prst="rect">
            <a:avLst/>
          </a:prstGeom>
          <a:solidFill>
            <a:srgbClr val="75070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697" y="6232226"/>
            <a:ext cx="1324303" cy="62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28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ÉVFOLYAMFELELŐSÖK</a:t>
            </a:r>
          </a:p>
        </p:txBody>
      </p:sp>
      <p:sp>
        <p:nvSpPr>
          <p:cNvPr id="6" name="Szöveg helye 2"/>
          <p:cNvSpPr>
            <a:spLocks noGrp="1"/>
          </p:cNvSpPr>
          <p:nvPr>
            <p:ph type="body" sz="half" idx="2"/>
          </p:nvPr>
        </p:nvSpPr>
        <p:spPr>
          <a:xfrm>
            <a:off x="877824" y="4832700"/>
            <a:ext cx="3474720" cy="858368"/>
          </a:xfrm>
          <a:solidFill>
            <a:schemeClr val="bg2"/>
          </a:solidFill>
        </p:spPr>
        <p:txBody>
          <a:bodyPr anchor="ctr"/>
          <a:lstStyle/>
          <a:p>
            <a:pPr algn="ctr">
              <a:spcBef>
                <a:spcPts val="0"/>
              </a:spcBef>
            </a:pPr>
            <a:r>
              <a:rPr lang="hu-HU" dirty="0">
                <a:solidFill>
                  <a:schemeClr val="bg1"/>
                </a:solidFill>
                <a:hlinkClick r:id="rId2"/>
              </a:rPr>
              <a:t>Schunk Szilvia</a:t>
            </a:r>
          </a:p>
          <a:p>
            <a:pPr algn="ctr">
              <a:spcBef>
                <a:spcPts val="0"/>
              </a:spcBef>
            </a:pPr>
            <a:r>
              <a:rPr lang="hu-HU" b="1" dirty="0">
                <a:solidFill>
                  <a:schemeClr val="bg1"/>
                </a:solidFill>
                <a:hlinkClick r:id="rId2"/>
              </a:rPr>
              <a:t>BSC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7" name="Szöveg helye 2"/>
          <p:cNvSpPr txBox="1">
            <a:spLocks/>
          </p:cNvSpPr>
          <p:nvPr/>
        </p:nvSpPr>
        <p:spPr>
          <a:xfrm>
            <a:off x="4654296" y="4832700"/>
            <a:ext cx="3474720" cy="858368"/>
          </a:xfrm>
          <a:prstGeom prst="rect">
            <a:avLst/>
          </a:prstGeom>
          <a:solidFill>
            <a:schemeClr val="accent3"/>
          </a:solidFill>
        </p:spPr>
        <p:txBody>
          <a:bodyPr lIns="0" tIns="0" anchor="ctr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hu-HU" dirty="0">
                <a:hlinkClick r:id="rId3"/>
              </a:rPr>
              <a:t>Hamar Edina</a:t>
            </a:r>
          </a:p>
          <a:p>
            <a:pPr algn="ctr">
              <a:spcBef>
                <a:spcPts val="0"/>
              </a:spcBef>
            </a:pPr>
            <a:r>
              <a:rPr lang="hu-HU" b="1" dirty="0">
                <a:hlinkClick r:id="rId3"/>
              </a:rPr>
              <a:t>FOKSZ</a:t>
            </a:r>
            <a:endParaRPr lang="hu-HU" b="1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0536" y="809340"/>
            <a:ext cx="2682240" cy="402336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451" y="805421"/>
            <a:ext cx="2808079" cy="402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573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0" y="6172199"/>
            <a:ext cx="9144000" cy="685799"/>
          </a:xfrm>
          <a:prstGeom prst="rect">
            <a:avLst/>
          </a:prstGeom>
          <a:solidFill>
            <a:srgbClr val="75070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697" y="6232226"/>
            <a:ext cx="1324303" cy="625774"/>
          </a:xfrm>
          <a:prstGeom prst="rect">
            <a:avLst/>
          </a:prstGeom>
        </p:spPr>
      </p:pic>
      <p:pic>
        <p:nvPicPr>
          <p:cNvPr id="3" name="Kép 2" descr="A képen személy, állapot látható&#10;&#10;Automatikusan generált leírás">
            <a:extLst>
              <a:ext uri="{FF2B5EF4-FFF2-40B4-BE49-F238E27FC236}">
                <a16:creationId xmlns:a16="http://schemas.microsoft.com/office/drawing/2014/main" id="{86E9F160-605B-4425-B81D-50E4C4B92A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47" y="3429000"/>
            <a:ext cx="3975196" cy="2649554"/>
          </a:xfrm>
          <a:prstGeom prst="rect">
            <a:avLst/>
          </a:prstGeom>
        </p:spPr>
      </p:pic>
      <p:pic>
        <p:nvPicPr>
          <p:cNvPr id="9" name="Kép 8" descr="A képen táncos látható&#10;&#10;Automatikusan generált leírás">
            <a:extLst>
              <a:ext uri="{FF2B5EF4-FFF2-40B4-BE49-F238E27FC236}">
                <a16:creationId xmlns:a16="http://schemas.microsoft.com/office/drawing/2014/main" id="{B394A610-2AB9-49BB-AB20-FAFFE2D7CC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744" y="3429000"/>
            <a:ext cx="3975195" cy="2649554"/>
          </a:xfrm>
          <a:prstGeom prst="rect">
            <a:avLst/>
          </a:prstGeom>
        </p:spPr>
      </p:pic>
      <p:pic>
        <p:nvPicPr>
          <p:cNvPr id="14" name="Kép 13" descr="A képen személy, beltéri, személyek, tömeg látható&#10;&#10;Automatikusan generált leírás">
            <a:extLst>
              <a:ext uri="{FF2B5EF4-FFF2-40B4-BE49-F238E27FC236}">
                <a16:creationId xmlns:a16="http://schemas.microsoft.com/office/drawing/2014/main" id="{8F96C93C-E607-4A10-A9F7-2F7626FC27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47" y="547039"/>
            <a:ext cx="3975196" cy="2649554"/>
          </a:xfrm>
          <a:prstGeom prst="rect">
            <a:avLst/>
          </a:prstGeom>
        </p:spPr>
      </p:pic>
      <p:pic>
        <p:nvPicPr>
          <p:cNvPr id="16" name="Kép 15" descr="A képen szöveg, személy, beltéri, állás látható&#10;&#10;Automatikusan generált leírás">
            <a:extLst>
              <a:ext uri="{FF2B5EF4-FFF2-40B4-BE49-F238E27FC236}">
                <a16:creationId xmlns:a16="http://schemas.microsoft.com/office/drawing/2014/main" id="{61B6106E-08EE-40C0-BC66-D7BB02598C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744" y="547038"/>
            <a:ext cx="3975196" cy="2649555"/>
          </a:xfrm>
          <a:prstGeom prst="rect">
            <a:avLst/>
          </a:prstGeom>
        </p:spPr>
      </p:pic>
      <p:pic>
        <p:nvPicPr>
          <p:cNvPr id="12" name="Kép 11" descr="A képen szöveg látható&#10;&#10;Automatikusan generált leírás">
            <a:extLst>
              <a:ext uri="{FF2B5EF4-FFF2-40B4-BE49-F238E27FC236}">
                <a16:creationId xmlns:a16="http://schemas.microsoft.com/office/drawing/2014/main" id="{FAC9C3DC-6947-463E-A447-E43AABDDE32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4" r="14446" b="4"/>
          <a:stretch/>
        </p:blipFill>
        <p:spPr>
          <a:xfrm>
            <a:off x="2987802" y="1918638"/>
            <a:ext cx="3168396" cy="3020725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849418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2886501" y="2245810"/>
            <a:ext cx="5628849" cy="13557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9525">
                  <a:noFill/>
                  <a:prstDash val="solid"/>
                </a:ln>
                <a:solidFill>
                  <a:srgbClr val="75070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Októberfeszt</a:t>
            </a:r>
            <a:r>
              <a:rPr kumimoji="0" lang="hu-HU" sz="40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srgbClr val="75070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és M</a:t>
            </a:r>
            <a:r>
              <a:rPr kumimoji="0" lang="en-US" sz="4000" b="1" i="0" u="none" strike="noStrike" kern="1200" cap="none" spc="0" normalizeH="0" baseline="0" noProof="0" dirty="0" err="1">
                <a:ln w="9525">
                  <a:noFill/>
                  <a:prstDash val="solid"/>
                </a:ln>
                <a:solidFill>
                  <a:srgbClr val="75070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ajális</a:t>
            </a:r>
            <a:endParaRPr kumimoji="0" lang="en-US" sz="4000" b="1" i="0" u="none" strike="noStrike" kern="1200" cap="none" spc="0" normalizeH="0" baseline="0" noProof="0" dirty="0">
              <a:ln w="9525">
                <a:noFill/>
                <a:prstDash val="solid"/>
              </a:ln>
              <a:solidFill>
                <a:srgbClr val="75070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43" r="3" b="25676"/>
          <a:stretch/>
        </p:blipFill>
        <p:spPr>
          <a:xfrm>
            <a:off x="2736988" y="1"/>
            <a:ext cx="6407012" cy="2130473"/>
          </a:xfrm>
          <a:custGeom>
            <a:avLst/>
            <a:gdLst/>
            <a:ahLst/>
            <a:cxnLst/>
            <a:rect l="l" t="t" r="r" b="b"/>
            <a:pathLst>
              <a:path w="8542682" h="2130473">
                <a:moveTo>
                  <a:pt x="986689" y="0"/>
                </a:moveTo>
                <a:lnTo>
                  <a:pt x="8542682" y="0"/>
                </a:lnTo>
                <a:lnTo>
                  <a:pt x="8542682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7" r="2" b="2"/>
          <a:stretch/>
        </p:blipFill>
        <p:spPr>
          <a:xfrm>
            <a:off x="20" y="-6955"/>
            <a:ext cx="3356335" cy="2130473"/>
          </a:xfrm>
          <a:custGeom>
            <a:avLst/>
            <a:gdLst/>
            <a:ahLst/>
            <a:cxnLst/>
            <a:rect l="l" t="t" r="r" b="b"/>
            <a:pathLst>
              <a:path w="4475140" h="2130473">
                <a:moveTo>
                  <a:pt x="0" y="0"/>
                </a:moveTo>
                <a:lnTo>
                  <a:pt x="1074821" y="0"/>
                </a:lnTo>
                <a:lnTo>
                  <a:pt x="1074821" y="239"/>
                </a:lnTo>
                <a:lnTo>
                  <a:pt x="4475140" y="239"/>
                </a:lnTo>
                <a:lnTo>
                  <a:pt x="3488563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3" r="-1" b="-1"/>
          <a:stretch/>
        </p:blipFill>
        <p:spPr>
          <a:xfrm>
            <a:off x="20" y="2279768"/>
            <a:ext cx="2613191" cy="224442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" r="1" b="1231"/>
          <a:stretch/>
        </p:blipFill>
        <p:spPr>
          <a:xfrm>
            <a:off x="5787645" y="4683320"/>
            <a:ext cx="3356355" cy="2174680"/>
          </a:xfrm>
          <a:custGeom>
            <a:avLst/>
            <a:gdLst/>
            <a:ahLst/>
            <a:cxnLst/>
            <a:rect l="l" t="t" r="r" b="b"/>
            <a:pathLst>
              <a:path w="4475140" h="2174680">
                <a:moveTo>
                  <a:pt x="1006941" y="0"/>
                </a:moveTo>
                <a:lnTo>
                  <a:pt x="4475140" y="0"/>
                </a:lnTo>
                <a:lnTo>
                  <a:pt x="4475140" y="2174680"/>
                </a:lnTo>
                <a:lnTo>
                  <a:pt x="3400319" y="2174680"/>
                </a:lnTo>
                <a:lnTo>
                  <a:pt x="3400319" y="2174202"/>
                </a:lnTo>
                <a:lnTo>
                  <a:pt x="0" y="2174202"/>
                </a:lnTo>
                <a:close/>
              </a:path>
            </a:pathLst>
          </a:custGeom>
        </p:spPr>
      </p:pic>
      <p:pic>
        <p:nvPicPr>
          <p:cNvPr id="1026" name="Picture 2" descr="Lehet, hogy egy kép erről: 2 ember">
            <a:extLst>
              <a:ext uri="{FF2B5EF4-FFF2-40B4-BE49-F238E27FC236}">
                <a16:creationId xmlns:a16="http://schemas.microsoft.com/office/drawing/2014/main" id="{769CCF87-8D53-45A3-8E2F-BCF9772290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7" r="-2" b="41484"/>
          <a:stretch/>
        </p:blipFill>
        <p:spPr bwMode="auto">
          <a:xfrm>
            <a:off x="20" y="4682839"/>
            <a:ext cx="6422512" cy="2175160"/>
          </a:xfrm>
          <a:custGeom>
            <a:avLst/>
            <a:gdLst/>
            <a:ahLst/>
            <a:cxnLst/>
            <a:rect l="l" t="t" r="r" b="b"/>
            <a:pathLst>
              <a:path w="8563376" h="2175160">
                <a:moveTo>
                  <a:pt x="0" y="0"/>
                </a:moveTo>
                <a:lnTo>
                  <a:pt x="8563376" y="0"/>
                </a:lnTo>
                <a:lnTo>
                  <a:pt x="7555992" y="2175160"/>
                </a:lnTo>
                <a:lnTo>
                  <a:pt x="0" y="21751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5"/>
          <p:cNvSpPr/>
          <p:nvPr/>
        </p:nvSpPr>
        <p:spPr>
          <a:xfrm>
            <a:off x="0" y="6172199"/>
            <a:ext cx="9144000" cy="685799"/>
          </a:xfrm>
          <a:prstGeom prst="rect">
            <a:avLst/>
          </a:prstGeom>
          <a:solidFill>
            <a:srgbClr val="75070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697" y="6232226"/>
            <a:ext cx="1324303" cy="62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7425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ehet, hogy egy kép erről: 3 ember és mosolygó emberek">
            <a:extLst>
              <a:ext uri="{FF2B5EF4-FFF2-40B4-BE49-F238E27FC236}">
                <a16:creationId xmlns:a16="http://schemas.microsoft.com/office/drawing/2014/main" id="{5DFE7381-E376-4F80-8D27-A5BC4C7AF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17" y="3411873"/>
            <a:ext cx="4010861" cy="267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85" y="598362"/>
            <a:ext cx="4010862" cy="2683047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84294"/>
            <a:ext cx="4009001" cy="2672015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83738"/>
            <a:ext cx="4009001" cy="2674713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0" y="6172199"/>
            <a:ext cx="9144000" cy="685799"/>
          </a:xfrm>
          <a:prstGeom prst="rect">
            <a:avLst/>
          </a:prstGeom>
          <a:solidFill>
            <a:srgbClr val="75070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697" y="6232226"/>
            <a:ext cx="1324303" cy="625774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3329189" y="-103290"/>
            <a:ext cx="2033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8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srgbClr val="75070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Felező</a:t>
            </a:r>
            <a:endParaRPr kumimoji="0" lang="hu-HU" sz="6000" b="1" i="0" u="none" strike="noStrike" kern="1200" cap="none" spc="0" normalizeH="0" baseline="0" noProof="0" dirty="0">
              <a:ln w="9525">
                <a:noFill/>
                <a:prstDash val="solid"/>
              </a:ln>
              <a:solidFill>
                <a:srgbClr val="75070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72743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0" y="6172199"/>
            <a:ext cx="9144000" cy="685799"/>
          </a:xfrm>
          <a:prstGeom prst="rect">
            <a:avLst/>
          </a:prstGeom>
          <a:solidFill>
            <a:srgbClr val="75070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697" y="6232226"/>
            <a:ext cx="1324303" cy="625774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2479551" y="0"/>
            <a:ext cx="41848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8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srgbClr val="75070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Végzősök estje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92" y="3503480"/>
            <a:ext cx="3753760" cy="250189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80" y="3499717"/>
            <a:ext cx="3756483" cy="2505658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92" y="830997"/>
            <a:ext cx="3753760" cy="2501896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81" y="830997"/>
            <a:ext cx="3753761" cy="250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240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0" y="6172199"/>
            <a:ext cx="9144000" cy="685799"/>
          </a:xfrm>
          <a:prstGeom prst="rect">
            <a:avLst/>
          </a:prstGeom>
          <a:solidFill>
            <a:srgbClr val="75070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697" y="6232226"/>
            <a:ext cx="1324303" cy="625774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477762" y="504924"/>
            <a:ext cx="81884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srgbClr val="75070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Hogy mindig naprakészek legyetek, kövessetek minket az alábbi felületeken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" descr="https://upload.wikimedia.org/wikipedia/commons/7/79/Facebook_f_logo_201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186" y="2148844"/>
            <a:ext cx="961460" cy="96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KÃ©ptalÃ¡lat a kÃ¶vetkezÅre: âinstagram.pngâ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896" y="3515406"/>
            <a:ext cx="1134039" cy="113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églalap 9"/>
          <p:cNvSpPr/>
          <p:nvPr/>
        </p:nvSpPr>
        <p:spPr>
          <a:xfrm>
            <a:off x="2070514" y="2186975"/>
            <a:ext cx="535037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5400" b="0" i="0" u="none" strike="noStrike" kern="1200" cap="none" spc="0" normalizeH="0" baseline="0" noProof="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@PTE KTK HÖT</a:t>
            </a:r>
          </a:p>
        </p:txBody>
      </p:sp>
      <p:sp>
        <p:nvSpPr>
          <p:cNvPr id="11" name="Téglalap 10"/>
          <p:cNvSpPr/>
          <p:nvPr/>
        </p:nvSpPr>
        <p:spPr>
          <a:xfrm>
            <a:off x="2608674" y="3633782"/>
            <a:ext cx="392665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6000" b="0" i="0" u="none" strike="noStrike" kern="1200" cap="none" spc="0" normalizeH="0" baseline="0" noProof="0" dirty="0">
                <a:ln w="0"/>
                <a:solidFill>
                  <a:srgbClr val="DF2C6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@</a:t>
            </a:r>
            <a:r>
              <a:rPr kumimoji="0" lang="hu-HU" sz="6000" b="0" i="0" u="none" strike="noStrike" kern="1200" cap="none" spc="0" normalizeH="0" baseline="0" noProof="0" dirty="0" err="1">
                <a:ln w="0"/>
                <a:solidFill>
                  <a:srgbClr val="DF2C6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ptektkhot</a:t>
            </a:r>
            <a:endParaRPr kumimoji="0" lang="hu-HU" sz="6000" b="0" i="0" u="none" strike="noStrike" kern="1200" cap="none" spc="0" normalizeH="0" baseline="0" noProof="0" dirty="0">
              <a:ln w="0"/>
              <a:solidFill>
                <a:srgbClr val="DF2C6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2278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0" y="6172199"/>
            <a:ext cx="9144000" cy="685799"/>
          </a:xfrm>
          <a:prstGeom prst="rect">
            <a:avLst/>
          </a:prstGeom>
          <a:solidFill>
            <a:srgbClr val="75070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697" y="6232226"/>
            <a:ext cx="1324303" cy="625774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0" y="0"/>
            <a:ext cx="58355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60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srgbClr val="75070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Diákszervezetek</a:t>
            </a:r>
            <a:endParaRPr kumimoji="0" lang="hu-HU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534" y="-7723"/>
            <a:ext cx="2757569" cy="2757569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458" y="943234"/>
            <a:ext cx="3773374" cy="1272677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523" y="1871109"/>
            <a:ext cx="2475466" cy="2475466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579" y="2039847"/>
            <a:ext cx="1358756" cy="257910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040" y="2604233"/>
            <a:ext cx="2738180" cy="787494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313" y="3872979"/>
            <a:ext cx="2509038" cy="2509038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188" y="1424133"/>
            <a:ext cx="2738311" cy="2738311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817" y="4309090"/>
            <a:ext cx="4882746" cy="1790340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70A39DB5-BC1E-EB45-9218-6AAC725883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38562" y="4055038"/>
            <a:ext cx="1952119" cy="195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360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zövegdoboz 9">
            <a:extLst>
              <a:ext uri="{FF2B5EF4-FFF2-40B4-BE49-F238E27FC236}">
                <a16:creationId xmlns:a16="http://schemas.microsoft.com/office/drawing/2014/main" id="{1C65D28C-20A0-473C-9932-31FAFE938548}"/>
              </a:ext>
            </a:extLst>
          </p:cNvPr>
          <p:cNvSpPr txBox="1"/>
          <p:nvPr/>
        </p:nvSpPr>
        <p:spPr>
          <a:xfrm>
            <a:off x="4393149" y="1135886"/>
            <a:ext cx="4781548" cy="15205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Magyar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Közgazdasági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Társaság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Ifjúsági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Bizottsága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BE013849-750C-4365-9DB9-BF93AA96C780}"/>
              </a:ext>
            </a:extLst>
          </p:cNvPr>
          <p:cNvSpPr txBox="1"/>
          <p:nvPr/>
        </p:nvSpPr>
        <p:spPr>
          <a:xfrm>
            <a:off x="6120210" y="3908835"/>
            <a:ext cx="3085185" cy="3049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marR="0" lvl="0" indent="-17145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Szakmai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fejlődés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17145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Konferenciákon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való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részvétel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17145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Kapcsolatépítés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17145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Csapaépítő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programok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17145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Kép 3" descr="A képen személy, csoport, modellt állás, állás látható&#10;&#10;Automatikusan generált leírás">
            <a:extLst>
              <a:ext uri="{FF2B5EF4-FFF2-40B4-BE49-F238E27FC236}">
                <a16:creationId xmlns:a16="http://schemas.microsoft.com/office/drawing/2014/main" id="{AE46AA3A-E02F-42F4-B7AA-418EB315F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r="1705" b="-1"/>
          <a:stretch/>
        </p:blipFill>
        <p:spPr>
          <a:xfrm>
            <a:off x="20" y="4305680"/>
            <a:ext cx="3085185" cy="2548533"/>
          </a:xfrm>
          <a:custGeom>
            <a:avLst/>
            <a:gdLst>
              <a:gd name="connsiteX0" fmla="*/ 1464476 w 3083442"/>
              <a:gd name="connsiteY0" fmla="*/ 0 h 2547077"/>
              <a:gd name="connsiteX1" fmla="*/ 3083442 w 3083442"/>
              <a:gd name="connsiteY1" fmla="*/ 1618966 h 2547077"/>
              <a:gd name="connsiteX2" fmla="*/ 2806948 w 3083442"/>
              <a:gd name="connsiteY2" fmla="*/ 2524145 h 2547077"/>
              <a:gd name="connsiteX3" fmla="*/ 2789800 w 3083442"/>
              <a:gd name="connsiteY3" fmla="*/ 2547077 h 2547077"/>
              <a:gd name="connsiteX4" fmla="*/ 139152 w 3083442"/>
              <a:gd name="connsiteY4" fmla="*/ 2547077 h 2547077"/>
              <a:gd name="connsiteX5" fmla="*/ 122004 w 3083442"/>
              <a:gd name="connsiteY5" fmla="*/ 2524145 h 2547077"/>
              <a:gd name="connsiteX6" fmla="*/ 40911 w 3083442"/>
              <a:gd name="connsiteY6" fmla="*/ 2390661 h 2547077"/>
              <a:gd name="connsiteX7" fmla="*/ 0 w 3083442"/>
              <a:gd name="connsiteY7" fmla="*/ 2305737 h 2547077"/>
              <a:gd name="connsiteX8" fmla="*/ 0 w 3083442"/>
              <a:gd name="connsiteY8" fmla="*/ 932195 h 2547077"/>
              <a:gd name="connsiteX9" fmla="*/ 40911 w 3083442"/>
              <a:gd name="connsiteY9" fmla="*/ 847271 h 2547077"/>
              <a:gd name="connsiteX10" fmla="*/ 1464476 w 3083442"/>
              <a:gd name="connsiteY10" fmla="*/ 0 h 2547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83442" h="2547077">
                <a:moveTo>
                  <a:pt x="1464476" y="0"/>
                </a:moveTo>
                <a:cubicBezTo>
                  <a:pt x="2358607" y="0"/>
                  <a:pt x="3083442" y="724836"/>
                  <a:pt x="3083442" y="1618966"/>
                </a:cubicBezTo>
                <a:cubicBezTo>
                  <a:pt x="3083442" y="1954265"/>
                  <a:pt x="2981512" y="2265757"/>
                  <a:pt x="2806948" y="2524145"/>
                </a:cubicBezTo>
                <a:lnTo>
                  <a:pt x="2789800" y="2547077"/>
                </a:lnTo>
                <a:lnTo>
                  <a:pt x="139152" y="2547077"/>
                </a:lnTo>
                <a:lnTo>
                  <a:pt x="122004" y="2524145"/>
                </a:lnTo>
                <a:cubicBezTo>
                  <a:pt x="92910" y="2481081"/>
                  <a:pt x="65834" y="2436541"/>
                  <a:pt x="40911" y="2390661"/>
                </a:cubicBezTo>
                <a:lnTo>
                  <a:pt x="0" y="2305737"/>
                </a:lnTo>
                <a:lnTo>
                  <a:pt x="0" y="932195"/>
                </a:lnTo>
                <a:lnTo>
                  <a:pt x="40911" y="847271"/>
                </a:lnTo>
                <a:cubicBezTo>
                  <a:pt x="315065" y="342598"/>
                  <a:pt x="849762" y="0"/>
                  <a:pt x="1464476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8" name="Kép 7" descr="A képen személy, modellt állás, csoport, fénykép látható&#10;&#10;Automatikusan generált leírás">
            <a:extLst>
              <a:ext uri="{FF2B5EF4-FFF2-40B4-BE49-F238E27FC236}">
                <a16:creationId xmlns:a16="http://schemas.microsoft.com/office/drawing/2014/main" id="{491239B7-4F18-4DAE-AB47-39F2BD9094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0" r="14011" b="1"/>
          <a:stretch/>
        </p:blipFill>
        <p:spPr>
          <a:xfrm>
            <a:off x="3521834" y="2966567"/>
            <a:ext cx="2556863" cy="2556863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6" name="Kép 5" descr="A képen beltéri, személy, ülő, asztal látható&#10;&#10;Automatikusan generált leírás">
            <a:extLst>
              <a:ext uri="{FF2B5EF4-FFF2-40B4-BE49-F238E27FC236}">
                <a16:creationId xmlns:a16="http://schemas.microsoft.com/office/drawing/2014/main" id="{EC6E95FC-E321-49CD-82CE-B33217842F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7" r="9337" b="-3"/>
          <a:stretch/>
        </p:blipFill>
        <p:spPr>
          <a:xfrm>
            <a:off x="1" y="-9668"/>
            <a:ext cx="4086394" cy="3438668"/>
          </a:xfrm>
          <a:custGeom>
            <a:avLst/>
            <a:gdLst>
              <a:gd name="connsiteX0" fmla="*/ 73119 w 3943111"/>
              <a:gd name="connsiteY0" fmla="*/ 0 h 3318096"/>
              <a:gd name="connsiteX1" fmla="*/ 3572026 w 3943111"/>
              <a:gd name="connsiteY1" fmla="*/ 0 h 3318096"/>
              <a:gd name="connsiteX2" fmla="*/ 3580957 w 3943111"/>
              <a:gd name="connsiteY2" fmla="*/ 11944 h 3318096"/>
              <a:gd name="connsiteX3" fmla="*/ 3943111 w 3943111"/>
              <a:gd name="connsiteY3" fmla="*/ 1197557 h 3318096"/>
              <a:gd name="connsiteX4" fmla="*/ 1822572 w 3943111"/>
              <a:gd name="connsiteY4" fmla="*/ 3318096 h 3318096"/>
              <a:gd name="connsiteX5" fmla="*/ 64188 w 3943111"/>
              <a:gd name="connsiteY5" fmla="*/ 2383171 h 3318096"/>
              <a:gd name="connsiteX6" fmla="*/ 0 w 3943111"/>
              <a:gd name="connsiteY6" fmla="*/ 2277515 h 3318096"/>
              <a:gd name="connsiteX7" fmla="*/ 0 w 3943111"/>
              <a:gd name="connsiteY7" fmla="*/ 117600 h 3318096"/>
              <a:gd name="connsiteX8" fmla="*/ 64188 w 3943111"/>
              <a:gd name="connsiteY8" fmla="*/ 11944 h 3318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3111" h="3318096">
                <a:moveTo>
                  <a:pt x="73119" y="0"/>
                </a:moveTo>
                <a:lnTo>
                  <a:pt x="3572026" y="0"/>
                </a:lnTo>
                <a:lnTo>
                  <a:pt x="3580957" y="11944"/>
                </a:lnTo>
                <a:cubicBezTo>
                  <a:pt x="3809602" y="350384"/>
                  <a:pt x="3943111" y="758379"/>
                  <a:pt x="3943111" y="1197557"/>
                </a:cubicBezTo>
                <a:cubicBezTo>
                  <a:pt x="3943111" y="2368699"/>
                  <a:pt x="2993714" y="3318096"/>
                  <a:pt x="1822572" y="3318096"/>
                </a:cubicBezTo>
                <a:cubicBezTo>
                  <a:pt x="1090609" y="3318096"/>
                  <a:pt x="445264" y="2947238"/>
                  <a:pt x="64188" y="2383171"/>
                </a:cubicBezTo>
                <a:lnTo>
                  <a:pt x="0" y="2277515"/>
                </a:lnTo>
                <a:lnTo>
                  <a:pt x="0" y="117600"/>
                </a:lnTo>
                <a:lnTo>
                  <a:pt x="64188" y="11944"/>
                </a:lnTo>
                <a:close/>
              </a:path>
            </a:pathLst>
          </a:custGeom>
          <a:effectLst>
            <a:softEdge rad="0"/>
          </a:effectLst>
        </p:spPr>
      </p:pic>
      <p:pic>
        <p:nvPicPr>
          <p:cNvPr id="12" name="Kép 11" descr="A képen rajz látható&#10;&#10;Automatikusan generált leírás">
            <a:extLst>
              <a:ext uri="{FF2B5EF4-FFF2-40B4-BE49-F238E27FC236}">
                <a16:creationId xmlns:a16="http://schemas.microsoft.com/office/drawing/2014/main" id="{914E921F-5B0C-4524-9E9A-079FC1940B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876" y="0"/>
            <a:ext cx="109728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0923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rtalom helye 6">
            <a:extLst>
              <a:ext uri="{FF2B5EF4-FFF2-40B4-BE49-F238E27FC236}">
                <a16:creationId xmlns:a16="http://schemas.microsoft.com/office/drawing/2014/main" id="{A39FE99F-D53D-4145-9FF1-412E88F363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24" y="437423"/>
            <a:ext cx="2288499" cy="2469851"/>
          </a:xfrm>
        </p:spPr>
      </p:pic>
      <p:sp>
        <p:nvSpPr>
          <p:cNvPr id="8" name="Téglalap 7">
            <a:extLst>
              <a:ext uri="{FF2B5EF4-FFF2-40B4-BE49-F238E27FC236}">
                <a16:creationId xmlns:a16="http://schemas.microsoft.com/office/drawing/2014/main" id="{B7F15B7E-2703-4C18-8FAA-D9BB0E7F284F}"/>
              </a:ext>
            </a:extLst>
          </p:cNvPr>
          <p:cNvSpPr/>
          <p:nvPr/>
        </p:nvSpPr>
        <p:spPr>
          <a:xfrm>
            <a:off x="3174023" y="553567"/>
            <a:ext cx="5969977" cy="935292"/>
          </a:xfrm>
          <a:prstGeom prst="rect">
            <a:avLst/>
          </a:prstGeom>
          <a:solidFill>
            <a:srgbClr val="5A4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06FCD533-F0DF-4E00-837E-247F0BA70778}"/>
              </a:ext>
            </a:extLst>
          </p:cNvPr>
          <p:cNvSpPr txBox="1"/>
          <p:nvPr/>
        </p:nvSpPr>
        <p:spPr>
          <a:xfrm>
            <a:off x="3063473" y="769381"/>
            <a:ext cx="6191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all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Th" panose="02000506030000020004" pitchFamily="50" charset="0"/>
                <a:ea typeface="+mn-ea"/>
                <a:cs typeface="+mn-cs"/>
              </a:rPr>
              <a:t>A Pécsi Tudományegyetem Közgazdaságtudományi Karának Lapja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FCAD3E5B-8EA6-485A-ABB9-6B2D4DC888DB}"/>
              </a:ext>
            </a:extLst>
          </p:cNvPr>
          <p:cNvSpPr txBox="1"/>
          <p:nvPr/>
        </p:nvSpPr>
        <p:spPr>
          <a:xfrm>
            <a:off x="3063473" y="1129120"/>
            <a:ext cx="6191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all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Th" panose="02000506030000020004" pitchFamily="50" charset="0"/>
                <a:ea typeface="+mn-ea"/>
                <a:cs typeface="+mn-cs"/>
              </a:rPr>
              <a:t>A PTE KTK Hallgatói Önkormányzati Testületének Támogatásával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AE3CBBA2-1638-4670-8DA0-4E41054999C4}"/>
              </a:ext>
            </a:extLst>
          </p:cNvPr>
          <p:cNvSpPr txBox="1"/>
          <p:nvPr/>
        </p:nvSpPr>
        <p:spPr>
          <a:xfrm rot="21175971">
            <a:off x="2814797" y="2921444"/>
            <a:ext cx="19116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Alt Lt" panose="02000506030000020004" pitchFamily="50" charset="0"/>
                <a:ea typeface="+mn-ea"/>
                <a:cs typeface="+mn-cs"/>
              </a:rPr>
              <a:t>Mindig is érdekelt az újságírás, vagy csak szimplán megosztanád gondolataidat egy nagyobb célközönséggel? 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3511208B-AF56-4893-8450-2D32F69F69DF}"/>
              </a:ext>
            </a:extLst>
          </p:cNvPr>
          <p:cNvSpPr txBox="1"/>
          <p:nvPr/>
        </p:nvSpPr>
        <p:spPr>
          <a:xfrm rot="21003304">
            <a:off x="4756322" y="2614598"/>
            <a:ext cx="183088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Alt Lt" panose="02000506030000020004" pitchFamily="50" charset="0"/>
                <a:ea typeface="+mn-ea"/>
                <a:cs typeface="+mn-cs"/>
              </a:rPr>
              <a:t>A Fészek szerkesztősége 25 éve készíti el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Alt Lt" panose="02000506030000020004" pitchFamily="50" charset="0"/>
                <a:ea typeface="+mn-ea"/>
                <a:cs typeface="+mn-cs"/>
              </a:rPr>
              <a:t>a rendszeresen kiadott kari újságot. Várunk cikkírónak, korrektornak tördelőnek!</a:t>
            </a:r>
          </a:p>
        </p:txBody>
      </p:sp>
    </p:spTree>
    <p:extLst>
      <p:ext uri="{BB962C8B-B14F-4D97-AF65-F5344CB8AC3E}">
        <p14:creationId xmlns:p14="http://schemas.microsoft.com/office/powerpoint/2010/main" val="5378241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Csoportba foglalás 14">
            <a:extLst>
              <a:ext uri="{FF2B5EF4-FFF2-40B4-BE49-F238E27FC236}">
                <a16:creationId xmlns:a16="http://schemas.microsoft.com/office/drawing/2014/main" id="{87FD4115-9AFA-40F4-99F0-9C7895C8C73E}"/>
              </a:ext>
            </a:extLst>
          </p:cNvPr>
          <p:cNvGrpSpPr/>
          <p:nvPr/>
        </p:nvGrpSpPr>
        <p:grpSpPr>
          <a:xfrm>
            <a:off x="946793" y="1353663"/>
            <a:ext cx="7250412" cy="4791590"/>
            <a:chOff x="1262392" y="681037"/>
            <a:chExt cx="9667216" cy="6388786"/>
          </a:xfrm>
        </p:grpSpPr>
        <p:sp>
          <p:nvSpPr>
            <p:cNvPr id="8" name="Háromszög 7">
              <a:extLst>
                <a:ext uri="{FF2B5EF4-FFF2-40B4-BE49-F238E27FC236}">
                  <a16:creationId xmlns:a16="http://schemas.microsoft.com/office/drawing/2014/main" id="{1E4ADFCE-FC45-4F44-B90F-C2E344C9D749}"/>
                </a:ext>
              </a:extLst>
            </p:cNvPr>
            <p:cNvSpPr/>
            <p:nvPr/>
          </p:nvSpPr>
          <p:spPr>
            <a:xfrm>
              <a:off x="1549469" y="681037"/>
              <a:ext cx="9093062" cy="1538250"/>
            </a:xfrm>
            <a:prstGeom prst="triangle">
              <a:avLst>
                <a:gd name="adj" fmla="val 48626"/>
              </a:avLst>
            </a:prstGeom>
            <a:noFill/>
            <a:ln w="76200">
              <a:solidFill>
                <a:srgbClr val="F3EF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Kép 11">
              <a:extLst>
                <a:ext uri="{FF2B5EF4-FFF2-40B4-BE49-F238E27FC236}">
                  <a16:creationId xmlns:a16="http://schemas.microsoft.com/office/drawing/2014/main" id="{57C58E22-37BE-4933-AAB9-556F84007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2267" y="2124517"/>
              <a:ext cx="3687467" cy="4913891"/>
            </a:xfrm>
            <a:prstGeom prst="rect">
              <a:avLst/>
            </a:prstGeom>
          </p:spPr>
        </p:pic>
        <p:pic>
          <p:nvPicPr>
            <p:cNvPr id="13" name="Kép 12">
              <a:extLst>
                <a:ext uri="{FF2B5EF4-FFF2-40B4-BE49-F238E27FC236}">
                  <a16:creationId xmlns:a16="http://schemas.microsoft.com/office/drawing/2014/main" id="{956BA866-63DF-4EA5-BF69-BBBA84269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2141" y="2130288"/>
              <a:ext cx="3687467" cy="4913891"/>
            </a:xfrm>
            <a:prstGeom prst="rect">
              <a:avLst/>
            </a:prstGeom>
          </p:spPr>
        </p:pic>
        <p:pic>
          <p:nvPicPr>
            <p:cNvPr id="14" name="Kép 13">
              <a:extLst>
                <a:ext uri="{FF2B5EF4-FFF2-40B4-BE49-F238E27FC236}">
                  <a16:creationId xmlns:a16="http://schemas.microsoft.com/office/drawing/2014/main" id="{11251895-2070-4544-B9CB-E2BBF64F9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392" y="2155932"/>
              <a:ext cx="3687467" cy="4913891"/>
            </a:xfrm>
            <a:prstGeom prst="rect">
              <a:avLst/>
            </a:prstGeom>
          </p:spPr>
        </p:pic>
      </p:grpSp>
      <p:pic>
        <p:nvPicPr>
          <p:cNvPr id="27" name="Kép 26">
            <a:extLst>
              <a:ext uri="{FF2B5EF4-FFF2-40B4-BE49-F238E27FC236}">
                <a16:creationId xmlns:a16="http://schemas.microsoft.com/office/drawing/2014/main" id="{98E9B241-3135-4A3C-A1DF-9AC158ED0C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285" y="3899742"/>
            <a:ext cx="1897043" cy="719813"/>
          </a:xfrm>
          <a:prstGeom prst="rect">
            <a:avLst/>
          </a:prstGeom>
        </p:spPr>
      </p:pic>
      <p:pic>
        <p:nvPicPr>
          <p:cNvPr id="31" name="Kép 30">
            <a:extLst>
              <a:ext uri="{FF2B5EF4-FFF2-40B4-BE49-F238E27FC236}">
                <a16:creationId xmlns:a16="http://schemas.microsoft.com/office/drawing/2014/main" id="{1E962DE8-FF7C-4D7B-A88D-95A62FA414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222" y="3921174"/>
            <a:ext cx="1904762" cy="1904762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0BE7AFAB-C32E-4914-903D-F68FCFD4A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000" b="1" dirty="0">
                <a:solidFill>
                  <a:srgbClr val="F3EFA5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Janus Pannonius Közgazdasági Szakkollégium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9E2946D-CA58-4F5A-814D-180F6AE6A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474" y="3241803"/>
            <a:ext cx="7886700" cy="3263504"/>
          </a:xfrm>
        </p:spPr>
        <p:txBody>
          <a:bodyPr/>
          <a:lstStyle/>
          <a:p>
            <a:r>
              <a:rPr lang="hu-HU" b="1" dirty="0">
                <a:solidFill>
                  <a:srgbClr val="F3EFA5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Diákszervezet</a:t>
            </a:r>
          </a:p>
          <a:p>
            <a:r>
              <a:rPr lang="hu-HU" b="1" dirty="0">
                <a:solidFill>
                  <a:srgbClr val="F3EFA5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2007</a:t>
            </a:r>
          </a:p>
          <a:p>
            <a:r>
              <a:rPr lang="hu-HU" b="1" dirty="0">
                <a:solidFill>
                  <a:srgbClr val="F3EFA5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Minősített szakkollégium</a:t>
            </a:r>
          </a:p>
          <a:p>
            <a:r>
              <a:rPr lang="hu-HU" b="1" dirty="0">
                <a:solidFill>
                  <a:srgbClr val="F3EFA5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36 aktív, 17 passzív tag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61881597-D8DB-4DEE-B81B-FD2B9AFBB9E5}"/>
              </a:ext>
            </a:extLst>
          </p:cNvPr>
          <p:cNvSpPr txBox="1"/>
          <p:nvPr/>
        </p:nvSpPr>
        <p:spPr>
          <a:xfrm>
            <a:off x="3935834" y="1780993"/>
            <a:ext cx="1081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F3EFA5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JPKSZ</a:t>
            </a:r>
          </a:p>
        </p:txBody>
      </p:sp>
      <p:grpSp>
        <p:nvGrpSpPr>
          <p:cNvPr id="21" name="Csoportba foglalás 20">
            <a:extLst>
              <a:ext uri="{FF2B5EF4-FFF2-40B4-BE49-F238E27FC236}">
                <a16:creationId xmlns:a16="http://schemas.microsoft.com/office/drawing/2014/main" id="{29733792-2410-4DCE-8FC1-C8E64AB0F70A}"/>
              </a:ext>
            </a:extLst>
          </p:cNvPr>
          <p:cNvGrpSpPr/>
          <p:nvPr/>
        </p:nvGrpSpPr>
        <p:grpSpPr>
          <a:xfrm>
            <a:off x="1826393" y="2897331"/>
            <a:ext cx="5626322" cy="641172"/>
            <a:chOff x="2435187" y="2779293"/>
            <a:chExt cx="7501762" cy="854897"/>
          </a:xfrm>
        </p:grpSpPr>
        <p:sp>
          <p:nvSpPr>
            <p:cNvPr id="17" name="Szövegdoboz 16">
              <a:extLst>
                <a:ext uri="{FF2B5EF4-FFF2-40B4-BE49-F238E27FC236}">
                  <a16:creationId xmlns:a16="http://schemas.microsoft.com/office/drawing/2014/main" id="{5646B3F5-55B4-4D07-A37B-A99E7E005D12}"/>
                </a:ext>
              </a:extLst>
            </p:cNvPr>
            <p:cNvSpPr txBox="1"/>
            <p:nvPr/>
          </p:nvSpPr>
          <p:spPr>
            <a:xfrm>
              <a:off x="2435187" y="2803357"/>
              <a:ext cx="14088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F3EFA5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Szakmaiság</a:t>
              </a:r>
            </a:p>
          </p:txBody>
        </p:sp>
        <p:sp>
          <p:nvSpPr>
            <p:cNvPr id="18" name="Szövegdoboz 17">
              <a:extLst>
                <a:ext uri="{FF2B5EF4-FFF2-40B4-BE49-F238E27FC236}">
                  <a16:creationId xmlns:a16="http://schemas.microsoft.com/office/drawing/2014/main" id="{5755EADC-EB4F-4A51-A8F2-546C872460D3}"/>
                </a:ext>
              </a:extLst>
            </p:cNvPr>
            <p:cNvSpPr txBox="1"/>
            <p:nvPr/>
          </p:nvSpPr>
          <p:spPr>
            <a:xfrm>
              <a:off x="8528086" y="2779293"/>
              <a:ext cx="14088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F3EFA5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Közösség</a:t>
              </a:r>
            </a:p>
          </p:txBody>
        </p:sp>
        <p:sp>
          <p:nvSpPr>
            <p:cNvPr id="19" name="Szövegdoboz 18">
              <a:extLst>
                <a:ext uri="{FF2B5EF4-FFF2-40B4-BE49-F238E27FC236}">
                  <a16:creationId xmlns:a16="http://schemas.microsoft.com/office/drawing/2014/main" id="{95072FBA-5DFA-4C20-B78E-22C66C97B177}"/>
                </a:ext>
              </a:extLst>
            </p:cNvPr>
            <p:cNvSpPr txBox="1"/>
            <p:nvPr/>
          </p:nvSpPr>
          <p:spPr>
            <a:xfrm>
              <a:off x="5454333" y="2803357"/>
              <a:ext cx="13756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F3EFA5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Társadalmi</a:t>
              </a:r>
            </a:p>
          </p:txBody>
        </p:sp>
        <p:sp>
          <p:nvSpPr>
            <p:cNvPr id="20" name="Szövegdoboz 19">
              <a:extLst>
                <a:ext uri="{FF2B5EF4-FFF2-40B4-BE49-F238E27FC236}">
                  <a16:creationId xmlns:a16="http://schemas.microsoft.com/office/drawing/2014/main" id="{1B600A87-61E4-4559-81F4-BD29910EBC17}"/>
                </a:ext>
              </a:extLst>
            </p:cNvPr>
            <p:cNvSpPr txBox="1"/>
            <p:nvPr/>
          </p:nvSpPr>
          <p:spPr>
            <a:xfrm>
              <a:off x="5378185" y="3234080"/>
              <a:ext cx="14517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F3EFA5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érzékenység</a:t>
              </a:r>
            </a:p>
          </p:txBody>
        </p:sp>
      </p:grpSp>
      <p:pic>
        <p:nvPicPr>
          <p:cNvPr id="25" name="Kép 24">
            <a:extLst>
              <a:ext uri="{FF2B5EF4-FFF2-40B4-BE49-F238E27FC236}">
                <a16:creationId xmlns:a16="http://schemas.microsoft.com/office/drawing/2014/main" id="{E112A064-1ED5-4094-A4C9-BF3F4A3C44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359" y="3029907"/>
            <a:ext cx="1954301" cy="1172581"/>
          </a:xfrm>
          <a:prstGeom prst="rect">
            <a:avLst/>
          </a:prstGeom>
        </p:spPr>
      </p:pic>
      <p:pic>
        <p:nvPicPr>
          <p:cNvPr id="5" name="Kép 4" descr="A képen asztal, aláírás látható&#10;&#10;Automatikusan generált leírás">
            <a:extLst>
              <a:ext uri="{FF2B5EF4-FFF2-40B4-BE49-F238E27FC236}">
                <a16:creationId xmlns:a16="http://schemas.microsoft.com/office/drawing/2014/main" id="{E599479B-FD4C-4C70-881C-85403CEF5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011" y="6136059"/>
            <a:ext cx="301160" cy="571642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A8A761AD-0696-4E4E-B6AA-FB7671EE59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261" y="1478990"/>
            <a:ext cx="831477" cy="157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71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éptalálat a következőre: „karton network”">
            <a:extLst>
              <a:ext uri="{FF2B5EF4-FFF2-40B4-BE49-F238E27FC236}">
                <a16:creationId xmlns:a16="http://schemas.microsoft.com/office/drawing/2014/main" id="{8743917C-DC8B-42DA-BB89-02270D7AA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127" y="1288733"/>
            <a:ext cx="5367862" cy="153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AEAC3F4F-71B1-4B17-9C6E-4DEBDCA78654}"/>
              </a:ext>
            </a:extLst>
          </p:cNvPr>
          <p:cNvSpPr txBox="1"/>
          <p:nvPr/>
        </p:nvSpPr>
        <p:spPr>
          <a:xfrm rot="10800000" flipV="1">
            <a:off x="160018" y="3567660"/>
            <a:ext cx="2480312" cy="738664"/>
          </a:xfrm>
          <a:prstGeom prst="rect">
            <a:avLst/>
          </a:prstGeom>
          <a:solidFill>
            <a:schemeClr val="tx1"/>
          </a:solidFill>
          <a:ln w="158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KarTour- Pécs ahogy még nem láttad</a:t>
            </a:r>
          </a:p>
        </p:txBody>
      </p:sp>
      <p:cxnSp>
        <p:nvCxnSpPr>
          <p:cNvPr id="8" name="Egyenes összekötő nyíllal 7">
            <a:extLst>
              <a:ext uri="{FF2B5EF4-FFF2-40B4-BE49-F238E27FC236}">
                <a16:creationId xmlns:a16="http://schemas.microsoft.com/office/drawing/2014/main" id="{5790CF9B-BE1D-4708-80AD-44C1259A4965}"/>
              </a:ext>
            </a:extLst>
          </p:cNvPr>
          <p:cNvCxnSpPr>
            <a:cxnSpLocks/>
          </p:cNvCxnSpPr>
          <p:nvPr/>
        </p:nvCxnSpPr>
        <p:spPr>
          <a:xfrm flipH="1">
            <a:off x="1863805" y="2937510"/>
            <a:ext cx="548640" cy="491490"/>
          </a:xfrm>
          <a:prstGeom prst="straightConnector1">
            <a:avLst/>
          </a:prstGeom>
          <a:ln>
            <a:solidFill>
              <a:schemeClr val="bg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AC25D2E1-A1AB-40FD-B59C-84005D7DFEA0}"/>
              </a:ext>
            </a:extLst>
          </p:cNvPr>
          <p:cNvSpPr txBox="1"/>
          <p:nvPr/>
        </p:nvSpPr>
        <p:spPr>
          <a:xfrm rot="10800000" flipV="1">
            <a:off x="6850882" y="3884967"/>
            <a:ext cx="2117039" cy="738664"/>
          </a:xfrm>
          <a:prstGeom prst="rect">
            <a:avLst/>
          </a:prstGeom>
          <a:solidFill>
            <a:schemeClr val="tx1"/>
          </a:solidFill>
          <a:ln w="158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Fejlődési lehetőségek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44E9DF24-A1C2-4474-8B43-8F1850397A39}"/>
              </a:ext>
            </a:extLst>
          </p:cNvPr>
          <p:cNvSpPr txBox="1"/>
          <p:nvPr/>
        </p:nvSpPr>
        <p:spPr>
          <a:xfrm rot="10800000" flipV="1">
            <a:off x="4877949" y="4087033"/>
            <a:ext cx="1611630" cy="415498"/>
          </a:xfrm>
          <a:prstGeom prst="rect">
            <a:avLst/>
          </a:prstGeom>
          <a:solidFill>
            <a:schemeClr val="tx1"/>
          </a:solidFill>
          <a:ln w="158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Csapatépítők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E76F15DB-64BF-490E-AEEB-FF82C9AA6A2F}"/>
              </a:ext>
            </a:extLst>
          </p:cNvPr>
          <p:cNvSpPr txBox="1"/>
          <p:nvPr/>
        </p:nvSpPr>
        <p:spPr>
          <a:xfrm rot="10800000" flipV="1">
            <a:off x="3007644" y="4020392"/>
            <a:ext cx="1611630" cy="415498"/>
          </a:xfrm>
          <a:prstGeom prst="rect">
            <a:avLst/>
          </a:prstGeom>
          <a:solidFill>
            <a:schemeClr val="tx1"/>
          </a:solidFill>
          <a:ln w="158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Fotózások</a:t>
            </a:r>
          </a:p>
        </p:txBody>
      </p:sp>
      <p:cxnSp>
        <p:nvCxnSpPr>
          <p:cNvPr id="15" name="Egyenes összekötő nyíllal 14">
            <a:extLst>
              <a:ext uri="{FF2B5EF4-FFF2-40B4-BE49-F238E27FC236}">
                <a16:creationId xmlns:a16="http://schemas.microsoft.com/office/drawing/2014/main" id="{851D4201-9BA9-4EA5-B7A5-2AAB40AA739F}"/>
              </a:ext>
            </a:extLst>
          </p:cNvPr>
          <p:cNvCxnSpPr>
            <a:cxnSpLocks/>
          </p:cNvCxnSpPr>
          <p:nvPr/>
        </p:nvCxnSpPr>
        <p:spPr>
          <a:xfrm>
            <a:off x="6850880" y="2937512"/>
            <a:ext cx="429315" cy="784214"/>
          </a:xfrm>
          <a:prstGeom prst="straightConnector1">
            <a:avLst/>
          </a:prstGeom>
          <a:ln>
            <a:solidFill>
              <a:schemeClr val="bg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>
            <a:extLst>
              <a:ext uri="{FF2B5EF4-FFF2-40B4-BE49-F238E27FC236}">
                <a16:creationId xmlns:a16="http://schemas.microsoft.com/office/drawing/2014/main" id="{88713841-C2D1-4A8A-A1C1-AFEF50E8F58C}"/>
              </a:ext>
            </a:extLst>
          </p:cNvPr>
          <p:cNvCxnSpPr>
            <a:cxnSpLocks/>
          </p:cNvCxnSpPr>
          <p:nvPr/>
        </p:nvCxnSpPr>
        <p:spPr>
          <a:xfrm flipH="1">
            <a:off x="3968725" y="2981786"/>
            <a:ext cx="329672" cy="887580"/>
          </a:xfrm>
          <a:prstGeom prst="straightConnector1">
            <a:avLst/>
          </a:prstGeom>
          <a:ln>
            <a:solidFill>
              <a:schemeClr val="bg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>
            <a:extLst>
              <a:ext uri="{FF2B5EF4-FFF2-40B4-BE49-F238E27FC236}">
                <a16:creationId xmlns:a16="http://schemas.microsoft.com/office/drawing/2014/main" id="{DFC0220B-793C-46DA-909A-E3B57BCB1783}"/>
              </a:ext>
            </a:extLst>
          </p:cNvPr>
          <p:cNvCxnSpPr>
            <a:cxnSpLocks/>
          </p:cNvCxnSpPr>
          <p:nvPr/>
        </p:nvCxnSpPr>
        <p:spPr>
          <a:xfrm>
            <a:off x="5854673" y="2981786"/>
            <a:ext cx="0" cy="955206"/>
          </a:xfrm>
          <a:prstGeom prst="straightConnector1">
            <a:avLst/>
          </a:prstGeom>
          <a:ln>
            <a:solidFill>
              <a:schemeClr val="bg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B9E9E23D-A234-4C71-BB1C-5EB6A26B41E1}"/>
              </a:ext>
            </a:extLst>
          </p:cNvPr>
          <p:cNvSpPr txBox="1"/>
          <p:nvPr/>
        </p:nvSpPr>
        <p:spPr>
          <a:xfrm rot="10800000" flipV="1">
            <a:off x="6983730" y="4732056"/>
            <a:ext cx="1959776" cy="415498"/>
          </a:xfrm>
          <a:prstGeom prst="rect">
            <a:avLst/>
          </a:prstGeom>
          <a:solidFill>
            <a:schemeClr val="tx1"/>
          </a:solidFill>
          <a:ln w="158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Tréningek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04A9353F-C0CD-41D4-A7E1-FF656E3C1378}"/>
              </a:ext>
            </a:extLst>
          </p:cNvPr>
          <p:cNvSpPr txBox="1"/>
          <p:nvPr/>
        </p:nvSpPr>
        <p:spPr>
          <a:xfrm rot="10800000" flipV="1">
            <a:off x="3007644" y="4660778"/>
            <a:ext cx="1611630" cy="415498"/>
          </a:xfrm>
          <a:prstGeom prst="rect">
            <a:avLst/>
          </a:prstGeom>
          <a:solidFill>
            <a:schemeClr val="tx1"/>
          </a:solidFill>
          <a:ln w="158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Előadások</a:t>
            </a:r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6F557C25-6A80-4365-B232-1AEFB3045FE2}"/>
              </a:ext>
            </a:extLst>
          </p:cNvPr>
          <p:cNvSpPr txBox="1"/>
          <p:nvPr/>
        </p:nvSpPr>
        <p:spPr>
          <a:xfrm rot="10800000" flipV="1">
            <a:off x="594359" y="5165311"/>
            <a:ext cx="1611630" cy="415498"/>
          </a:xfrm>
          <a:prstGeom prst="rect">
            <a:avLst/>
          </a:prstGeom>
          <a:solidFill>
            <a:schemeClr val="tx1"/>
          </a:solidFill>
          <a:ln w="158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Vimage</a:t>
            </a:r>
            <a:endParaRPr kumimoji="0" lang="hu-HU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Szövegdoboz 25">
            <a:extLst>
              <a:ext uri="{FF2B5EF4-FFF2-40B4-BE49-F238E27FC236}">
                <a16:creationId xmlns:a16="http://schemas.microsoft.com/office/drawing/2014/main" id="{E19C45E7-C4E5-4899-A5A8-A381C624631F}"/>
              </a:ext>
            </a:extLst>
          </p:cNvPr>
          <p:cNvSpPr txBox="1"/>
          <p:nvPr/>
        </p:nvSpPr>
        <p:spPr>
          <a:xfrm rot="10800000" flipV="1">
            <a:off x="425065" y="4574760"/>
            <a:ext cx="1611630" cy="415498"/>
          </a:xfrm>
          <a:prstGeom prst="rect">
            <a:avLst/>
          </a:prstGeom>
          <a:solidFill>
            <a:schemeClr val="tx1"/>
          </a:solidFill>
          <a:ln w="158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TV-Torony</a:t>
            </a:r>
          </a:p>
        </p:txBody>
      </p:sp>
      <p:sp>
        <p:nvSpPr>
          <p:cNvPr id="27" name="Szövegdoboz 26">
            <a:extLst>
              <a:ext uri="{FF2B5EF4-FFF2-40B4-BE49-F238E27FC236}">
                <a16:creationId xmlns:a16="http://schemas.microsoft.com/office/drawing/2014/main" id="{891A36F0-2E8C-426B-9447-DF17CE1FA8F7}"/>
              </a:ext>
            </a:extLst>
          </p:cNvPr>
          <p:cNvSpPr txBox="1"/>
          <p:nvPr/>
        </p:nvSpPr>
        <p:spPr>
          <a:xfrm rot="10800000" flipV="1">
            <a:off x="4879206" y="4685505"/>
            <a:ext cx="1807345" cy="415498"/>
          </a:xfrm>
          <a:prstGeom prst="rect">
            <a:avLst/>
          </a:prstGeom>
          <a:solidFill>
            <a:schemeClr val="tx1"/>
          </a:solidFill>
          <a:ln w="158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Természetjárás</a:t>
            </a:r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208CBECC-6262-4935-8796-698B318A6D2B}"/>
              </a:ext>
            </a:extLst>
          </p:cNvPr>
          <p:cNvSpPr txBox="1"/>
          <p:nvPr/>
        </p:nvSpPr>
        <p:spPr>
          <a:xfrm rot="10800000" flipV="1">
            <a:off x="6983730" y="5278572"/>
            <a:ext cx="1959776" cy="415498"/>
          </a:xfrm>
          <a:prstGeom prst="rect">
            <a:avLst/>
          </a:prstGeom>
          <a:solidFill>
            <a:schemeClr val="tx1"/>
          </a:solidFill>
          <a:ln w="158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Videó készítés?</a:t>
            </a:r>
          </a:p>
        </p:txBody>
      </p:sp>
    </p:spTree>
    <p:extLst>
      <p:ext uri="{BB962C8B-B14F-4D97-AF65-F5344CB8AC3E}">
        <p14:creationId xmlns:p14="http://schemas.microsoft.com/office/powerpoint/2010/main" val="4123015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https://static1.squarespace.com/static/5631336de4b0c748c3f586bf/t/568565d40ab377ae44d461b8/1451582932929/%C2%A7-Logo.jpg?format=2500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9369"/>
          <a:stretch/>
        </p:blipFill>
        <p:spPr bwMode="auto">
          <a:xfrm>
            <a:off x="4983480" y="2119157"/>
            <a:ext cx="4160520" cy="285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altLang="hu-HU" dirty="0"/>
              <a:t>FONTOSABB SZABÁLYZATOK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457200" y="976285"/>
            <a:ext cx="5896303" cy="5140736"/>
          </a:xfrm>
        </p:spPr>
        <p:txBody>
          <a:bodyPr/>
          <a:lstStyle/>
          <a:p>
            <a:pPr>
              <a:defRPr/>
            </a:pPr>
            <a:r>
              <a:rPr lang="hu-HU" sz="2400" dirty="0">
                <a:hlinkClick r:id="rId4"/>
              </a:rPr>
              <a:t>PTE Tanulmányi és Vizsgaszabályzata</a:t>
            </a:r>
            <a:endParaRPr lang="hu-HU" sz="2400" dirty="0"/>
          </a:p>
          <a:p>
            <a:pPr>
              <a:defRPr/>
            </a:pPr>
            <a:r>
              <a:rPr lang="hu-HU" altLang="hu-HU" dirty="0"/>
              <a:t>TVSZ KTK-</a:t>
            </a:r>
            <a:r>
              <a:rPr lang="hu-HU" altLang="hu-HU" dirty="0" err="1"/>
              <a:t>ra</a:t>
            </a:r>
            <a:r>
              <a:rPr lang="hu-HU" altLang="hu-HU" dirty="0"/>
              <a:t> vonatkozó melléklete: 7. számú melléklet</a:t>
            </a:r>
          </a:p>
          <a:p>
            <a:pPr>
              <a:defRPr/>
            </a:pPr>
            <a:endParaRPr lang="hu-HU" altLang="hu-HU" sz="2400" dirty="0"/>
          </a:p>
          <a:p>
            <a:pPr>
              <a:defRPr/>
            </a:pPr>
            <a:r>
              <a:rPr lang="hu-HU" altLang="hu-HU" sz="2400" dirty="0">
                <a:hlinkClick r:id="rId5"/>
              </a:rPr>
              <a:t>PTE térítési és juttatási szabályzata </a:t>
            </a:r>
            <a:endParaRPr lang="hu-HU" altLang="hu-HU" sz="2400" dirty="0"/>
          </a:p>
          <a:p>
            <a:pPr>
              <a:defRPr/>
            </a:pPr>
            <a:endParaRPr lang="hu-HU" altLang="hu-HU" sz="2400" dirty="0"/>
          </a:p>
          <a:p>
            <a:pPr>
              <a:defRPr/>
            </a:pPr>
            <a:r>
              <a:rPr lang="hu-HU" altLang="hu-HU" sz="2400" dirty="0">
                <a:hlinkClick r:id="rId6"/>
              </a:rPr>
              <a:t>PTE kollégiumi szabályzata</a:t>
            </a:r>
            <a:endParaRPr lang="hu-HU" altLang="hu-HU" sz="2400" dirty="0"/>
          </a:p>
          <a:p>
            <a:pPr>
              <a:defRPr/>
            </a:pPr>
            <a:endParaRPr lang="hu-HU" altLang="hu-HU" sz="2400" dirty="0"/>
          </a:p>
          <a:p>
            <a:pPr>
              <a:defRPr/>
            </a:pPr>
            <a:r>
              <a:rPr lang="hu-HU" altLang="hu-HU" sz="2400" dirty="0">
                <a:hlinkClick r:id="rId7"/>
              </a:rPr>
              <a:t>PTE Hallgatói Fegyelmi és Kártérítési szabályzata</a:t>
            </a:r>
            <a:endParaRPr lang="hu-HU" altLang="hu-HU" sz="2400" dirty="0"/>
          </a:p>
          <a:p>
            <a:pPr>
              <a:defRPr/>
            </a:pPr>
            <a:endParaRPr lang="hu-HU" altLang="hu-HU" sz="2400" dirty="0"/>
          </a:p>
          <a:p>
            <a:pPr>
              <a:defRPr/>
            </a:pPr>
            <a:r>
              <a:rPr lang="hu-HU" altLang="hu-HU" sz="2400" dirty="0">
                <a:hlinkClick r:id="rId8"/>
              </a:rPr>
              <a:t>Költségtérítési kedvezmények</a:t>
            </a:r>
            <a:endParaRPr lang="hu-HU" altLang="hu-HU" sz="2400" dirty="0"/>
          </a:p>
          <a:p>
            <a:pPr>
              <a:defRPr/>
            </a:pPr>
            <a:endParaRPr lang="hu-HU" alt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92321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altLang="hu-HU" dirty="0"/>
              <a:t>NEPTUN - </a:t>
            </a:r>
            <a:r>
              <a:rPr lang="hu-HU" altLang="hu-HU" dirty="0">
                <a:hlinkClick r:id="rId2"/>
              </a:rPr>
              <a:t>http://neptun.pte.hu/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457199" y="961697"/>
            <a:ext cx="6078901" cy="5442633"/>
          </a:xfrm>
        </p:spPr>
        <p:txBody>
          <a:bodyPr/>
          <a:lstStyle/>
          <a:p>
            <a:pPr>
              <a:defRPr/>
            </a:pPr>
            <a:r>
              <a:rPr lang="hu-HU" altLang="hu-HU" sz="2400" b="1" dirty="0" err="1">
                <a:solidFill>
                  <a:schemeClr val="tx2"/>
                </a:solidFill>
              </a:rPr>
              <a:t>Neptunon</a:t>
            </a:r>
            <a:r>
              <a:rPr lang="hu-HU" altLang="hu-HU" sz="2400" b="1" dirty="0">
                <a:solidFill>
                  <a:schemeClr val="tx2"/>
                </a:solidFill>
              </a:rPr>
              <a:t> keresztül intézhető: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hu-HU" altLang="hu-HU" dirty="0"/>
              <a:t>Tandíj befizetés, kiírt tételek befizetése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hu-HU" altLang="hu-HU" dirty="0"/>
              <a:t>(vagy VPOS, vagy átutalás, vagy pénztári befizetés)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hu-HU" altLang="hu-HU" dirty="0"/>
              <a:t>Diákigazolvány igénylés, bővebb információ:</a:t>
            </a:r>
            <a:r>
              <a:rPr lang="hu-HU" u="sng" dirty="0">
                <a:hlinkClick r:id="rId3"/>
              </a:rPr>
              <a:t> </a:t>
            </a:r>
            <a:r>
              <a:rPr lang="hu-HU" u="sng" dirty="0">
                <a:hlinkClick r:id="rId4"/>
              </a:rPr>
              <a:t>http://kti.pte.hu/</a:t>
            </a:r>
            <a:endParaRPr lang="hu-HU" u="sng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hu-HU" altLang="hu-HU" dirty="0"/>
              <a:t>Tárgyfelvétel/kurzusfelvétel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hu-HU" altLang="hu-HU" b="1" dirty="0"/>
              <a:t>Személyes adatok kezelése! (adatváltozás bejelentése 8 napon belül)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hu-HU" altLang="hu-HU" dirty="0"/>
              <a:t>Vizsga fel és lejelentkezés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hu-HU" altLang="hu-HU" dirty="0" err="1"/>
              <a:t>Neptun</a:t>
            </a:r>
            <a:r>
              <a:rPr lang="hu-HU" altLang="hu-HU" dirty="0"/>
              <a:t> </a:t>
            </a:r>
            <a:r>
              <a:rPr lang="hu-HU" altLang="hu-HU" dirty="0" err="1"/>
              <a:t>Meetstreet</a:t>
            </a:r>
            <a:r>
              <a:rPr lang="hu-HU" altLang="hu-HU" dirty="0"/>
              <a:t>, virtuális terek, dokumentumok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hu-HU" altLang="hu-HU" dirty="0"/>
              <a:t>Kérvények: </a:t>
            </a:r>
            <a:r>
              <a:rPr lang="hu-HU" altLang="hu-HU" dirty="0">
                <a:hlinkClick r:id="rId5"/>
              </a:rPr>
              <a:t>https://ktk.pte.hu/hu/hallgatok/ugyintezes/szabalyzatok-es-kervenyek</a:t>
            </a:r>
            <a:endParaRPr lang="hu-HU" altLang="hu-HU" sz="18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hu-HU" altLang="hu-HU" dirty="0"/>
              <a:t>ETC</a:t>
            </a:r>
          </a:p>
          <a:p>
            <a:endParaRPr lang="hu-H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100" y="1702677"/>
            <a:ext cx="2497540" cy="333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9549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altLang="hu-HU" dirty="0"/>
              <a:t>INFORMÁCIÓS PONTOK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457200" y="1145135"/>
            <a:ext cx="6013938" cy="3565858"/>
          </a:xfrm>
        </p:spPr>
        <p:txBody>
          <a:bodyPr/>
          <a:lstStyle/>
          <a:p>
            <a:r>
              <a:rPr lang="hu-HU" altLang="hu-HU" sz="2400" b="1" dirty="0"/>
              <a:t>PTE KTK Tanulmányi Osztály (TO)</a:t>
            </a:r>
          </a:p>
          <a:p>
            <a:r>
              <a:rPr lang="hu-HU" altLang="hu-HU" sz="2400" dirty="0"/>
              <a:t>7622 Pécs, Rákóczi út 80. (I. emelet)</a:t>
            </a:r>
          </a:p>
          <a:p>
            <a:endParaRPr lang="hu-HU" altLang="hu-HU" sz="2400" dirty="0"/>
          </a:p>
          <a:p>
            <a:r>
              <a:rPr lang="hu-HU" altLang="hu-HU" sz="2400" b="1" dirty="0"/>
              <a:t>Központi Tanulmányi Iroda (KTI) </a:t>
            </a:r>
          </a:p>
          <a:p>
            <a:r>
              <a:rPr lang="hu-HU" altLang="hu-HU" sz="2400" dirty="0"/>
              <a:t>7622 Pécs, Dohány u. </a:t>
            </a:r>
          </a:p>
          <a:p>
            <a:endParaRPr lang="hu-HU" altLang="hu-HU" sz="2400" dirty="0"/>
          </a:p>
          <a:p>
            <a:r>
              <a:rPr lang="hu-HU" altLang="hu-HU" sz="2400" b="1" dirty="0"/>
              <a:t>Hallgatói Önkormányzati Testület (HÖT)</a:t>
            </a:r>
          </a:p>
        </p:txBody>
      </p:sp>
      <p:pic>
        <p:nvPicPr>
          <p:cNvPr id="8194" name="Picture 2" descr="Képtalálat a következőre: „information”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8" r="8196"/>
          <a:stretch/>
        </p:blipFill>
        <p:spPr bwMode="auto">
          <a:xfrm>
            <a:off x="6108970" y="841637"/>
            <a:ext cx="2946810" cy="279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éptalálat a következőre: „information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977" y="4075890"/>
            <a:ext cx="1806454" cy="180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743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ALAPELVEK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457200" y="852409"/>
            <a:ext cx="8229600" cy="4775883"/>
          </a:xfrm>
        </p:spPr>
        <p:txBody>
          <a:bodyPr/>
          <a:lstStyle/>
          <a:p>
            <a:r>
              <a:rPr lang="hu-HU" sz="1800" dirty="0"/>
              <a:t>„A hallgató kötelessége, hogy </a:t>
            </a:r>
            <a:r>
              <a:rPr lang="hu-HU" sz="1800" b="1" dirty="0"/>
              <a:t>megtartsa a felsőoktatási intézmény </a:t>
            </a:r>
            <a:r>
              <a:rPr lang="hu-HU" sz="1800" b="1" dirty="0">
                <a:hlinkClick r:id="rId2"/>
              </a:rPr>
              <a:t>szabályzataiban</a:t>
            </a:r>
            <a:r>
              <a:rPr lang="hu-HU" sz="1800" b="1" dirty="0"/>
              <a:t> foglaltakat,</a:t>
            </a:r>
            <a:r>
              <a:rPr lang="hu-HU" sz="1800" dirty="0"/>
              <a:t> </a:t>
            </a:r>
            <a:r>
              <a:rPr lang="hu-HU" sz="1800" b="1" dirty="0"/>
              <a:t>tiszteletben tartsa a felsőoktatási intézmény hagyományait</a:t>
            </a:r>
            <a:r>
              <a:rPr lang="hu-HU" sz="1800" dirty="0"/>
              <a:t>. „2011./CCIV. törvény/43.§ 2.</a:t>
            </a:r>
          </a:p>
          <a:p>
            <a:r>
              <a:rPr lang="hu-HU" dirty="0"/>
              <a:t> </a:t>
            </a:r>
          </a:p>
          <a:p>
            <a:r>
              <a:rPr lang="hu-HU" dirty="0"/>
              <a:t>A PTE KTK olyan </a:t>
            </a:r>
            <a:r>
              <a:rPr lang="hu-HU" sz="2400" b="1" dirty="0"/>
              <a:t>felelős, szakmai, felnőtt közösség</a:t>
            </a:r>
            <a:r>
              <a:rPr lang="hu-HU" dirty="0"/>
              <a:t>, amely Etikai kódexét megfogalmazta és évtizedes hagyományait összefoglalva az alábbi alapelveket várja el tagjaitól</a:t>
            </a:r>
          </a:p>
          <a:p>
            <a:endParaRPr lang="hu-HU" dirty="0"/>
          </a:p>
          <a:p>
            <a:pPr lvl="1"/>
            <a:r>
              <a:rPr lang="hu-HU" sz="1600" dirty="0"/>
              <a:t>Tiszteli a másik személy emberi méltóságát</a:t>
            </a:r>
          </a:p>
          <a:p>
            <a:pPr lvl="1"/>
            <a:r>
              <a:rPr lang="hu-HU" sz="1600" dirty="0"/>
              <a:t>A kölcsönösség és a párbeszéd híve</a:t>
            </a:r>
          </a:p>
          <a:p>
            <a:pPr lvl="1"/>
            <a:r>
              <a:rPr lang="hu-HU" sz="1600" dirty="0"/>
              <a:t>Felelősséget vállal tetteiért</a:t>
            </a:r>
          </a:p>
          <a:p>
            <a:pPr lvl="1"/>
            <a:r>
              <a:rPr lang="hu-HU" sz="1600" dirty="0"/>
              <a:t>Elkötelezetten képviseli a kart és annak értékeit</a:t>
            </a:r>
          </a:p>
          <a:p>
            <a:pPr lvl="1"/>
            <a:r>
              <a:rPr lang="hu-HU" sz="1600" dirty="0"/>
              <a:t>Konfliktusaiban konstruktív és megoldást kereső</a:t>
            </a:r>
          </a:p>
          <a:p>
            <a:pPr lvl="1"/>
            <a:r>
              <a:rPr lang="hu-HU" sz="1600" dirty="0"/>
              <a:t>Mentes mindennemű diszkriminációtól, az erőszaktól és a korrupciótól</a:t>
            </a:r>
          </a:p>
          <a:p>
            <a:pPr lvl="1"/>
            <a:r>
              <a:rPr lang="hu-HU" sz="1600" dirty="0"/>
              <a:t>A karon politikai és vallási térítő tevékenységet nem folytat</a:t>
            </a:r>
          </a:p>
          <a:p>
            <a:pPr marL="0" lvl="1"/>
            <a:endParaRPr lang="hu-HU" sz="1800" b="1" dirty="0"/>
          </a:p>
          <a:p>
            <a:pPr marL="0" lvl="1"/>
            <a:r>
              <a:rPr lang="hu-HU" sz="1800" dirty="0"/>
              <a:t> </a:t>
            </a:r>
          </a:p>
          <a:p>
            <a:endParaRPr lang="hu-HU" sz="2400" dirty="0"/>
          </a:p>
          <a:p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457200" y="5666631"/>
            <a:ext cx="822960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lvl="1"/>
            <a:r>
              <a:rPr lang="hu-HU" b="1" dirty="0"/>
              <a:t>Mindenki Pécsiközgázos</a:t>
            </a:r>
            <a:r>
              <a:rPr lang="hu-HU" dirty="0"/>
              <a:t>, egyetemista is, akit kérünk, hogy az egyetemi hallgatóhoz méltó magatartással erősítse a Kar jó hírnevét</a:t>
            </a:r>
          </a:p>
        </p:txBody>
      </p:sp>
    </p:spTree>
    <p:extLst>
      <p:ext uri="{BB962C8B-B14F-4D97-AF65-F5344CB8AC3E}">
        <p14:creationId xmlns:p14="http://schemas.microsoft.com/office/powerpoint/2010/main" val="1786351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A SZÓBELI KOMMUNIKÁCIÓ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457200" y="960897"/>
            <a:ext cx="7062952" cy="404884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u-HU" b="1" dirty="0"/>
              <a:t>Köszönés</a:t>
            </a:r>
            <a:r>
              <a:rPr lang="hu-HU" dirty="0"/>
              <a:t> – találkozás az oktatókkal, köszönés az előadás kezdetén, végén</a:t>
            </a:r>
          </a:p>
          <a:p>
            <a:pPr>
              <a:lnSpc>
                <a:spcPct val="90000"/>
              </a:lnSpc>
            </a:pPr>
            <a:endParaRPr lang="hu-HU" dirty="0"/>
          </a:p>
          <a:p>
            <a:pPr>
              <a:lnSpc>
                <a:spcPct val="90000"/>
              </a:lnSpc>
            </a:pPr>
            <a:r>
              <a:rPr lang="hu-HU" b="1" dirty="0"/>
              <a:t>Megszólítás </a:t>
            </a:r>
          </a:p>
          <a:p>
            <a:pPr lvl="1">
              <a:lnSpc>
                <a:spcPct val="90000"/>
              </a:lnSpc>
            </a:pPr>
            <a:r>
              <a:rPr lang="hu-HU" sz="2000" dirty="0"/>
              <a:t>Oktatót a hallgató: Tanárnő/Tanár Úr – oktatói státusz szerint</a:t>
            </a:r>
          </a:p>
          <a:p>
            <a:pPr lvl="1">
              <a:lnSpc>
                <a:spcPct val="90000"/>
              </a:lnSpc>
            </a:pPr>
            <a:r>
              <a:rPr lang="hu-HU" sz="2000" dirty="0"/>
              <a:t>Hallgatót az oktató: pl. kolléga</a:t>
            </a:r>
          </a:p>
          <a:p>
            <a:pPr lvl="1">
              <a:lnSpc>
                <a:spcPct val="90000"/>
              </a:lnSpc>
            </a:pPr>
            <a:r>
              <a:rPr lang="hu-HU" sz="2000" dirty="0"/>
              <a:t>Magázódás-tegeződés – alapvetően magázás, de oktatótól függően ez eltérhet</a:t>
            </a:r>
          </a:p>
          <a:p>
            <a:pPr lvl="1">
              <a:lnSpc>
                <a:spcPct val="90000"/>
              </a:lnSpc>
            </a:pPr>
            <a:endParaRPr lang="hu-HU" sz="2000" dirty="0"/>
          </a:p>
          <a:p>
            <a:pPr>
              <a:lnSpc>
                <a:spcPct val="90000"/>
              </a:lnSpc>
            </a:pPr>
            <a:r>
              <a:rPr lang="hu-HU" b="1" dirty="0"/>
              <a:t>Hangnem</a:t>
            </a:r>
            <a:r>
              <a:rPr lang="hu-HU" dirty="0"/>
              <a:t> – udvarias, választékos, tiszteletet adó</a:t>
            </a:r>
          </a:p>
          <a:p>
            <a:pPr>
              <a:lnSpc>
                <a:spcPct val="90000"/>
              </a:lnSpc>
            </a:pPr>
            <a:endParaRPr lang="hu-HU" dirty="0"/>
          </a:p>
          <a:p>
            <a:pPr>
              <a:lnSpc>
                <a:spcPct val="90000"/>
              </a:lnSpc>
            </a:pPr>
            <a:r>
              <a:rPr lang="hu-HU" dirty="0"/>
              <a:t>Testbeszéd - figyelem</a:t>
            </a:r>
          </a:p>
          <a:p>
            <a:pPr>
              <a:lnSpc>
                <a:spcPct val="90000"/>
              </a:lnSpc>
            </a:pPr>
            <a:endParaRPr lang="hu-HU" dirty="0"/>
          </a:p>
          <a:p>
            <a:pPr>
              <a:lnSpc>
                <a:spcPct val="90000"/>
              </a:lnSpc>
            </a:pPr>
            <a:r>
              <a:rPr lang="hu-HU" dirty="0"/>
              <a:t>Káromkodás - nem elfogadható</a:t>
            </a:r>
          </a:p>
        </p:txBody>
      </p:sp>
      <p:sp>
        <p:nvSpPr>
          <p:cNvPr id="4" name="Téglalap 3"/>
          <p:cNvSpPr/>
          <p:nvPr/>
        </p:nvSpPr>
        <p:spPr>
          <a:xfrm>
            <a:off x="7898524" y="914400"/>
            <a:ext cx="1056290" cy="538329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hu-HU" sz="5400" b="1" dirty="0">
                <a:latin typeface="Roboto" pitchFamily="2" charset="0"/>
                <a:ea typeface="Roboto" pitchFamily="2" charset="0"/>
              </a:rPr>
              <a:t>#</a:t>
            </a:r>
            <a:r>
              <a:rPr lang="hu-HU" sz="5400" b="1" dirty="0" err="1">
                <a:latin typeface="Roboto" pitchFamily="2" charset="0"/>
                <a:ea typeface="Roboto" pitchFamily="2" charset="0"/>
              </a:rPr>
              <a:t>respect</a:t>
            </a:r>
            <a:endParaRPr lang="hu-HU" sz="5400" b="1" dirty="0"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63532"/>
      </p:ext>
    </p:extLst>
  </p:cSld>
  <p:clrMapOvr>
    <a:masterClrMapping/>
  </p:clrMapOvr>
</p:sld>
</file>

<file path=ppt/theme/theme1.xml><?xml version="1.0" encoding="utf-8"?>
<a:theme xmlns:a="http://schemas.openxmlformats.org/drawingml/2006/main" name="Pécsiközgáz_ ppt_hu">
  <a:themeElements>
    <a:clrScheme name="KTK PPT">
      <a:dk1>
        <a:sysClr val="windowText" lastClr="000000"/>
      </a:dk1>
      <a:lt1>
        <a:sysClr val="window" lastClr="FFFFFF"/>
      </a:lt1>
      <a:dk2>
        <a:srgbClr val="1F497D"/>
      </a:dk2>
      <a:lt2>
        <a:srgbClr val="2E8FD6"/>
      </a:lt2>
      <a:accent1>
        <a:srgbClr val="2E8FD6"/>
      </a:accent1>
      <a:accent2>
        <a:srgbClr val="00ABD1"/>
      </a:accent2>
      <a:accent3>
        <a:srgbClr val="62C530"/>
      </a:accent3>
      <a:accent4>
        <a:srgbClr val="FF0000"/>
      </a:accent4>
      <a:accent5>
        <a:srgbClr val="4BACC6"/>
      </a:accent5>
      <a:accent6>
        <a:srgbClr val="C00000"/>
      </a:accent6>
      <a:hlink>
        <a:srgbClr val="1F497D"/>
      </a:hlink>
      <a:folHlink>
        <a:srgbClr val="1F497D"/>
      </a:folHlink>
    </a:clrScheme>
    <a:fontScheme name="Klasszikus Offic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TK kari ppt sablon_2">
  <a:themeElements>
    <a:clrScheme name="KTK PPT">
      <a:dk1>
        <a:sysClr val="windowText" lastClr="000000"/>
      </a:dk1>
      <a:lt1>
        <a:sysClr val="window" lastClr="FFFFFF"/>
      </a:lt1>
      <a:dk2>
        <a:srgbClr val="1F497D"/>
      </a:dk2>
      <a:lt2>
        <a:srgbClr val="2E8FD6"/>
      </a:lt2>
      <a:accent1>
        <a:srgbClr val="2E8FD6"/>
      </a:accent1>
      <a:accent2>
        <a:srgbClr val="00ABD1"/>
      </a:accent2>
      <a:accent3>
        <a:srgbClr val="62C530"/>
      </a:accent3>
      <a:accent4>
        <a:srgbClr val="FF0000"/>
      </a:accent4>
      <a:accent5>
        <a:srgbClr val="4BACC6"/>
      </a:accent5>
      <a:accent6>
        <a:srgbClr val="C00000"/>
      </a:accent6>
      <a:hlink>
        <a:srgbClr val="1F497D"/>
      </a:hlink>
      <a:folHlink>
        <a:srgbClr val="1F497D"/>
      </a:folHlink>
    </a:clrScheme>
    <a:fontScheme name="Klasszikus Offic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LAP CÍMDIÁK">
  <a:themeElements>
    <a:clrScheme name="Diakhitel">
      <a:dk1>
        <a:sysClr val="windowText" lastClr="000000"/>
      </a:dk1>
      <a:lt1>
        <a:sysClr val="window" lastClr="FFFFFF"/>
      </a:lt1>
      <a:dk2>
        <a:srgbClr val="6BC5D1"/>
      </a:dk2>
      <a:lt2>
        <a:srgbClr val="FFFFFF"/>
      </a:lt2>
      <a:accent1>
        <a:srgbClr val="B3268A"/>
      </a:accent1>
      <a:accent2>
        <a:srgbClr val="6BC5D1"/>
      </a:accent2>
      <a:accent3>
        <a:srgbClr val="2D2E7E"/>
      </a:accent3>
      <a:accent4>
        <a:srgbClr val="657786"/>
      </a:accent4>
      <a:accent5>
        <a:srgbClr val="FAA842"/>
      </a:accent5>
      <a:accent6>
        <a:srgbClr val="AAB8C2"/>
      </a:accent6>
      <a:hlink>
        <a:srgbClr val="6BC5D1"/>
      </a:hlink>
      <a:folHlink>
        <a:srgbClr val="F03ECA"/>
      </a:folHlink>
    </a:clrScheme>
    <a:fontScheme name="2. egyéni séma">
      <a:majorFont>
        <a:latin typeface="Arial Black"/>
        <a:ea typeface="Calibri"/>
        <a:cs typeface="Calibri"/>
      </a:majorFont>
      <a:minorFont>
        <a:latin typeface="Arial"/>
        <a:ea typeface="Helvetica"/>
        <a:cs typeface="Helvetica"/>
      </a:minorFont>
    </a:fontScheme>
    <a:fmtScheme name="CÍMDIÁK V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Montserrat"/>
            <a:ea typeface="Montserrat"/>
            <a:cs typeface="Montserrat"/>
            <a:sym typeface="Montserra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Montserrat"/>
            <a:ea typeface="Montserrat"/>
            <a:cs typeface="Montserrat"/>
            <a:sym typeface="Montserra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SZÖVEGES DIÁK">
  <a:themeElements>
    <a:clrScheme name="Diakhitel">
      <a:dk1>
        <a:sysClr val="windowText" lastClr="000000"/>
      </a:dk1>
      <a:lt1>
        <a:sysClr val="window" lastClr="FFFFFF"/>
      </a:lt1>
      <a:dk2>
        <a:srgbClr val="2D2E7E"/>
      </a:dk2>
      <a:lt2>
        <a:srgbClr val="6BC5D1"/>
      </a:lt2>
      <a:accent1>
        <a:srgbClr val="B3268A"/>
      </a:accent1>
      <a:accent2>
        <a:srgbClr val="6BC5D1"/>
      </a:accent2>
      <a:accent3>
        <a:srgbClr val="2D2E7E"/>
      </a:accent3>
      <a:accent4>
        <a:srgbClr val="657786"/>
      </a:accent4>
      <a:accent5>
        <a:srgbClr val="FAA842"/>
      </a:accent5>
      <a:accent6>
        <a:srgbClr val="AAB8C2"/>
      </a:accent6>
      <a:hlink>
        <a:srgbClr val="6BC5D1"/>
      </a:hlink>
      <a:folHlink>
        <a:srgbClr val="F03ECA"/>
      </a:folHlink>
    </a:clrScheme>
    <a:fontScheme name="2. egyéni séma">
      <a:majorFont>
        <a:latin typeface="Arial Black"/>
        <a:ea typeface="Calibri"/>
        <a:cs typeface="Calibri"/>
      </a:majorFont>
      <a:minorFont>
        <a:latin typeface="Arial"/>
        <a:ea typeface="Helvetica"/>
        <a:cs typeface="Helvetica"/>
      </a:minorFont>
    </a:fontScheme>
    <a:fmtScheme name="CÍMDIÁK V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Montserrat"/>
            <a:ea typeface="Montserrat"/>
            <a:cs typeface="Montserrat"/>
            <a:sym typeface="Montserra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Montserrat"/>
            <a:ea typeface="Montserrat"/>
            <a:cs typeface="Montserrat"/>
            <a:sym typeface="Montserra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 xmlns="66fe9dc7-34ff-49e8-8ecb-20962f78d324" xsi:nil="true"/>
    <SharedWithUsers xmlns="c150c119-6cd4-4d13-994f-364b395a6467">
      <UserInfo>
        <DisplayName>Dr. Nagy Ákos</DisplayName>
        <AccountId>94</AccountId>
        <AccountType/>
      </UserInfo>
      <UserInfo>
        <DisplayName>Nagy Norbert Péter</DisplayName>
        <AccountId>95</AccountId>
        <AccountType/>
      </UserInfo>
      <UserInfo>
        <DisplayName>Takács András Dr.</DisplayName>
        <AccountId>125</AccountId>
        <AccountType/>
      </UserInfo>
      <UserInfo>
        <DisplayName>Battyáni Réka</DisplayName>
        <AccountId>45</AccountId>
        <AccountType/>
      </UserInfo>
      <UserInfo>
        <DisplayName>Hargitai Ildikó</DisplayName>
        <AccountId>66</AccountId>
        <AccountType/>
      </UserInfo>
      <UserInfo>
        <DisplayName>Sipos Norbert</DisplayName>
        <AccountId>117</AccountId>
        <AccountType/>
      </UserInfo>
      <UserInfo>
        <DisplayName>Sütő Richárd</DisplayName>
        <AccountId>196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BB7E4BDE920D5D47AE6F2F0C591AB7E1" ma:contentTypeVersion="14" ma:contentTypeDescription="Új dokumentum létrehozása." ma:contentTypeScope="" ma:versionID="a6d98e86d511929cce52d300f61b7bb6">
  <xsd:schema xmlns:xsd="http://www.w3.org/2001/XMLSchema" xmlns:xs="http://www.w3.org/2001/XMLSchema" xmlns:p="http://schemas.microsoft.com/office/2006/metadata/properties" xmlns:ns2="66fe9dc7-34ff-49e8-8ecb-20962f78d324" xmlns:ns3="c150c119-6cd4-4d13-994f-364b395a6467" targetNamespace="http://schemas.microsoft.com/office/2006/metadata/properties" ma:root="true" ma:fieldsID="61af978cbedd482ff3cd08be14b30f74" ns2:_="" ns3:_="">
    <xsd:import namespace="66fe9dc7-34ff-49e8-8ecb-20962f78d324"/>
    <xsd:import namespace="c150c119-6cd4-4d13-994f-364b395a646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dat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fe9dc7-34ff-49e8-8ecb-20962f78d3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date" ma:index="20" nillable="true" ma:displayName="date" ma:format="DateOnly" ma:internalName="date">
      <xsd:simpleType>
        <xsd:restriction base="dms:DateTime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50c119-6cd4-4d13-994f-364b395a646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C2369B4-9CF6-412D-8A73-3F6AF0450756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66fe9dc7-34ff-49e8-8ecb-20962f78d324"/>
    <ds:schemaRef ds:uri="http://purl.org/dc/elements/1.1/"/>
    <ds:schemaRef ds:uri="http://schemas.microsoft.com/office/2006/metadata/properties"/>
    <ds:schemaRef ds:uri="c150c119-6cd4-4d13-994f-364b395a6467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824FB39-3648-49D8-9AD5-7B9A4BC5C1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fe9dc7-34ff-49e8-8ecb-20962f78d324"/>
    <ds:schemaRef ds:uri="c150c119-6cd4-4d13-994f-364b395a646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739AC36-50D4-470F-96A0-F6CDEB6D5E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Pécsiközgáz_ ppt_hu</Template>
  <TotalTime>1084</TotalTime>
  <Words>1676</Words>
  <Application>Microsoft Macintosh PowerPoint</Application>
  <PresentationFormat>Diavetítés a képernyőre (4:3 oldalarány)</PresentationFormat>
  <Paragraphs>369</Paragraphs>
  <Slides>49</Slides>
  <Notes>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16</vt:i4>
      </vt:variant>
      <vt:variant>
        <vt:lpstr>Téma</vt:lpstr>
      </vt:variant>
      <vt:variant>
        <vt:i4>6</vt:i4>
      </vt:variant>
      <vt:variant>
        <vt:lpstr>Diacímek</vt:lpstr>
      </vt:variant>
      <vt:variant>
        <vt:i4>49</vt:i4>
      </vt:variant>
    </vt:vector>
  </HeadingPairs>
  <TitlesOfParts>
    <vt:vector size="71" baseType="lpstr">
      <vt:lpstr>Arial</vt:lpstr>
      <vt:lpstr>Arial Black</vt:lpstr>
      <vt:lpstr>Arial Rounded MT Bold</vt:lpstr>
      <vt:lpstr>Calibri</vt:lpstr>
      <vt:lpstr>Calibri Light</vt:lpstr>
      <vt:lpstr>Forte</vt:lpstr>
      <vt:lpstr>Futura Std Medium</vt:lpstr>
      <vt:lpstr>Montserrat</vt:lpstr>
      <vt:lpstr>Montserrat Black</vt:lpstr>
      <vt:lpstr>Montserrat ExtraBold</vt:lpstr>
      <vt:lpstr>Montserrat SemiBold</vt:lpstr>
      <vt:lpstr>Proxima Nova Alt Lt</vt:lpstr>
      <vt:lpstr>Proxima Nova Th</vt:lpstr>
      <vt:lpstr>Roboto</vt:lpstr>
      <vt:lpstr>Segoe UI Light</vt:lpstr>
      <vt:lpstr>Wingdings</vt:lpstr>
      <vt:lpstr>Pécsiközgáz_ ppt_hu</vt:lpstr>
      <vt:lpstr>KTK kari ppt sablon_2</vt:lpstr>
      <vt:lpstr>ALAP CÍMDIÁK</vt:lpstr>
      <vt:lpstr>SZÖVEGES DIÁK</vt:lpstr>
      <vt:lpstr>Office-téma</vt:lpstr>
      <vt:lpstr>1_Office-téma</vt:lpstr>
      <vt:lpstr>Köszöntjük Önöket a Pécsiközgáz hallgatói táborában!</vt:lpstr>
      <vt:lpstr>DOKUMENTUMOK</vt:lpstr>
      <vt:lpstr>TANTERVEK, ÓRAREND, TANÉV RENDJE…</vt:lpstr>
      <vt:lpstr>ÉVFOLYAMFELELŐSÖK</vt:lpstr>
      <vt:lpstr>FONTOSABB SZABÁLYZATOK</vt:lpstr>
      <vt:lpstr>NEPTUN - http://neptun.pte.hu/</vt:lpstr>
      <vt:lpstr>INFORMÁCIÓS PONTOK</vt:lpstr>
      <vt:lpstr>ALAPELVEK</vt:lpstr>
      <vt:lpstr>A SZÓBELI KOMMUNIKÁCIÓ</vt:lpstr>
      <vt:lpstr>ÍRÁSBELI KOMMUNIKÁCIÓ</vt:lpstr>
      <vt:lpstr>OKTATÁSI ALKALMAK – ELŐADÁSOK, GYAKORLATOK</vt:lpstr>
      <vt:lpstr>OKTATÁSI ALKALMAK – ELŐADÁSOK, GYAKORLATOK</vt:lpstr>
      <vt:lpstr>VIZSGÁK</vt:lpstr>
      <vt:lpstr>VISELKEDÉS A KARON</vt:lpstr>
      <vt:lpstr>ÖLTÖZKÖDÉS, MEGJELENÉS</vt:lpstr>
      <vt:lpstr>TehetségPont</vt:lpstr>
      <vt:lpstr>TehetségPont</vt:lpstr>
      <vt:lpstr>TehetségPont</vt:lpstr>
      <vt:lpstr>Fejlesztés</vt:lpstr>
      <vt:lpstr>Workshopok</vt:lpstr>
      <vt:lpstr>Mentorprogram</vt:lpstr>
      <vt:lpstr>PowerPoint-bemutató</vt:lpstr>
      <vt:lpstr>Elérhetőség</vt:lpstr>
      <vt:lpstr>HALLGATÓ LETTEM</vt:lpstr>
      <vt:lpstr>PowerPoint-bemutató</vt:lpstr>
      <vt:lpstr>PowerPoint-bemutató</vt:lpstr>
      <vt:lpstr>FORRÁSOK</vt:lpstr>
      <vt:lpstr>MUNKA tanulás mellett</vt:lpstr>
      <vt:lpstr>A DIÁKHITELRŐL</vt:lpstr>
      <vt:lpstr>DIÁKHITEL1</vt:lpstr>
      <vt:lpstr>DIÁKHITEL2</vt:lpstr>
      <vt:lpstr>NEM okoz gondot, mert…</vt:lpstr>
      <vt:lpstr>PowerPoint-bemutató</vt:lpstr>
      <vt:lpstr>online igénylés e-aláírással</vt:lpstr>
      <vt:lpstr>PowerPoint-bemutató</vt:lpstr>
      <vt:lpstr>Kik vagyunk mi?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Janus Pannonius Közgazdasági Szakkollégium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Endeli Katalin</dc:creator>
  <cp:lastModifiedBy>Herczeg Tünde</cp:lastModifiedBy>
  <cp:revision>239</cp:revision>
  <dcterms:created xsi:type="dcterms:W3CDTF">2017-08-29T08:30:34Z</dcterms:created>
  <dcterms:modified xsi:type="dcterms:W3CDTF">2021-09-08T12:11:26Z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0x010100BB7E4BDE920D5D47AE6F2F0C591AB7E1</vt:lpwstr>
  </property>
</Properties>
</file>