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sldIdLst>
    <p:sldId id="318" r:id="rId5"/>
    <p:sldId id="313" r:id="rId6"/>
    <p:sldId id="292" r:id="rId7"/>
    <p:sldId id="293" r:id="rId8"/>
    <p:sldId id="314" r:id="rId9"/>
    <p:sldId id="294" r:id="rId10"/>
    <p:sldId id="295" r:id="rId11"/>
    <p:sldId id="296" r:id="rId12"/>
    <p:sldId id="301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4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200" y="62"/>
      </p:cViewPr>
      <p:guideLst>
        <p:guide orient="horz" pos="2160"/>
        <p:guide pos="44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773349" y="2099952"/>
            <a:ext cx="6250021" cy="721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sz="5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CÍM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410513" y="2981528"/>
            <a:ext cx="5603132" cy="33560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Előadó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476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0" y="2908570"/>
            <a:ext cx="7772400" cy="701675"/>
          </a:xfrm>
          <a:prstGeom prst="rect">
            <a:avLst/>
          </a:prstGeom>
        </p:spPr>
        <p:txBody>
          <a:bodyPr tIns="0" rIns="0"/>
          <a:lstStyle>
            <a:lvl1pPr algn="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5974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81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4" name="Egyenes összekötő 3"/>
          <p:cNvCxnSpPr/>
          <p:nvPr userDrawn="1"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7241"/>
            <a:ext cx="8229600" cy="348250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/>
              <a:t>"</a:t>
            </a:r>
            <a:r>
              <a:rPr lang="hu-HU" sz="1800" dirty="0" err="1"/>
              <a:t>Lorem</a:t>
            </a:r>
            <a:r>
              <a:rPr lang="hu-HU" sz="1800" dirty="0"/>
              <a:t> </a:t>
            </a:r>
            <a:r>
              <a:rPr lang="hu-HU" sz="1800" dirty="0" err="1"/>
              <a:t>ipsum</a:t>
            </a:r>
            <a:r>
              <a:rPr lang="hu-HU" sz="1800" dirty="0"/>
              <a:t> </a:t>
            </a:r>
            <a:r>
              <a:rPr lang="hu-HU" sz="1800" dirty="0" err="1"/>
              <a:t>dolor</a:t>
            </a:r>
            <a:r>
              <a:rPr lang="hu-HU" sz="1800" dirty="0"/>
              <a:t> </a:t>
            </a:r>
            <a:r>
              <a:rPr lang="hu-HU" sz="1800" dirty="0" err="1"/>
              <a:t>sit</a:t>
            </a:r>
            <a:r>
              <a:rPr lang="hu-HU" sz="1800" dirty="0"/>
              <a:t> </a:t>
            </a:r>
            <a:r>
              <a:rPr lang="hu-HU" sz="1800" dirty="0" err="1"/>
              <a:t>amet</a:t>
            </a:r>
            <a:r>
              <a:rPr lang="hu-HU" sz="1800" dirty="0"/>
              <a:t>, </a:t>
            </a:r>
            <a:r>
              <a:rPr lang="hu-HU" sz="1800" dirty="0" err="1"/>
              <a:t>consectetur</a:t>
            </a:r>
            <a:r>
              <a:rPr lang="hu-HU" sz="1800" dirty="0"/>
              <a:t> </a:t>
            </a:r>
            <a:r>
              <a:rPr lang="hu-HU" sz="1800" dirty="0" err="1"/>
              <a:t>adipiscing</a:t>
            </a:r>
            <a:r>
              <a:rPr lang="hu-HU" sz="1800" dirty="0"/>
              <a:t> elit, </a:t>
            </a:r>
            <a:r>
              <a:rPr lang="hu-HU" sz="1800" dirty="0" err="1"/>
              <a:t>sed</a:t>
            </a:r>
            <a:r>
              <a:rPr lang="hu-HU" sz="1800" dirty="0"/>
              <a:t> </a:t>
            </a:r>
            <a:r>
              <a:rPr lang="hu-HU" sz="1800" dirty="0" err="1"/>
              <a:t>do</a:t>
            </a:r>
            <a:r>
              <a:rPr lang="hu-HU" sz="1800" dirty="0"/>
              <a:t> </a:t>
            </a:r>
            <a:r>
              <a:rPr lang="hu-HU" sz="1800" dirty="0" err="1"/>
              <a:t>eiusmod</a:t>
            </a:r>
            <a:r>
              <a:rPr lang="hu-HU" sz="1800" dirty="0"/>
              <a:t> </a:t>
            </a:r>
            <a:r>
              <a:rPr lang="hu-HU" sz="1800" dirty="0" err="1"/>
              <a:t>tempor</a:t>
            </a:r>
            <a:r>
              <a:rPr lang="hu-HU" sz="1800" dirty="0"/>
              <a:t> </a:t>
            </a:r>
            <a:r>
              <a:rPr lang="hu-HU" sz="1800" dirty="0" err="1"/>
              <a:t>incididunt</a:t>
            </a:r>
            <a:r>
              <a:rPr lang="hu-HU" sz="1800" dirty="0"/>
              <a:t> </a:t>
            </a:r>
            <a:r>
              <a:rPr lang="hu-HU" sz="1800" dirty="0" err="1"/>
              <a:t>ut</a:t>
            </a:r>
            <a:r>
              <a:rPr lang="hu-HU" sz="1800" dirty="0"/>
              <a:t> </a:t>
            </a:r>
            <a:r>
              <a:rPr lang="hu-HU" sz="1800" dirty="0" err="1"/>
              <a:t>labore</a:t>
            </a:r>
            <a:r>
              <a:rPr lang="hu-HU" sz="1800" dirty="0"/>
              <a:t> et </a:t>
            </a:r>
            <a:r>
              <a:rPr lang="hu-HU" sz="1800" dirty="0" err="1"/>
              <a:t>dolore</a:t>
            </a:r>
            <a:r>
              <a:rPr lang="hu-HU" sz="1800" dirty="0"/>
              <a:t> </a:t>
            </a:r>
            <a:r>
              <a:rPr lang="hu-HU" sz="1800" dirty="0" err="1"/>
              <a:t>magna</a:t>
            </a:r>
            <a:r>
              <a:rPr lang="hu-HU" sz="1800" dirty="0"/>
              <a:t> </a:t>
            </a:r>
            <a:r>
              <a:rPr lang="hu-HU" sz="1800" dirty="0" err="1"/>
              <a:t>aliqua</a:t>
            </a:r>
            <a:r>
              <a:rPr lang="hu-HU" sz="1800" dirty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2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objekt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199" y="1177047"/>
            <a:ext cx="8229601" cy="4708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1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 al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3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CÍM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CÍM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3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335604"/>
          </a:xfrm>
          <a:prstGeom prst="rect">
            <a:avLst/>
          </a:prstGeom>
        </p:spPr>
        <p:txBody>
          <a:bodyPr lIns="0"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36204"/>
            <a:ext cx="5486400" cy="80486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/>
              <a:t>"</a:t>
            </a:r>
            <a:r>
              <a:rPr lang="hu-HU" sz="1800" dirty="0" err="1"/>
              <a:t>Lorem</a:t>
            </a:r>
            <a:r>
              <a:rPr lang="hu-HU" sz="1800" dirty="0"/>
              <a:t> </a:t>
            </a:r>
            <a:r>
              <a:rPr lang="hu-HU" sz="1800" dirty="0" err="1"/>
              <a:t>ipsum</a:t>
            </a:r>
            <a:r>
              <a:rPr lang="hu-HU" sz="1800" dirty="0"/>
              <a:t> </a:t>
            </a:r>
            <a:r>
              <a:rPr lang="hu-HU" sz="1800" dirty="0" err="1"/>
              <a:t>dolor</a:t>
            </a:r>
            <a:r>
              <a:rPr lang="hu-HU" sz="1800" dirty="0"/>
              <a:t> </a:t>
            </a:r>
            <a:r>
              <a:rPr lang="hu-HU" sz="1800" dirty="0" err="1"/>
              <a:t>sit</a:t>
            </a:r>
            <a:r>
              <a:rPr lang="hu-HU" sz="1800" dirty="0"/>
              <a:t> </a:t>
            </a:r>
            <a:r>
              <a:rPr lang="hu-HU" sz="1800" dirty="0" err="1"/>
              <a:t>amet</a:t>
            </a:r>
            <a:r>
              <a:rPr lang="hu-HU" sz="1800" dirty="0"/>
              <a:t>, </a:t>
            </a:r>
            <a:r>
              <a:rPr lang="hu-HU" sz="1800" dirty="0" err="1"/>
              <a:t>consectetur</a:t>
            </a:r>
            <a:r>
              <a:rPr lang="hu-HU" sz="1800" dirty="0"/>
              <a:t> </a:t>
            </a:r>
            <a:r>
              <a:rPr lang="hu-HU" sz="1800" dirty="0" err="1"/>
              <a:t>adipiscing</a:t>
            </a:r>
            <a:r>
              <a:rPr lang="hu-HU" sz="1800" dirty="0"/>
              <a:t> elit, </a:t>
            </a:r>
            <a:r>
              <a:rPr lang="hu-HU" sz="1800" dirty="0" err="1"/>
              <a:t>sed</a:t>
            </a:r>
            <a:r>
              <a:rPr lang="hu-HU" sz="1800" dirty="0"/>
              <a:t> </a:t>
            </a:r>
            <a:r>
              <a:rPr lang="hu-HU" sz="1800" dirty="0" err="1"/>
              <a:t>do</a:t>
            </a:r>
            <a:r>
              <a:rPr lang="hu-HU" sz="1800" dirty="0"/>
              <a:t> </a:t>
            </a:r>
            <a:r>
              <a:rPr lang="hu-HU" sz="1800" dirty="0" err="1"/>
              <a:t>eiusmod</a:t>
            </a:r>
            <a:r>
              <a:rPr lang="hu-HU" sz="1800" dirty="0"/>
              <a:t> </a:t>
            </a:r>
            <a:r>
              <a:rPr lang="hu-HU" sz="1800" dirty="0" err="1"/>
              <a:t>tempor</a:t>
            </a:r>
            <a:r>
              <a:rPr lang="hu-HU" sz="1800" dirty="0"/>
              <a:t> </a:t>
            </a:r>
            <a:r>
              <a:rPr lang="hu-HU" sz="1800" dirty="0" err="1"/>
              <a:t>incididunt</a:t>
            </a:r>
            <a:r>
              <a:rPr lang="hu-HU" sz="1800" dirty="0"/>
              <a:t> </a:t>
            </a:r>
            <a:r>
              <a:rPr lang="hu-HU" sz="1800" dirty="0" err="1"/>
              <a:t>ut</a:t>
            </a:r>
            <a:r>
              <a:rPr lang="hu-HU" sz="1800" dirty="0"/>
              <a:t> </a:t>
            </a:r>
            <a:r>
              <a:rPr lang="hu-HU" sz="1800" dirty="0" err="1"/>
              <a:t>labore</a:t>
            </a:r>
            <a:r>
              <a:rPr lang="hu-HU" sz="1800" dirty="0"/>
              <a:t> et </a:t>
            </a:r>
            <a:r>
              <a:rPr lang="hu-HU" sz="1800" dirty="0" err="1"/>
              <a:t>dolore</a:t>
            </a:r>
            <a:r>
              <a:rPr lang="hu-HU" sz="1800" dirty="0"/>
              <a:t> </a:t>
            </a:r>
            <a:r>
              <a:rPr lang="hu-HU" sz="1800" dirty="0" err="1"/>
              <a:t>magna</a:t>
            </a:r>
            <a:r>
              <a:rPr lang="hu-HU" sz="1800" dirty="0"/>
              <a:t> </a:t>
            </a:r>
            <a:r>
              <a:rPr lang="hu-HU" sz="1800" dirty="0" err="1"/>
              <a:t>aliqua</a:t>
            </a:r>
            <a:r>
              <a:rPr lang="hu-HU" sz="1800" dirty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151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ejez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04472" y="2812203"/>
            <a:ext cx="6624000" cy="61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4000" b="1" cap="none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3600" b="1" dirty="0">
                <a:solidFill>
                  <a:schemeClr val="bg2"/>
                </a:solidFill>
                <a:latin typeface="Futura Std Medium" pitchFamily="34" charset="0"/>
              </a:rPr>
              <a:t>Köszönöm a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79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0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4" r:id="rId2"/>
    <p:sldLayoutId id="2147483710" r:id="rId3"/>
    <p:sldLayoutId id="2147483720" r:id="rId4"/>
    <p:sldLayoutId id="2147483712" r:id="rId5"/>
    <p:sldLayoutId id="2147483717" r:id="rId6"/>
    <p:sldLayoutId id="2147483722" r:id="rId7"/>
    <p:sldLayoutId id="214748371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tk.pte.hu/sites/ktk.pte.hu/files/uploads/Dokumentumfelt%C3%B6lt%C3%A9s%20t%C3%A1j%C3%A9koztat%C3%B3.ppt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tk.pte.hu/hu/hallgatok/tanulmanyok/mesterkepzes/tanterve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ktk.pte.hu/hu/hallgatok/tanulmanyok/mesterkepzes/orarend" TargetMode="External"/><Relationship Id="rId4" Type="http://schemas.openxmlformats.org/officeDocument/2006/relationships/hyperlink" Target="https://onedrive.live.com/?cid=c5282db6d3caee1f&amp;id=C5282DB6D3CAEE1F%218461&amp;authkey=%21ANNoOV3PrKcOdA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ktk.pte.hu/hu/munkatarsak/gasparne-szomor-anett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ktk.pte.hu/hu/hallgatok/tamogatasok/pecsikozgaz-alma-mater-komplex-osztondij-program" TargetMode="External"/><Relationship Id="rId3" Type="http://schemas.microsoft.com/office/2007/relationships/hdphoto" Target="../media/hdphoto1.wdp"/><Relationship Id="rId7" Type="http://schemas.openxmlformats.org/officeDocument/2006/relationships/hyperlink" Target="https://pte.hu/sites/pte.hu/files/files/Adminisztracio/Szabalyzatok_utasitasok/PTE_SZMSZ/8mell-hallgatoifegyelmiszabalyzat20180621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te.hu/sites/pte.hu/files/files/Adminisztracio/Szabalyzatok_utasitasok/PTE_SZMSZ/40mell-kollegiumiszabalyzat20180622.pdf" TargetMode="External"/><Relationship Id="rId5" Type="http://schemas.openxmlformats.org/officeDocument/2006/relationships/hyperlink" Target="https://adminisztracio.pte.hu/sites/adminisztracio.pte.hu/files/files/Adminisztracio/Szabalyzatok_utasitasok/PTE_SZMSZ/6mell-tjsz20200801.pdf" TargetMode="External"/><Relationship Id="rId4" Type="http://schemas.openxmlformats.org/officeDocument/2006/relationships/hyperlink" Target="https://adminisztracio.pte.hu/sites/adminisztracio.pte.hu/files/files/Adminisztracio/Szabalyzatok_utasitasok/PTE_SZMSZ/5mell-tvsz2020080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ti.pte.hu/menu/52" TargetMode="External"/><Relationship Id="rId2" Type="http://schemas.openxmlformats.org/officeDocument/2006/relationships/hyperlink" Target="http://neptun.pte.h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s://ktk.pte.hu/hu/hallgatok/ugyintezes/szabalyzatok-es-kervenyek" TargetMode="External"/><Relationship Id="rId4" Type="http://schemas.openxmlformats.org/officeDocument/2006/relationships/hyperlink" Target="http://kti.pte.h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5176" y="2843785"/>
            <a:ext cx="5120640" cy="1112434"/>
          </a:xfrm>
        </p:spPr>
        <p:txBody>
          <a:bodyPr/>
          <a:lstStyle/>
          <a:p>
            <a:r>
              <a:rPr lang="hu-HU" sz="4000" dirty="0"/>
              <a:t>TANULMÁNYI ÜGYEK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7472" y="4425696"/>
            <a:ext cx="5038344" cy="888330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Nagy Norbert</a:t>
            </a:r>
          </a:p>
          <a:p>
            <a:r>
              <a:rPr lang="hu-HU" dirty="0"/>
              <a:t>a Tanulmányi Osztály vezetője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52" y="1290666"/>
            <a:ext cx="268224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OBSTACLE COURSE RACING</a:t>
            </a:r>
          </a:p>
        </p:txBody>
      </p:sp>
      <p:pic>
        <p:nvPicPr>
          <p:cNvPr id="4098" name="Picture 2" descr="KÃ©ptalÃ¡lat a kÃ¶vetkezÅre: âspartan race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79" y="923544"/>
            <a:ext cx="5394642" cy="53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9532" y="159900"/>
            <a:ext cx="8424936" cy="562074"/>
          </a:xfrm>
        </p:spPr>
        <p:txBody>
          <a:bodyPr lIns="0" tIns="0" rIns="0" bIns="0" anchor="ctr" anchorCtr="0">
            <a:normAutofit/>
          </a:bodyPr>
          <a:lstStyle/>
          <a:p>
            <a:r>
              <a:rPr lang="hu-HU" altLang="hu-HU" dirty="0"/>
              <a:t>DOKUMENTUMOK</a:t>
            </a:r>
            <a:endParaRPr 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359533" y="1131853"/>
            <a:ext cx="4701197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b="1" dirty="0"/>
              <a:t>Amit </a:t>
            </a:r>
            <a:r>
              <a:rPr lang="hu-HU" sz="2400" b="1" dirty="0" smtClean="0"/>
              <a:t>fel </a:t>
            </a:r>
            <a:r>
              <a:rPr lang="hu-HU" sz="2400" b="1" dirty="0"/>
              <a:t>kell </a:t>
            </a:r>
            <a:r>
              <a:rPr lang="hu-HU" sz="2400" b="1" dirty="0" smtClean="0"/>
              <a:t>tölteni:</a:t>
            </a:r>
            <a:endParaRPr lang="hu-HU" sz="2400" b="1" dirty="0"/>
          </a:p>
          <a:p>
            <a:pPr>
              <a:defRPr/>
            </a:pPr>
            <a:r>
              <a:rPr lang="hu-HU" altLang="hu-HU" sz="2400" smtClean="0"/>
              <a:t>Diploma</a:t>
            </a:r>
            <a:endParaRPr lang="hu-HU" altLang="hu-HU" sz="2400" dirty="0"/>
          </a:p>
          <a:p>
            <a:pPr>
              <a:defRPr/>
            </a:pPr>
            <a:r>
              <a:rPr lang="hu-HU" altLang="hu-HU" sz="2400" dirty="0"/>
              <a:t>Nyelvvizsga bizonyítvány(ok)</a:t>
            </a:r>
          </a:p>
          <a:p>
            <a:pPr>
              <a:defRPr/>
            </a:pPr>
            <a:r>
              <a:rPr lang="hu-HU" altLang="hu-HU" sz="2400" dirty="0"/>
              <a:t>Minden, plusz pontot jelentő </a:t>
            </a:r>
            <a:r>
              <a:rPr lang="hu-HU" altLang="hu-HU" sz="2400" dirty="0" smtClean="0"/>
              <a:t>dokumentum</a:t>
            </a:r>
          </a:p>
          <a:p>
            <a:pPr>
              <a:defRPr/>
            </a:pPr>
            <a:endParaRPr lang="hu-HU" altLang="hu-H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12" y="958140"/>
            <a:ext cx="3469136" cy="260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864029" y="4185970"/>
            <a:ext cx="3629144" cy="12081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tabLst>
                <a:tab pos="2601913" algn="l"/>
              </a:tabLst>
              <a:defRPr/>
            </a:pPr>
            <a:r>
              <a:rPr lang="hu-HU" sz="2400" b="1" u="sng" dirty="0" smtClean="0">
                <a:solidFill>
                  <a:schemeClr val="bg2"/>
                </a:solidFill>
                <a:hlinkClick r:id="rId3"/>
              </a:rPr>
              <a:t>Feltöltési útmutató itt érhető el</a:t>
            </a:r>
            <a:endParaRPr lang="hu-HU" sz="2400" b="1" u="sng" dirty="0" smtClean="0">
              <a:solidFill>
                <a:schemeClr val="bg2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tabLst>
                <a:tab pos="2601913" algn="l"/>
              </a:tabLst>
              <a:defRPr/>
            </a:pPr>
            <a:endParaRPr lang="hu-HU" sz="2400" b="1" dirty="0">
              <a:solidFill>
                <a:schemeClr val="bg2"/>
              </a:solidFill>
            </a:endParaRPr>
          </a:p>
        </p:txBody>
      </p:sp>
      <p:pic>
        <p:nvPicPr>
          <p:cNvPr id="3074" name="Picture 2" descr="http://images.hvg.hu/image.aspx?id=874df310-aaf8-4252-a669-c1df38f26876&amp;view=d51db973-3806-4736-8c32-8f24015e84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27" y="3724141"/>
            <a:ext cx="3433421" cy="263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5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370"/>
          <a:stretch/>
        </p:blipFill>
        <p:spPr bwMode="auto">
          <a:xfrm>
            <a:off x="4656905" y="4764024"/>
            <a:ext cx="4487095" cy="169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dirty="0"/>
              <a:t>TANTERVEK, ÓRAREND, TANÉV RENDJE…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07975" y="1894115"/>
            <a:ext cx="3761105" cy="4399765"/>
          </a:xfrm>
        </p:spPr>
        <p:txBody>
          <a:bodyPr/>
          <a:lstStyle/>
          <a:p>
            <a:pPr>
              <a:defRPr/>
            </a:pPr>
            <a:r>
              <a:rPr lang="hu-HU" altLang="hu-HU" b="1" dirty="0"/>
              <a:t>Tantervek (teljesítendő kreditek, nyelvi követelmények):</a:t>
            </a:r>
          </a:p>
          <a:p>
            <a:pPr>
              <a:defRPr/>
            </a:pPr>
            <a:r>
              <a:rPr lang="hu-HU" altLang="hu-HU" b="1" dirty="0" err="1" smtClean="0">
                <a:hlinkClick r:id="rId3"/>
              </a:rPr>
              <a:t>MSc</a:t>
            </a:r>
            <a:r>
              <a:rPr lang="hu-HU" altLang="hu-HU" b="1" dirty="0" smtClean="0">
                <a:hlinkClick r:id="rId3"/>
              </a:rPr>
              <a:t> tantervek</a:t>
            </a:r>
            <a:endParaRPr lang="hu-HU" altLang="hu-HU" b="1" dirty="0"/>
          </a:p>
          <a:p>
            <a:pPr>
              <a:defRPr/>
            </a:pPr>
            <a:r>
              <a:rPr lang="hu-HU" altLang="hu-HU" b="1" dirty="0"/>
              <a:t>Órarend, Tanév rendje :</a:t>
            </a:r>
          </a:p>
          <a:p>
            <a:pPr>
              <a:defRPr/>
            </a:pPr>
            <a:r>
              <a:rPr lang="hu-HU" altLang="hu-HU" b="1" dirty="0" smtClean="0">
                <a:hlinkClick r:id="rId4"/>
              </a:rPr>
              <a:t>Tanév rendje</a:t>
            </a:r>
            <a:endParaRPr lang="hu-HU" altLang="hu-HU" b="1" dirty="0"/>
          </a:p>
          <a:p>
            <a:r>
              <a:rPr lang="hu-HU" altLang="hu-HU" b="1" dirty="0"/>
              <a:t> </a:t>
            </a:r>
            <a:r>
              <a:rPr lang="hu-HU" altLang="hu-HU" b="1" dirty="0" smtClean="0">
                <a:hlinkClick r:id="rId5"/>
              </a:rPr>
              <a:t>Órarend</a:t>
            </a:r>
            <a:endParaRPr lang="hu-HU" altLang="hu-HU" b="1" dirty="0"/>
          </a:p>
        </p:txBody>
      </p:sp>
      <p:sp>
        <p:nvSpPr>
          <p:cNvPr id="4" name="AutoShape 2" descr="http://asm.easternhealth.sg/2014/images/banner-agen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http://asm.easternhealth.sg/2014/images/banner-agend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07975" y="1193755"/>
            <a:ext cx="8405101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altLang="hu-HU" sz="2400" b="1" dirty="0">
                <a:solidFill>
                  <a:schemeClr val="bg1"/>
                </a:solidFill>
              </a:rPr>
              <a:t>Minden információ megtalálható a Kar honlapján!</a:t>
            </a:r>
          </a:p>
        </p:txBody>
      </p:sp>
    </p:spTree>
    <p:extLst>
      <p:ext uri="{BB962C8B-B14F-4D97-AF65-F5344CB8AC3E}">
        <p14:creationId xmlns:p14="http://schemas.microsoft.com/office/powerpoint/2010/main" val="5081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ÉVFOLYAMFELELŐSÖK</a:t>
            </a:r>
          </a:p>
        </p:txBody>
      </p:sp>
      <p:sp>
        <p:nvSpPr>
          <p:cNvPr id="7" name="Szöveg helye 2"/>
          <p:cNvSpPr txBox="1">
            <a:spLocks/>
          </p:cNvSpPr>
          <p:nvPr/>
        </p:nvSpPr>
        <p:spPr>
          <a:xfrm>
            <a:off x="2916936" y="4832700"/>
            <a:ext cx="3474720" cy="858368"/>
          </a:xfrm>
          <a:prstGeom prst="rect">
            <a:avLst/>
          </a:prstGeom>
          <a:solidFill>
            <a:schemeClr val="accent3"/>
          </a:solidFill>
        </p:spPr>
        <p:txBody>
          <a:bodyPr lIns="0" t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hu-HU" dirty="0" smtClean="0">
                <a:hlinkClick r:id="rId2"/>
              </a:rPr>
              <a:t>Gáspárné Szomor Anett</a:t>
            </a:r>
            <a:endParaRPr lang="hu-HU" dirty="0">
              <a:hlinkClick r:id="rId2"/>
            </a:endParaRPr>
          </a:p>
        </p:txBody>
      </p:sp>
      <p:pic>
        <p:nvPicPr>
          <p:cNvPr id="1028" name="Picture 4" descr="https://ktk.pte.hu/sites/ktk.pte.hu/files/styles/colleague_2_3/public/images/profilephotos/Szomor_A.jpg?h=cb2feac0&amp;itok=0iMF0Bx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41" y="911267"/>
            <a:ext cx="2619310" cy="392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48864"/>
            <a:ext cx="8229600" cy="3482503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46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s://static1.squarespace.com/static/5631336de4b0c748c3f586bf/t/568565d40ab377ae44d461b8/1451582932929/%C2%A7-Logo.jpg?format=250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369"/>
          <a:stretch/>
        </p:blipFill>
        <p:spPr bwMode="auto">
          <a:xfrm>
            <a:off x="4983480" y="2119157"/>
            <a:ext cx="4160520" cy="285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/>
              <a:t>FONTOSABB SZABÁLYZATOK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976285"/>
            <a:ext cx="5896303" cy="5140736"/>
          </a:xfrm>
        </p:spPr>
        <p:txBody>
          <a:bodyPr/>
          <a:lstStyle/>
          <a:p>
            <a:pPr>
              <a:defRPr/>
            </a:pPr>
            <a:r>
              <a:rPr lang="hu-HU" sz="2400" dirty="0">
                <a:hlinkClick r:id="rId4"/>
              </a:rPr>
              <a:t>PTE Tanulmányi és Vizsgaszabályzata</a:t>
            </a:r>
            <a:endParaRPr lang="hu-HU" sz="2400" dirty="0"/>
          </a:p>
          <a:p>
            <a:pPr>
              <a:defRPr/>
            </a:pPr>
            <a:r>
              <a:rPr lang="hu-HU" altLang="hu-HU" dirty="0"/>
              <a:t>TVSZ KTK-</a:t>
            </a:r>
            <a:r>
              <a:rPr lang="hu-HU" altLang="hu-HU" dirty="0" err="1"/>
              <a:t>ra</a:t>
            </a:r>
            <a:r>
              <a:rPr lang="hu-HU" altLang="hu-HU" dirty="0"/>
              <a:t> vonatkozó melléklete: 7. számú melléklet</a:t>
            </a:r>
          </a:p>
          <a:p>
            <a:pPr>
              <a:defRPr/>
            </a:pPr>
            <a:endParaRPr lang="hu-HU" altLang="hu-HU" sz="2400" dirty="0"/>
          </a:p>
          <a:p>
            <a:pPr>
              <a:defRPr/>
            </a:pPr>
            <a:r>
              <a:rPr lang="hu-HU" altLang="hu-HU" sz="2400" dirty="0">
                <a:hlinkClick r:id="rId5"/>
              </a:rPr>
              <a:t>PTE térítési és juttatási szabályzata </a:t>
            </a:r>
            <a:endParaRPr lang="hu-HU" altLang="hu-HU" sz="2400" dirty="0"/>
          </a:p>
          <a:p>
            <a:pPr>
              <a:defRPr/>
            </a:pPr>
            <a:endParaRPr lang="hu-HU" altLang="hu-HU" sz="2400" dirty="0"/>
          </a:p>
          <a:p>
            <a:pPr>
              <a:defRPr/>
            </a:pPr>
            <a:r>
              <a:rPr lang="hu-HU" altLang="hu-HU" sz="2400" dirty="0">
                <a:hlinkClick r:id="rId6"/>
              </a:rPr>
              <a:t>PTE kollégiumi szabályzata</a:t>
            </a:r>
            <a:endParaRPr lang="hu-HU" altLang="hu-HU" sz="2400" dirty="0"/>
          </a:p>
          <a:p>
            <a:pPr>
              <a:defRPr/>
            </a:pPr>
            <a:endParaRPr lang="hu-HU" altLang="hu-HU" sz="2400" dirty="0"/>
          </a:p>
          <a:p>
            <a:pPr>
              <a:defRPr/>
            </a:pPr>
            <a:r>
              <a:rPr lang="hu-HU" altLang="hu-HU" sz="2400" dirty="0">
                <a:hlinkClick r:id="rId7"/>
              </a:rPr>
              <a:t>PTE Hallgatói Fegyelmi és Kártérítési szabályzata</a:t>
            </a:r>
            <a:endParaRPr lang="hu-HU" altLang="hu-HU" sz="2400" dirty="0"/>
          </a:p>
          <a:p>
            <a:pPr>
              <a:defRPr/>
            </a:pPr>
            <a:endParaRPr lang="hu-HU" altLang="hu-HU" sz="2400" dirty="0"/>
          </a:p>
          <a:p>
            <a:pPr>
              <a:defRPr/>
            </a:pPr>
            <a:r>
              <a:rPr lang="hu-HU" altLang="hu-HU" sz="2400" dirty="0">
                <a:hlinkClick r:id="rId8"/>
              </a:rPr>
              <a:t>Költségtérítési </a:t>
            </a:r>
            <a:r>
              <a:rPr lang="hu-HU" altLang="hu-HU" sz="2400" dirty="0" smtClean="0">
                <a:hlinkClick r:id="rId8"/>
              </a:rPr>
              <a:t>kedvezmények</a:t>
            </a:r>
            <a:endParaRPr lang="hu-HU" altLang="hu-HU" sz="2400" dirty="0" smtClean="0"/>
          </a:p>
          <a:p>
            <a:pPr>
              <a:defRPr/>
            </a:pPr>
            <a:endParaRPr lang="hu-HU" alt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98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dirty="0"/>
              <a:t>NEPTUN - </a:t>
            </a:r>
            <a:r>
              <a:rPr lang="hu-HU" altLang="hu-HU" dirty="0">
                <a:hlinkClick r:id="rId2"/>
              </a:rPr>
              <a:t>http://neptun.pte.hu/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199" y="961697"/>
            <a:ext cx="6078901" cy="5442633"/>
          </a:xfrm>
        </p:spPr>
        <p:txBody>
          <a:bodyPr/>
          <a:lstStyle/>
          <a:p>
            <a:pPr>
              <a:defRPr/>
            </a:pPr>
            <a:r>
              <a:rPr lang="hu-HU" altLang="hu-HU" sz="2400" b="1" dirty="0" err="1">
                <a:solidFill>
                  <a:schemeClr val="tx2"/>
                </a:solidFill>
              </a:rPr>
              <a:t>Neptunon</a:t>
            </a:r>
            <a:r>
              <a:rPr lang="hu-HU" altLang="hu-HU" sz="2400" b="1" dirty="0">
                <a:solidFill>
                  <a:schemeClr val="tx2"/>
                </a:solidFill>
              </a:rPr>
              <a:t> keresztül intézhető: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dirty="0"/>
              <a:t>Tandíj befizetés, kiírt tételek befizetése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dirty="0"/>
              <a:t>(vagy VPOS, vagy átutalás, vagy pénztári befizetés)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dirty="0"/>
              <a:t>Diákigazolvány igénylés, bővebb információ:</a:t>
            </a:r>
            <a:r>
              <a:rPr lang="hu-HU" u="sng" dirty="0">
                <a:hlinkClick r:id="rId3"/>
              </a:rPr>
              <a:t> </a:t>
            </a:r>
            <a:r>
              <a:rPr lang="hu-HU" u="sng" dirty="0">
                <a:hlinkClick r:id="rId4"/>
              </a:rPr>
              <a:t>http://kti.pte.hu/</a:t>
            </a:r>
            <a:endParaRPr lang="hu-HU" u="sng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dirty="0"/>
              <a:t>Tárgyfelvétel/kurzusfelvétel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b="1" dirty="0"/>
              <a:t>Személyes adatok kezelése! (adatváltozás bejelentése 8 napon belül)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dirty="0"/>
              <a:t>Vizsga fel és lejelentkezés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dirty="0" err="1"/>
              <a:t>Neptun</a:t>
            </a:r>
            <a:r>
              <a:rPr lang="hu-HU" altLang="hu-HU" dirty="0"/>
              <a:t> </a:t>
            </a:r>
            <a:r>
              <a:rPr lang="hu-HU" altLang="hu-HU" dirty="0" err="1"/>
              <a:t>Meetstreet</a:t>
            </a:r>
            <a:r>
              <a:rPr lang="hu-HU" altLang="hu-HU" dirty="0"/>
              <a:t>, virtuális terek, dokumentumok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dirty="0"/>
              <a:t>Kérvények: </a:t>
            </a:r>
            <a:r>
              <a:rPr lang="hu-HU" altLang="hu-HU" dirty="0" smtClean="0">
                <a:hlinkClick r:id="rId5"/>
              </a:rPr>
              <a:t>https://ktk.pte.hu/hu/hallgatok/ugyintezes/szabalyzatok-es-kervenyek</a:t>
            </a:r>
            <a:endParaRPr lang="hu-HU" altLang="hu-HU" sz="1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dirty="0"/>
              <a:t>ETC</a:t>
            </a:r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00" y="1702677"/>
            <a:ext cx="2497540" cy="333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0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dirty="0"/>
              <a:t>INFORMÁCIÓS PONTOK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145135"/>
            <a:ext cx="6013938" cy="3565858"/>
          </a:xfrm>
        </p:spPr>
        <p:txBody>
          <a:bodyPr/>
          <a:lstStyle/>
          <a:p>
            <a:r>
              <a:rPr lang="hu-HU" altLang="hu-HU" sz="2400" b="1" dirty="0"/>
              <a:t>PTE KTK Tanulmányi Osztály (TO)</a:t>
            </a:r>
          </a:p>
          <a:p>
            <a:r>
              <a:rPr lang="hu-HU" altLang="hu-HU" sz="2400" dirty="0"/>
              <a:t>7622 Pécs, Rákóczi út 80. (I. emelet)</a:t>
            </a:r>
          </a:p>
          <a:p>
            <a:endParaRPr lang="hu-HU" altLang="hu-HU" sz="2400" dirty="0"/>
          </a:p>
          <a:p>
            <a:r>
              <a:rPr lang="hu-HU" altLang="hu-HU" sz="2400" b="1" dirty="0"/>
              <a:t>Központi Tanulmányi Iroda (KTI) </a:t>
            </a:r>
          </a:p>
          <a:p>
            <a:r>
              <a:rPr lang="hu-HU" altLang="hu-HU" sz="2400" dirty="0"/>
              <a:t>7622 Pécs, Dohány u. </a:t>
            </a:r>
          </a:p>
          <a:p>
            <a:endParaRPr lang="hu-HU" altLang="hu-HU" sz="2400" dirty="0"/>
          </a:p>
          <a:p>
            <a:r>
              <a:rPr lang="hu-HU" altLang="hu-HU" sz="2400" b="1" dirty="0"/>
              <a:t>Hallgatói Önkormányzati Testület (HÖT)</a:t>
            </a:r>
          </a:p>
        </p:txBody>
      </p:sp>
      <p:pic>
        <p:nvPicPr>
          <p:cNvPr id="8194" name="Picture 2" descr="Képtalálat a következőre: „information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8" r="8196"/>
          <a:stretch/>
        </p:blipFill>
        <p:spPr bwMode="auto">
          <a:xfrm>
            <a:off x="6108970" y="841637"/>
            <a:ext cx="2946810" cy="279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éptalálat a következőre: „informatio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77" y="4075890"/>
            <a:ext cx="1806454" cy="18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éptalálat a következőre: „vince lombardi quality perso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42" y="299548"/>
            <a:ext cx="5833240" cy="583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écsiközgáz_ ppt_hu">
  <a:themeElements>
    <a:clrScheme name="KTK PPT">
      <a:dk1>
        <a:sysClr val="windowText" lastClr="000000"/>
      </a:dk1>
      <a:lt1>
        <a:sysClr val="window" lastClr="FFFFFF"/>
      </a:lt1>
      <a:dk2>
        <a:srgbClr val="1F497D"/>
      </a:dk2>
      <a:lt2>
        <a:srgbClr val="2E8FD6"/>
      </a:lt2>
      <a:accent1>
        <a:srgbClr val="2E8FD6"/>
      </a:accent1>
      <a:accent2>
        <a:srgbClr val="00ABD1"/>
      </a:accent2>
      <a:accent3>
        <a:srgbClr val="62C530"/>
      </a:accent3>
      <a:accent4>
        <a:srgbClr val="FF0000"/>
      </a:accent4>
      <a:accent5>
        <a:srgbClr val="4BACC6"/>
      </a:accent5>
      <a:accent6>
        <a:srgbClr val="C00000"/>
      </a:accent6>
      <a:hlink>
        <a:srgbClr val="1F497D"/>
      </a:hlink>
      <a:folHlink>
        <a:srgbClr val="1F497D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d693f1f-e34a-46e7-9c2d-c90605aa9c15">
      <UserInfo>
        <DisplayName>Dr. Nagy Ákos</DisplayName>
        <AccountId>94</AccountId>
        <AccountType/>
      </UserInfo>
      <UserInfo>
        <DisplayName>Nagy Norbert Péter</DisplayName>
        <AccountId>95</AccountId>
        <AccountType/>
      </UserInfo>
      <UserInfo>
        <DisplayName>Takács András Dr.</DisplayName>
        <AccountId>125</AccountId>
        <AccountType/>
      </UserInfo>
      <UserInfo>
        <DisplayName>Battyáni Réka</DisplayName>
        <AccountId>45</AccountId>
        <AccountType/>
      </UserInfo>
      <UserInfo>
        <DisplayName>Hargitai Ildikó</DisplayName>
        <AccountId>66</AccountId>
        <AccountType/>
      </UserInfo>
      <UserInfo>
        <DisplayName>Sipos Norbert</DisplayName>
        <AccountId>117</AccountId>
        <AccountType/>
      </UserInfo>
      <UserInfo>
        <DisplayName>Sütő Richárd</DisplayName>
        <AccountId>196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F278FC025FA2A4CA226AF5236E20746" ma:contentTypeVersion="14" ma:contentTypeDescription="Új dokumentum létrehozása." ma:contentTypeScope="" ma:versionID="101fbd7581a59ff6d7346a78b9d6b36c">
  <xsd:schema xmlns:xsd="http://www.w3.org/2001/XMLSchema" xmlns:xs="http://www.w3.org/2001/XMLSchema" xmlns:p="http://schemas.microsoft.com/office/2006/metadata/properties" xmlns:ns3="7d693f1f-e34a-46e7-9c2d-c90605aa9c15" xmlns:ns4="207cad02-fcde-42ff-b5a1-a33afd9b192d" targetNamespace="http://schemas.microsoft.com/office/2006/metadata/properties" ma:root="true" ma:fieldsID="1d3b31a57056d809035d46fa406b73e1" ns3:_="" ns4:_="">
    <xsd:import namespace="7d693f1f-e34a-46e7-9c2d-c90605aa9c15"/>
    <xsd:import namespace="207cad02-fcde-42ff-b5a1-a33afd9b192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93f1f-e34a-46e7-9c2d-c90605aa9c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cad02-fcde-42ff-b5a1-a33afd9b19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2369B4-9CF6-412D-8A73-3F6AF0450756}">
  <ds:schemaRefs>
    <ds:schemaRef ds:uri="7d693f1f-e34a-46e7-9c2d-c90605aa9c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07cad02-fcde-42ff-b5a1-a33afd9b192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39AC36-50D4-470F-96A0-F6CDEB6D5E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BAF025-3168-49EE-8834-78B14C7F8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693f1f-e34a-46e7-9c2d-c90605aa9c15"/>
    <ds:schemaRef ds:uri="207cad02-fcde-42ff-b5a1-a33afd9b19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Pécsiközgáz_ ppt_hu</Template>
  <TotalTime>3873</TotalTime>
  <Words>205</Words>
  <Application>Microsoft Office PowerPoint</Application>
  <PresentationFormat>Diavetítés a képernyőre (4:3 oldalarány)</PresentationFormat>
  <Paragraphs>49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Futura Std Medium</vt:lpstr>
      <vt:lpstr>Pécsiközgáz_ ppt_hu</vt:lpstr>
      <vt:lpstr>TANULMÁNYI ÜGYEK</vt:lpstr>
      <vt:lpstr>OBSTACLE COURSE RACING</vt:lpstr>
      <vt:lpstr>DOKUMENTUMOK</vt:lpstr>
      <vt:lpstr>TANTERVEK, ÓRAREND, TANÉV RENDJE…</vt:lpstr>
      <vt:lpstr>ÉVFOLYAMFELELŐSÖK</vt:lpstr>
      <vt:lpstr>FONTOSABB SZABÁLYZATOK</vt:lpstr>
      <vt:lpstr>NEPTUN - http://neptun.pte.hu/</vt:lpstr>
      <vt:lpstr>INFORMÁCIÓS PONTOK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Endeli Katalin</dc:creator>
  <cp:lastModifiedBy>Nagy Norbert Péter</cp:lastModifiedBy>
  <cp:revision>52</cp:revision>
  <dcterms:created xsi:type="dcterms:W3CDTF">2017-08-29T08:30:34Z</dcterms:created>
  <dcterms:modified xsi:type="dcterms:W3CDTF">2021-08-24T11:51:14Z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0x010100EF278FC025FA2A4CA226AF5236E20746</vt:lpwstr>
  </property>
</Properties>
</file>