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7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5" r:id="rId7"/>
    <p:sldId id="269" r:id="rId8"/>
    <p:sldId id="259" r:id="rId9"/>
    <p:sldId id="270" r:id="rId10"/>
    <p:sldId id="277" r:id="rId11"/>
    <p:sldId id="284" r:id="rId12"/>
    <p:sldId id="283" r:id="rId13"/>
    <p:sldId id="287" r:id="rId14"/>
    <p:sldId id="288" r:id="rId15"/>
    <p:sldId id="289" r:id="rId16"/>
    <p:sldId id="290" r:id="rId17"/>
    <p:sldId id="291" r:id="rId18"/>
    <p:sldId id="292" r:id="rId19"/>
    <p:sldId id="265" r:id="rId20"/>
    <p:sldId id="281" r:id="rId21"/>
    <p:sldId id="286" r:id="rId22"/>
  </p:sldIdLst>
  <p:sldSz cx="9144000" cy="6858000" type="screen4x3"/>
  <p:notesSz cx="666908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85A23-CB41-4B8D-BA7C-17CBE0BD6B3B}" type="datetimeFigureOut">
              <a:rPr lang="hu-HU"/>
              <a:pPr/>
              <a:t>2019.10.09.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5C725F-E7EA-40DB-A18B-839D91F29AF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03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082BF-DB3F-4938-A0ED-1A1468C3A703}" type="datetimeFigureOut">
              <a:rPr lang="hu-HU"/>
              <a:pPr/>
              <a:t>2019.10.09.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9002A0-58E2-43B7-9E8A-74DAF7D9950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20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221163"/>
            <a:ext cx="5184775" cy="458787"/>
          </a:xfrm>
        </p:spPr>
        <p:txBody>
          <a:bodyPr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5157788"/>
            <a:ext cx="5184775" cy="576262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hu-HU"/>
              <a:t>Alcím mintájának szerkesztése</a:t>
            </a:r>
          </a:p>
          <a:p>
            <a:r>
              <a:rPr lang="hu-HU"/>
              <a:t>Alcím mintájának szerkesztése</a:t>
            </a:r>
          </a:p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4F3E6-9F2E-4FFE-AB1B-45E7DC5896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1547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1547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5A722-56CA-4A4B-9C6D-D9EB899B7B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773349" y="2099952"/>
            <a:ext cx="6250021" cy="721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r">
              <a:defRPr sz="5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410513" y="2981528"/>
            <a:ext cx="5603132" cy="33560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cím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0" y="2908570"/>
            <a:ext cx="7772400" cy="701675"/>
          </a:xfrm>
          <a:prstGeom prst="rect">
            <a:avLst/>
          </a:prstGeom>
        </p:spPr>
        <p:txBody>
          <a:bodyPr tIns="0" rIns="0"/>
          <a:lstStyle>
            <a:lvl1pPr algn="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5974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7241"/>
            <a:ext cx="8229600" cy="348250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2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y objekt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199" y="1177047"/>
            <a:ext cx="8229601" cy="47081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122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 al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0"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2"/>
                </a:solidFill>
              </a:defRPr>
            </a:lvl1pPr>
            <a:lvl2pPr>
              <a:defRPr sz="2400" b="1">
                <a:solidFill>
                  <a:schemeClr val="bg2"/>
                </a:solidFill>
              </a:defRPr>
            </a:lvl2pPr>
            <a:lvl3pPr>
              <a:defRPr sz="2000" b="1">
                <a:solidFill>
                  <a:schemeClr val="bg2"/>
                </a:solidFill>
              </a:defRPr>
            </a:lvl3pPr>
            <a:lvl4pPr>
              <a:defRPr sz="1800" b="1">
                <a:solidFill>
                  <a:schemeClr val="bg2"/>
                </a:solidFill>
              </a:defRPr>
            </a:lvl4pPr>
            <a:lvl5pPr>
              <a:defRPr sz="1800" b="1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CÍM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2190"/>
            <a:ext cx="8229600" cy="28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457200" y="749027"/>
            <a:ext cx="86868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335604"/>
          </a:xfrm>
          <a:prstGeom prst="rect">
            <a:avLst/>
          </a:prstGeom>
        </p:spPr>
        <p:txBody>
          <a:bodyPr lIns="0"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36204"/>
            <a:ext cx="5486400" cy="804862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z="1800" dirty="0" smtClean="0"/>
              <a:t>"</a:t>
            </a:r>
            <a:r>
              <a:rPr lang="hu-HU" sz="1800" dirty="0" err="1" smtClean="0"/>
              <a:t>Lorem</a:t>
            </a:r>
            <a:r>
              <a:rPr lang="hu-HU" sz="1800" dirty="0" smtClean="0"/>
              <a:t> </a:t>
            </a:r>
            <a:r>
              <a:rPr lang="hu-HU" sz="1800" dirty="0" err="1" smtClean="0"/>
              <a:t>ipsum</a:t>
            </a:r>
            <a:r>
              <a:rPr lang="hu-HU" sz="1800" dirty="0" smtClean="0"/>
              <a:t> </a:t>
            </a:r>
            <a:r>
              <a:rPr lang="hu-HU" sz="1800" dirty="0" err="1" smtClean="0"/>
              <a:t>dolor</a:t>
            </a:r>
            <a:r>
              <a:rPr lang="hu-HU" sz="1800" dirty="0" smtClean="0"/>
              <a:t> </a:t>
            </a:r>
            <a:r>
              <a:rPr lang="hu-HU" sz="1800" dirty="0" err="1" smtClean="0"/>
              <a:t>sit</a:t>
            </a:r>
            <a:r>
              <a:rPr lang="hu-HU" sz="1800" dirty="0" smtClean="0"/>
              <a:t> </a:t>
            </a:r>
            <a:r>
              <a:rPr lang="hu-HU" sz="1800" dirty="0" err="1" smtClean="0"/>
              <a:t>amet</a:t>
            </a:r>
            <a:r>
              <a:rPr lang="hu-HU" sz="1800" dirty="0" smtClean="0"/>
              <a:t>, </a:t>
            </a:r>
            <a:r>
              <a:rPr lang="hu-HU" sz="1800" dirty="0" err="1" smtClean="0"/>
              <a:t>consectetur</a:t>
            </a:r>
            <a:r>
              <a:rPr lang="hu-HU" sz="1800" dirty="0" smtClean="0"/>
              <a:t> </a:t>
            </a:r>
            <a:r>
              <a:rPr lang="hu-HU" sz="1800" dirty="0" err="1" smtClean="0"/>
              <a:t>adipiscing</a:t>
            </a:r>
            <a:r>
              <a:rPr lang="hu-HU" sz="1800" dirty="0" smtClean="0"/>
              <a:t> elit, </a:t>
            </a:r>
            <a:r>
              <a:rPr lang="hu-HU" sz="1800" dirty="0" err="1" smtClean="0"/>
              <a:t>sed</a:t>
            </a:r>
            <a:r>
              <a:rPr lang="hu-HU" sz="1800" dirty="0" smtClean="0"/>
              <a:t> </a:t>
            </a:r>
            <a:r>
              <a:rPr lang="hu-HU" sz="1800" dirty="0" err="1" smtClean="0"/>
              <a:t>do</a:t>
            </a:r>
            <a:r>
              <a:rPr lang="hu-HU" sz="1800" dirty="0" smtClean="0"/>
              <a:t> </a:t>
            </a:r>
            <a:r>
              <a:rPr lang="hu-HU" sz="1800" dirty="0" err="1" smtClean="0"/>
              <a:t>eiusmod</a:t>
            </a:r>
            <a:r>
              <a:rPr lang="hu-HU" sz="1800" dirty="0" smtClean="0"/>
              <a:t> </a:t>
            </a:r>
            <a:r>
              <a:rPr lang="hu-HU" sz="1800" dirty="0" err="1" smtClean="0"/>
              <a:t>tempor</a:t>
            </a:r>
            <a:r>
              <a:rPr lang="hu-HU" sz="1800" dirty="0" smtClean="0"/>
              <a:t> </a:t>
            </a:r>
            <a:r>
              <a:rPr lang="hu-HU" sz="1800" dirty="0" err="1" smtClean="0"/>
              <a:t>incididunt</a:t>
            </a:r>
            <a:r>
              <a:rPr lang="hu-HU" sz="1800" dirty="0" smtClean="0"/>
              <a:t> </a:t>
            </a:r>
            <a:r>
              <a:rPr lang="hu-HU" sz="1800" dirty="0" err="1" smtClean="0"/>
              <a:t>ut</a:t>
            </a:r>
            <a:r>
              <a:rPr lang="hu-HU" sz="1800" dirty="0" smtClean="0"/>
              <a:t> </a:t>
            </a:r>
            <a:r>
              <a:rPr lang="hu-HU" sz="1800" dirty="0" err="1" smtClean="0"/>
              <a:t>labore</a:t>
            </a:r>
            <a:r>
              <a:rPr lang="hu-HU" sz="1800" dirty="0" smtClean="0"/>
              <a:t> et </a:t>
            </a:r>
            <a:r>
              <a:rPr lang="hu-HU" sz="1800" dirty="0" err="1" smtClean="0"/>
              <a:t>dolore</a:t>
            </a:r>
            <a:r>
              <a:rPr lang="hu-HU" sz="1800" dirty="0" smtClean="0"/>
              <a:t> </a:t>
            </a:r>
            <a:r>
              <a:rPr lang="hu-HU" sz="1800" dirty="0" err="1" smtClean="0"/>
              <a:t>magna</a:t>
            </a:r>
            <a:r>
              <a:rPr lang="hu-HU" sz="1800" dirty="0" smtClean="0"/>
              <a:t> </a:t>
            </a:r>
            <a:r>
              <a:rPr lang="hu-HU" sz="1800" dirty="0" err="1" smtClean="0"/>
              <a:t>aliqua</a:t>
            </a:r>
            <a:r>
              <a:rPr lang="hu-HU" sz="1800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2151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fejez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04472" y="2812203"/>
            <a:ext cx="6624000" cy="61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4000" b="1" cap="none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3600" b="1" dirty="0" smtClean="0">
                <a:solidFill>
                  <a:schemeClr val="bg2"/>
                </a:solidFill>
                <a:latin typeface="Futura Std Medium" pitchFamily="34" charset="0"/>
              </a:rPr>
              <a:t>Köszönöm a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57909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8475A3-CA9F-476B-8418-5DA1A05C5C1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6804025" y="6245225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E1235-1AD6-413F-BCCC-37E74AD8D1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244975" cy="538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02392A-E2A5-48E9-8BC4-A7B1A6C3C2A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0C5789-371A-4512-BA81-23DBCDEBC8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09BDB0-E523-4CB1-9502-54672166E5C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5BDA01-5F0A-4938-BF88-20721ECA3C6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68FD2-09FF-4A98-B716-FD4BAB7B1F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CAB02-770F-409B-A712-2073E24D24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64235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452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4299"/>
                </a:solidFill>
              </a:defRPr>
            </a:lvl1pPr>
          </a:lstStyle>
          <a:p>
            <a:fld id="{77A662F1-F4B3-443C-ACCA-2B2A590C520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2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42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29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tk.pte.hu/kepzesek/ba/szakgyak" TargetMode="External"/><Relationship Id="rId2" Type="http://schemas.openxmlformats.org/officeDocument/2006/relationships/hyperlink" Target="http://portal.ktk.pte.h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8561" y="3025418"/>
            <a:ext cx="5184775" cy="45878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hu-HU" sz="2800" b="0" dirty="0" smtClean="0">
                <a:latin typeface="+mj-lt"/>
              </a:rPr>
              <a:t>2019-2020 tanév 1. félévében szakmai gyakorlatot teljesítőknek</a:t>
            </a:r>
            <a:endParaRPr lang="hu-HU" sz="2800" b="0" dirty="0">
              <a:latin typeface="+mj-lt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03648" y="836712"/>
            <a:ext cx="63103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r>
              <a:rPr lang="hu-HU" sz="4000" b="1" dirty="0" smtClean="0">
                <a:solidFill>
                  <a:schemeClr val="bg2"/>
                </a:solidFill>
                <a:latin typeface="+mj-lt"/>
              </a:rPr>
              <a:t>SZAKMAI GYAKORLATI TÁJÉKOZTATÓ</a:t>
            </a:r>
            <a:br>
              <a:rPr lang="hu-HU" sz="4000" b="1" dirty="0" smtClean="0">
                <a:solidFill>
                  <a:schemeClr val="bg2"/>
                </a:solidFill>
                <a:latin typeface="+mj-lt"/>
              </a:rPr>
            </a:br>
            <a:endParaRPr lang="hu-HU" sz="4000" b="1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185828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1185828"/>
            <a:ext cx="1512168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</a:p>
          <a:p>
            <a:pPr algn="ctr"/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3455876" y="136038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 rot="19759778">
            <a:off x="103807" y="16390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89035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akkreditációs lapjának leadása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2020.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március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16.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Hozott szakmai gyakorlati helyek akkreditálása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2020.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április 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20.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Jobbra nyíl 11"/>
          <p:cNvSpPr/>
          <p:nvPr/>
        </p:nvSpPr>
        <p:spPr>
          <a:xfrm>
            <a:off x="5134493" y="17618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72922"/>
              </p:ext>
            </p:extLst>
          </p:nvPr>
        </p:nvGraphicFramePr>
        <p:xfrm>
          <a:off x="223900" y="4437112"/>
          <a:ext cx="8640960" cy="12397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Sikertelen akkreditáció vagy sikertelen kari helyekre történő pályázás esetén pótlólagos akkreditációs lap leadás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2020. 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április 30.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Akkreditáció</a:t>
            </a:r>
            <a:endParaRPr lang="hu-HU" sz="3600" kern="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SAJÁT HELYEK KERESÉSÉHEZ KÖTŐDŐ IDŐPONTOK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9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KARI HELYEKRE JELENTKEZÉS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611560" y="100060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 rot="1952719">
            <a:off x="135618" y="103666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5134493" y="76470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71337"/>
              </p:ext>
            </p:extLst>
          </p:nvPr>
        </p:nvGraphicFramePr>
        <p:xfrm>
          <a:off x="251520" y="1772816"/>
          <a:ext cx="8640960" cy="21758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helyek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meghirdetése és jelentkezés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2020.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március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–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2020.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április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6.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A kari szakmai gyakorlati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helyekre jelentkezés</a:t>
                      </a:r>
                      <a:r>
                        <a:rPr lang="hu-HU" sz="180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leadási </a:t>
                      </a:r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határideje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2020.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április </a:t>
                      </a:r>
                      <a:r>
                        <a:rPr lang="hu-HU" sz="1800" u="none" strike="noStrike" dirty="0" smtClean="0">
                          <a:effectLst/>
                          <a:latin typeface="+mj-lt"/>
                        </a:rPr>
                        <a:t>6.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07508"/>
              </p:ext>
            </p:extLst>
          </p:nvPr>
        </p:nvGraphicFramePr>
        <p:xfrm>
          <a:off x="251520" y="4005064"/>
          <a:ext cx="8601863" cy="10801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8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2000" u="none" strike="noStrike" dirty="0">
                          <a:effectLst/>
                        </a:rPr>
                        <a:t>Interjú a gyakorlati helyeken (opcionális)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2020. </a:t>
                      </a:r>
                      <a:r>
                        <a:rPr lang="hu-HU" sz="2000" u="none" strike="noStrike" dirty="0">
                          <a:effectLst/>
                        </a:rPr>
                        <a:t>április </a:t>
                      </a:r>
                      <a:r>
                        <a:rPr lang="hu-HU" sz="2000" u="none" strike="noStrike" dirty="0" smtClean="0">
                          <a:effectLst/>
                        </a:rPr>
                        <a:t>6.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2020. </a:t>
                      </a:r>
                      <a:r>
                        <a:rPr lang="hu-HU" sz="2000" u="none" strike="noStrike" dirty="0">
                          <a:effectLst/>
                        </a:rPr>
                        <a:t>április </a:t>
                      </a:r>
                      <a:r>
                        <a:rPr lang="hu-HU" sz="2000" u="none" strike="noStrike" dirty="0" smtClean="0">
                          <a:effectLst/>
                        </a:rPr>
                        <a:t>10.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50306"/>
              </p:ext>
            </p:extLst>
          </p:nvPr>
        </p:nvGraphicFramePr>
        <p:xfrm>
          <a:off x="251519" y="5085184"/>
          <a:ext cx="8583540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7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</a:rPr>
                        <a:t>A kari szakmai gyakorlati helyek elosztása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 smtClean="0">
                          <a:effectLst/>
                        </a:rPr>
                        <a:t>2020. </a:t>
                      </a:r>
                      <a:r>
                        <a:rPr lang="hu-HU" sz="2000" u="none" strike="noStrike" dirty="0" smtClean="0">
                          <a:effectLst/>
                        </a:rPr>
                        <a:t>május </a:t>
                      </a:r>
                      <a:r>
                        <a:rPr lang="hu-HU" sz="2000" u="none" strike="noStrike" dirty="0" smtClean="0">
                          <a:effectLst/>
                        </a:rPr>
                        <a:t>4.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SZERZŐDÉSKÖTÉS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3788296" y="1197472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15" name="Jobbra nyíl 14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12165"/>
              </p:ext>
            </p:extLst>
          </p:nvPr>
        </p:nvGraphicFramePr>
        <p:xfrm>
          <a:off x="251520" y="2997671"/>
          <a:ext cx="8712968" cy="131414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14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Együttműködési megállapodás és egyéb dokumentumok 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</a:rPr>
                        <a:t> 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</a:rPr>
                        <a:t>2020. </a:t>
                      </a:r>
                      <a:r>
                        <a:rPr lang="hu-HU" sz="2400" u="none" strike="noStrike" dirty="0">
                          <a:effectLst/>
                        </a:rPr>
                        <a:t>május </a:t>
                      </a:r>
                      <a:r>
                        <a:rPr lang="hu-HU" sz="2400" u="none" strike="noStrike" dirty="0" smtClean="0">
                          <a:effectLst/>
                        </a:rPr>
                        <a:t>11.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16787"/>
              </p:ext>
            </p:extLst>
          </p:nvPr>
        </p:nvGraphicFramePr>
        <p:xfrm>
          <a:off x="395536" y="3501008"/>
          <a:ext cx="8496944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-tól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2400" u="none" strike="noStrike" dirty="0" err="1">
                          <a:effectLst/>
                          <a:latin typeface="+mj-lt"/>
                        </a:rPr>
                        <a:t>ig</a:t>
                      </a:r>
                      <a:endParaRPr lang="hu-HU" sz="24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Szakmai gyakorlat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2020. </a:t>
                      </a:r>
                      <a:r>
                        <a:rPr lang="hu-HU" sz="2400" u="none" strike="noStrike" dirty="0">
                          <a:effectLst/>
                          <a:latin typeface="+mj-lt"/>
                        </a:rPr>
                        <a:t>június </a:t>
                      </a:r>
                      <a:r>
                        <a:rPr lang="hu-HU" sz="2400" u="none" strike="noStrike" dirty="0" smtClean="0">
                          <a:effectLst/>
                          <a:latin typeface="+mj-lt"/>
                        </a:rPr>
                        <a:t>11.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2020. 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november 4.</a:t>
                      </a:r>
                    </a:p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2020. </a:t>
                      </a:r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október 31.)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r>
              <a:rPr lang="hu-HU" sz="3600" kern="0" dirty="0" smtClean="0"/>
              <a:t>Szakmai gyakorlat</a:t>
            </a:r>
            <a:endParaRPr lang="hu-HU" sz="3600" kern="0" dirty="0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SZAKMAI GYAKORLATI 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90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30354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dirty="0" smtClean="0">
                          <a:effectLst/>
                        </a:rPr>
                        <a:t>Mentori értékelés</a:t>
                      </a:r>
                      <a:endParaRPr lang="hu-H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hu-HU" sz="2400" u="none" strike="noStrike" dirty="0" smtClean="0">
                          <a:effectLst/>
                        </a:rPr>
                        <a:t>leadása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4.  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dirty="0">
                          <a:effectLst/>
                        </a:rPr>
                        <a:t>Szakmai gyakorlat értékelése, </a:t>
                      </a:r>
                      <a:r>
                        <a:rPr lang="hu-HU" sz="2400" u="none" strike="noStrike" dirty="0" err="1" smtClean="0">
                          <a:effectLst/>
                        </a:rPr>
                        <a:t>Neptun</a:t>
                      </a:r>
                      <a:r>
                        <a:rPr lang="hu-HU" sz="2400" u="none" strike="noStrike" dirty="0" smtClean="0">
                          <a:effectLst/>
                        </a:rPr>
                        <a:t> rögzítés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2020. </a:t>
                      </a:r>
                      <a:r>
                        <a:rPr lang="hu-H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11.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4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KONZULTÁCIÓ A GYAKORLAT ALATT</a:t>
            </a:r>
            <a:endParaRPr lang="hu-HU" sz="3600" b="1" dirty="0"/>
          </a:p>
        </p:txBody>
      </p:sp>
      <p:sp>
        <p:nvSpPr>
          <p:cNvPr id="8192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Szakdolgozati </a:t>
            </a:r>
            <a:r>
              <a:rPr lang="hu-HU" sz="3200" b="1" dirty="0"/>
              <a:t>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/>
              <a:t>konzulens!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dirty="0" smtClean="0"/>
              <a:t>Szakmai </a:t>
            </a:r>
            <a:r>
              <a:rPr lang="hu-HU" sz="3200" b="1" dirty="0"/>
              <a:t>gyakorlati konzultáció 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/>
              <a:t>tutor</a:t>
            </a:r>
            <a:r>
              <a:rPr lang="hu-HU" sz="3200" b="1" i="1" dirty="0" smtClean="0"/>
              <a:t>!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Adminisztratív, ügymeneti kérdések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smtClean="0"/>
              <a:t>TO munkatársai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hu-HU" sz="3200" b="1" i="1" dirty="0" smtClean="0"/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u-HU" sz="3200" b="1" i="1" dirty="0" smtClean="0"/>
              <a:t>Céges problémák</a:t>
            </a:r>
          </a:p>
          <a:p>
            <a:pPr lvl="1">
              <a:lnSpc>
                <a:spcPct val="130000"/>
              </a:lnSpc>
            </a:pPr>
            <a:r>
              <a:rPr lang="hu-HU" sz="3200" b="1" i="1" dirty="0" err="1" smtClean="0"/>
              <a:t>tutor</a:t>
            </a:r>
            <a:r>
              <a:rPr lang="hu-HU" sz="3200" b="1" i="1" dirty="0" smtClean="0"/>
              <a:t>, illetve Hargitai Ildikó</a:t>
            </a:r>
            <a:endParaRPr lang="hu-H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DOKUMENTUMOK</a:t>
            </a:r>
            <a:endParaRPr lang="hu-H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849630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299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2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299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4000" dirty="0" smtClean="0">
                <a:solidFill>
                  <a:schemeClr val="tx1"/>
                </a:solidFill>
              </a:rPr>
              <a:t>Lásd a szabályzat mellékleteit!</a:t>
            </a:r>
            <a:endParaRPr lang="hu-H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0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BEMUTATKOZÁS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8498334" cy="4968552"/>
          </a:xfrm>
        </p:spPr>
        <p:txBody>
          <a:bodyPr/>
          <a:lstStyle/>
          <a:p>
            <a:r>
              <a:rPr lang="hu-HU" sz="2500" b="1" dirty="0" smtClean="0"/>
              <a:t>Kovács Balázs: </a:t>
            </a:r>
            <a:r>
              <a:rPr lang="hu-HU" sz="2500" dirty="0" err="1" smtClean="0"/>
              <a:t>tutor</a:t>
            </a:r>
            <a:r>
              <a:rPr lang="hu-HU" sz="2500" dirty="0" smtClean="0"/>
              <a:t>, szakmai gyakorlattal kapcsolatos információk, tanácsok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Hargitai Ildikó: </a:t>
            </a:r>
            <a:r>
              <a:rPr lang="hu-HU" sz="2500" dirty="0" smtClean="0"/>
              <a:t>kari </a:t>
            </a:r>
            <a:r>
              <a:rPr lang="hu-HU" sz="2500" dirty="0"/>
              <a:t>szervezésű helyek </a:t>
            </a:r>
            <a:r>
              <a:rPr lang="hu-HU" sz="2500" dirty="0" smtClean="0"/>
              <a:t>felkutatása, ajánlása</a:t>
            </a:r>
            <a:endParaRPr lang="hu-HU" sz="2500" dirty="0"/>
          </a:p>
          <a:p>
            <a:endParaRPr lang="hu-HU" sz="2500" b="1" dirty="0" smtClean="0"/>
          </a:p>
          <a:p>
            <a:r>
              <a:rPr lang="hu-HU" sz="2500" b="1" dirty="0" smtClean="0"/>
              <a:t>Hamar Edina: </a:t>
            </a:r>
            <a:r>
              <a:rPr lang="hu-HU" sz="2500" u="sng" dirty="0" smtClean="0"/>
              <a:t>FOKSZ </a:t>
            </a:r>
            <a:r>
              <a:rPr lang="hu-HU" sz="2500" dirty="0" smtClean="0"/>
              <a:t>szakmai </a:t>
            </a:r>
            <a:r>
              <a:rPr lang="hu-HU" sz="2500" dirty="0"/>
              <a:t>gyakorlat operatív intézése, elektronikus rendszerek, stb.</a:t>
            </a:r>
          </a:p>
          <a:p>
            <a:endParaRPr lang="hu-HU" sz="2500" b="1" dirty="0" smtClean="0"/>
          </a:p>
          <a:p>
            <a:r>
              <a:rPr lang="hu-HU" sz="2500" b="1" dirty="0" smtClean="0"/>
              <a:t>Schunk Szilvia</a:t>
            </a:r>
            <a:r>
              <a:rPr lang="hu-HU" sz="2500" dirty="0" smtClean="0"/>
              <a:t>: </a:t>
            </a:r>
            <a:r>
              <a:rPr lang="hu-HU" sz="2500" u="sng" dirty="0" smtClean="0"/>
              <a:t>nappali, levelező BA</a:t>
            </a:r>
            <a:r>
              <a:rPr lang="hu-HU" sz="2500" dirty="0" smtClean="0"/>
              <a:t>, szakmai </a:t>
            </a:r>
            <a:r>
              <a:rPr lang="hu-HU" sz="2500" dirty="0"/>
              <a:t>gyakorlat operatív intézése, elektronikus </a:t>
            </a:r>
            <a:r>
              <a:rPr lang="hu-HU" sz="2500" dirty="0" smtClean="0"/>
              <a:t>rendszerek, stb.</a:t>
            </a:r>
            <a:endParaRPr lang="hu-HU" sz="2500" dirty="0"/>
          </a:p>
          <a:p>
            <a:pPr marL="0" indent="0">
              <a:buNone/>
            </a:pPr>
            <a:endParaRPr lang="hu-HU" sz="2500" u="sng" dirty="0" smtClean="0"/>
          </a:p>
          <a:p>
            <a:pPr marL="0" indent="0">
              <a:buNone/>
            </a:pP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391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601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0" name="Dia számának helye 5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SZAKMAI GYAKORLAT ALAPVETŐ KERETEI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860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80729"/>
            <a:ext cx="8229600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3538" indent="-363538">
              <a:lnSpc>
                <a:spcPct val="95000"/>
              </a:lnSpc>
            </a:pPr>
            <a:r>
              <a:rPr lang="hu-HU" sz="2400" b="1" dirty="0"/>
              <a:t>Az üzleti szakokon </a:t>
            </a:r>
            <a:r>
              <a:rPr lang="hu-HU" sz="2400" dirty="0" smtClean="0"/>
              <a:t>a tanterv kötelező része az </a:t>
            </a:r>
            <a:r>
              <a:rPr lang="hu-HU" sz="2400" b="1" dirty="0" smtClean="0"/>
              <a:t>egy </a:t>
            </a:r>
            <a:r>
              <a:rPr lang="hu-HU" sz="2400" b="1" dirty="0"/>
              <a:t>félévig tartó szakmai </a:t>
            </a:r>
            <a:r>
              <a:rPr lang="hu-HU" sz="2400" b="1" dirty="0" smtClean="0"/>
              <a:t>gyakorlat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155 kredit teljesítése után mehet valaki gyakorlatra</a:t>
            </a:r>
            <a:endParaRPr lang="hu-HU" sz="2400" b="1" dirty="0"/>
          </a:p>
          <a:p>
            <a:pPr marL="363538" indent="-363538">
              <a:lnSpc>
                <a:spcPct val="95000"/>
              </a:lnSpc>
            </a:pPr>
            <a:endParaRPr lang="hu-HU" sz="2400" b="1" dirty="0" smtClean="0"/>
          </a:p>
          <a:p>
            <a:pPr marL="363538" indent="-363538">
              <a:lnSpc>
                <a:spcPct val="95000"/>
              </a:lnSpc>
            </a:pPr>
            <a:r>
              <a:rPr lang="hu-HU" sz="2400" b="1" dirty="0" smtClean="0"/>
              <a:t>A </a:t>
            </a:r>
            <a:r>
              <a:rPr lang="hu-HU" sz="2400" b="1" dirty="0"/>
              <a:t>gyakorlatot </a:t>
            </a:r>
            <a:r>
              <a:rPr lang="hu-HU" sz="2400" dirty="0"/>
              <a:t>igazolható és értékelt módon</a:t>
            </a:r>
            <a:r>
              <a:rPr lang="hu-HU" sz="2400" b="1" dirty="0"/>
              <a:t> kell teljesíteni, </a:t>
            </a:r>
          </a:p>
          <a:p>
            <a:pPr marL="763588" lvl="1" indent="-363538">
              <a:lnSpc>
                <a:spcPct val="95000"/>
              </a:lnSpc>
            </a:pPr>
            <a:r>
              <a:rPr lang="hu-HU" sz="2400" b="1" dirty="0"/>
              <a:t>az ajánlott tanterv szerinti </a:t>
            </a:r>
            <a:endParaRPr lang="hu-HU" sz="2400" b="1" dirty="0" smtClean="0"/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7</a:t>
            </a:r>
            <a:r>
              <a:rPr lang="hu-HU" sz="2400" dirty="0"/>
              <a:t>. </a:t>
            </a:r>
            <a:r>
              <a:rPr lang="hu-HU" sz="2400" dirty="0" smtClean="0"/>
              <a:t>félévben</a:t>
            </a:r>
            <a:r>
              <a:rPr lang="hu-HU" sz="2400" dirty="0"/>
              <a:t> </a:t>
            </a:r>
            <a:r>
              <a:rPr lang="hu-HU" sz="2400" dirty="0" smtClean="0"/>
              <a:t>– BA</a:t>
            </a:r>
          </a:p>
          <a:p>
            <a:pPr marL="1163638" lvl="2" indent="-363538">
              <a:lnSpc>
                <a:spcPct val="95000"/>
              </a:lnSpc>
            </a:pPr>
            <a:r>
              <a:rPr lang="hu-HU" sz="2400" dirty="0" smtClean="0"/>
              <a:t>4. félévben – FOKSZ</a:t>
            </a:r>
          </a:p>
          <a:p>
            <a:pPr marL="400050" lvl="1" indent="0">
              <a:lnSpc>
                <a:spcPct val="95000"/>
              </a:lnSpc>
              <a:buNone/>
            </a:pPr>
            <a:r>
              <a:rPr lang="hu-HU" sz="2400" dirty="0" smtClean="0"/>
              <a:t>(A képzési idő nem rövidülhet előteljesítéssel!)</a:t>
            </a:r>
            <a:endParaRPr lang="hu-HU" sz="2400" dirty="0"/>
          </a:p>
          <a:p>
            <a:pPr marL="363538" indent="-363538">
              <a:lnSpc>
                <a:spcPct val="95000"/>
              </a:lnSpc>
            </a:pPr>
            <a:r>
              <a:rPr lang="hu-HU" sz="2400" dirty="0" smtClean="0"/>
              <a:t>A </a:t>
            </a:r>
            <a:r>
              <a:rPr lang="hu-HU" sz="2400" dirty="0"/>
              <a:t>záróvizsgára bocsátás feltétele</a:t>
            </a:r>
            <a:r>
              <a:rPr lang="hu-HU" sz="2400" b="1" dirty="0"/>
              <a:t> az előírt szakmai gyakorlat teljesítése is</a:t>
            </a:r>
            <a:r>
              <a:rPr lang="hu-HU" sz="2400" b="1" dirty="0" smtClean="0"/>
              <a:t>.</a:t>
            </a:r>
          </a:p>
          <a:p>
            <a:pPr marL="363538" indent="-363538">
              <a:lnSpc>
                <a:spcPct val="95000"/>
              </a:lnSpc>
            </a:pP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átum helye 3"/>
          <p:cNvSpPr txBox="1">
            <a:spLocks noGrp="1"/>
          </p:cNvSpPr>
          <p:nvPr/>
        </p:nvSpPr>
        <p:spPr bwMode="auto">
          <a:xfrm>
            <a:off x="251520" y="6518993"/>
            <a:ext cx="2170113" cy="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79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0" name="Dia számának helye 5"/>
          <p:cNvSpPr txBox="1">
            <a:spLocks noGrp="1"/>
          </p:cNvSpPr>
          <p:nvPr/>
        </p:nvSpPr>
        <p:spPr bwMode="auto">
          <a:xfrm>
            <a:off x="6837363" y="653097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SZABÁLYZATOK, INFORMÁCIÓK, DOKUMENTUMOK</a:t>
            </a:r>
            <a:endParaRPr lang="hu-HU" b="1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50405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arenR"/>
            </a:pPr>
            <a:r>
              <a:rPr lang="hu-HU" sz="2400" b="1" dirty="0" smtClean="0"/>
              <a:t>PTE </a:t>
            </a:r>
            <a:r>
              <a:rPr lang="hu-HU" sz="2400" b="1" dirty="0"/>
              <a:t>KTK </a:t>
            </a:r>
            <a:r>
              <a:rPr lang="hu-HU" sz="2400" b="1" dirty="0" smtClean="0"/>
              <a:t>honlap:</a:t>
            </a:r>
            <a:r>
              <a:rPr lang="hu-HU" sz="2400" i="1" dirty="0" smtClean="0"/>
              <a:t> </a:t>
            </a:r>
            <a:r>
              <a:rPr lang="hu-HU" sz="2400" dirty="0" smtClean="0"/>
              <a:t>a hivatalos szabályzat és jelen anyag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2400" dirty="0" smtClean="0">
                <a:hlinkClick r:id="rId2"/>
              </a:rPr>
              <a:t>http://portal.ktk.pte.hu/</a:t>
            </a:r>
            <a:endParaRPr lang="hu-H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hu-HU" sz="2400" b="1" dirty="0">
                <a:hlinkClick r:id="rId3"/>
              </a:rPr>
              <a:t>http://</a:t>
            </a:r>
            <a:r>
              <a:rPr lang="hu-HU" sz="2400" b="1" dirty="0" smtClean="0">
                <a:hlinkClick r:id="rId3"/>
              </a:rPr>
              <a:t>ktk.pte.hu/kepzesek/ba/szakgyak</a:t>
            </a:r>
            <a:r>
              <a:rPr lang="hu-HU" sz="2400" b="1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dirty="0"/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</a:t>
            </a:r>
            <a:r>
              <a:rPr lang="hu-HU" sz="2400" b="1" dirty="0" smtClean="0"/>
              <a:t>Szabályzatok</a:t>
            </a:r>
            <a:r>
              <a:rPr lang="hu-HU" sz="2400" b="1" dirty="0"/>
              <a:t>, tájékoztatók</a:t>
            </a:r>
          </a:p>
          <a:p>
            <a:pPr marL="763588" lvl="1" indent="-363538">
              <a:lnSpc>
                <a:spcPct val="90000"/>
              </a:lnSpc>
              <a:buFont typeface="Wingdings" pitchFamily="2" charset="2"/>
              <a:buChar char="Ø"/>
            </a:pPr>
            <a:r>
              <a:rPr lang="hu-HU" sz="2400" dirty="0" smtClean="0"/>
              <a:t>Hallgatók/Alapképzés/ </a:t>
            </a:r>
            <a:r>
              <a:rPr lang="hu-HU" sz="2400" b="1" dirty="0" smtClean="0"/>
              <a:t>Szakmai gyakorlat</a:t>
            </a:r>
          </a:p>
          <a:p>
            <a:pPr marL="400050" lvl="1">
              <a:lnSpc>
                <a:spcPct val="90000"/>
              </a:lnSpc>
            </a:pPr>
            <a:endParaRPr lang="hu-HU" sz="2400" b="1" dirty="0"/>
          </a:p>
          <a:p>
            <a:pPr marL="539750" indent="-539750">
              <a:lnSpc>
                <a:spcPct val="90000"/>
              </a:lnSpc>
              <a:buNone/>
            </a:pPr>
            <a:r>
              <a:rPr lang="hu-HU" sz="2400" b="1" dirty="0" smtClean="0"/>
              <a:t>2) 	Közvetlen: </a:t>
            </a:r>
          </a:p>
          <a:p>
            <a:pPr marL="804863">
              <a:lnSpc>
                <a:spcPct val="90000"/>
              </a:lnSpc>
            </a:pPr>
            <a:r>
              <a:rPr lang="hu-HU" sz="2400" dirty="0" err="1" smtClean="0"/>
              <a:t>Tutorok</a:t>
            </a:r>
            <a:endParaRPr lang="hu-HU" sz="2400" dirty="0" smtClean="0"/>
          </a:p>
          <a:p>
            <a:pPr marL="804863">
              <a:lnSpc>
                <a:spcPct val="90000"/>
              </a:lnSpc>
            </a:pPr>
            <a:r>
              <a:rPr lang="hu-HU" sz="2400" dirty="0" smtClean="0"/>
              <a:t>TO</a:t>
            </a:r>
          </a:p>
          <a:p>
            <a:pPr marL="436563">
              <a:lnSpc>
                <a:spcPct val="90000"/>
              </a:lnSpc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átum helye 3"/>
          <p:cNvSpPr txBox="1">
            <a:spLocks noGrp="1"/>
          </p:cNvSpPr>
          <p:nvPr/>
        </p:nvSpPr>
        <p:spPr bwMode="auto">
          <a:xfrm>
            <a:off x="358775" y="6530975"/>
            <a:ext cx="2170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sz="1400" dirty="0">
              <a:solidFill>
                <a:srgbClr val="DDDDDD"/>
              </a:solidFill>
              <a:latin typeface="Arial" charset="0"/>
            </a:endParaRPr>
          </a:p>
        </p:txBody>
      </p:sp>
      <p:sp>
        <p:nvSpPr>
          <p:cNvPr id="87043" name="Élőláb helye 4"/>
          <p:cNvSpPr txBox="1">
            <a:spLocks noGrp="1"/>
          </p:cNvSpPr>
          <p:nvPr/>
        </p:nvSpPr>
        <p:spPr bwMode="auto">
          <a:xfrm>
            <a:off x="3122613" y="653097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u-HU" sz="1400" dirty="0">
              <a:solidFill>
                <a:srgbClr val="DDDDDD"/>
              </a:solidFill>
              <a:latin typeface="Optima" pitchFamily="34" charset="0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3600" b="1" dirty="0" smtClean="0"/>
              <a:t>A GYAKORLATI FÉLÉV IDŐBEOSZTÁSA</a:t>
            </a:r>
            <a:endParaRPr lang="hu-HU" sz="3600" b="1" dirty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1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szakmai gyakorlati félév is </a:t>
            </a:r>
            <a:r>
              <a:rPr lang="hu-HU" sz="2400" b="1" dirty="0">
                <a:latin typeface="+mj-lt"/>
              </a:rPr>
              <a:t>„szorgalmi-” és vizsga-időszakból</a:t>
            </a:r>
            <a:r>
              <a:rPr lang="hu-HU" sz="2400" dirty="0">
                <a:latin typeface="+mj-lt"/>
              </a:rPr>
              <a:t> áll</a:t>
            </a:r>
            <a:r>
              <a:rPr lang="hu-HU" sz="2400" dirty="0" smtClean="0">
                <a:latin typeface="+mj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szorgalmi időszakban </a:t>
            </a:r>
            <a:r>
              <a:rPr lang="hu-HU" sz="2400" b="1" dirty="0">
                <a:latin typeface="+mj-lt"/>
              </a:rPr>
              <a:t>14 hét szakmai gyakorlat</a:t>
            </a:r>
            <a:r>
              <a:rPr lang="hu-HU" sz="2400" dirty="0">
                <a:latin typeface="+mj-lt"/>
              </a:rPr>
              <a:t> teljesítendő. Ebből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(minimum) </a:t>
            </a:r>
            <a:r>
              <a:rPr lang="hu-HU" sz="2400" b="1" dirty="0">
                <a:latin typeface="+mj-lt"/>
              </a:rPr>
              <a:t>12 hét közvetlen </a:t>
            </a:r>
            <a:r>
              <a:rPr lang="hu-HU" sz="2400" dirty="0">
                <a:latin typeface="+mj-lt"/>
              </a:rPr>
              <a:t>a gyakorlat helyén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hu-HU" sz="2400" dirty="0">
                <a:latin typeface="+mj-lt"/>
              </a:rPr>
              <a:t>(maximum) </a:t>
            </a:r>
            <a:r>
              <a:rPr lang="hu-HU" sz="2400" b="1" dirty="0">
                <a:latin typeface="+mj-lt"/>
              </a:rPr>
              <a:t>2 hét </a:t>
            </a:r>
            <a:r>
              <a:rPr lang="hu-HU" sz="2400" dirty="0">
                <a:latin typeface="+mj-lt"/>
              </a:rPr>
              <a:t>szakdolgozat-készítésre: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2+12 vagy 12+2 vagy 14 </a:t>
            </a:r>
            <a:r>
              <a:rPr lang="hu-HU" sz="2400" dirty="0">
                <a:latin typeface="+mj-lt"/>
              </a:rPr>
              <a:t>(nincs rögzítve)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+mj-lt"/>
              </a:rPr>
              <a:t>6+(2)+6, </a:t>
            </a:r>
            <a:r>
              <a:rPr lang="hu-HU" sz="2400" b="1" dirty="0" err="1">
                <a:latin typeface="+mj-lt"/>
              </a:rPr>
              <a:t>6</a:t>
            </a:r>
            <a:r>
              <a:rPr lang="hu-HU" sz="2400" b="1" dirty="0">
                <a:latin typeface="+mj-lt"/>
              </a:rPr>
              <a:t> és </a:t>
            </a:r>
            <a:r>
              <a:rPr lang="hu-HU" sz="2400" b="1" dirty="0" smtClean="0">
                <a:latin typeface="+mj-lt"/>
              </a:rPr>
              <a:t>6 – </a:t>
            </a:r>
            <a:r>
              <a:rPr lang="hu-HU" sz="2400" dirty="0" smtClean="0">
                <a:latin typeface="+mj-lt"/>
              </a:rPr>
              <a:t>(41 nap)</a:t>
            </a:r>
          </a:p>
          <a:p>
            <a:pPr marL="1257300" lvl="2" indent="-34290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endParaRPr lang="hu-HU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Legkorábban a tavaszi vizsgaidőszak </a:t>
            </a:r>
            <a:r>
              <a:rPr lang="hu-HU" sz="2400" dirty="0" smtClean="0">
                <a:latin typeface="+mj-lt"/>
              </a:rPr>
              <a:t>után (</a:t>
            </a:r>
            <a:r>
              <a:rPr lang="hu-HU" sz="2400" dirty="0" smtClean="0">
                <a:latin typeface="+mj-lt"/>
              </a:rPr>
              <a:t>2020.06.06.) </a:t>
            </a:r>
            <a:r>
              <a:rPr lang="hu-HU" sz="2400" dirty="0">
                <a:latin typeface="+mj-lt"/>
              </a:rPr>
              <a:t>lehet elkezdeni; úgy, hogy a megadott határidőre be lehessen fejezni.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 smtClean="0"/>
              <a:t>A SZAKMAI GYAKORLAT ALATT ÉS UTÁN</a:t>
            </a:r>
            <a:endParaRPr lang="hu-HU" sz="3600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908720"/>
            <a:ext cx="8229600" cy="496855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Szakmai tapasztalatszerzés, gyakorlati feladatok megoldása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szakdolgozat </a:t>
            </a:r>
            <a:r>
              <a:rPr lang="hu-HU" sz="2800" b="1" dirty="0" smtClean="0"/>
              <a:t>elkészítése a diplomakonzultáció keretében – tárgyként külön teljesítendő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Szakmai gyakorlat tárgyat </a:t>
            </a:r>
            <a:r>
              <a:rPr lang="hu-HU" sz="2800" b="1" dirty="0" smtClean="0">
                <a:solidFill>
                  <a:srgbClr val="FF0000"/>
                </a:solidFill>
              </a:rPr>
              <a:t>hallgató veszi fel </a:t>
            </a:r>
            <a:r>
              <a:rPr lang="hu-HU" sz="2800" b="1" dirty="0" smtClean="0"/>
              <a:t>a 7. félévben (30 kredit)</a:t>
            </a:r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véleményezése:</a:t>
            </a:r>
            <a:endParaRPr lang="hu-HU" sz="2800" b="1" dirty="0"/>
          </a:p>
          <a:p>
            <a:pPr lvl="1"/>
            <a:r>
              <a:rPr lang="hu-HU" sz="2800" dirty="0" smtClean="0"/>
              <a:t>A </a:t>
            </a:r>
            <a:r>
              <a:rPr lang="hu-HU" sz="2800" dirty="0"/>
              <a:t>mentor a </a:t>
            </a:r>
            <a:r>
              <a:rPr lang="hu-HU" sz="2800" dirty="0" smtClean="0"/>
              <a:t>hallgatóról – mentori értékelés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gyakorlat </a:t>
            </a:r>
            <a:r>
              <a:rPr lang="hu-HU" sz="2800" b="1" dirty="0" smtClean="0"/>
              <a:t>értékelése (TO) </a:t>
            </a:r>
          </a:p>
          <a:p>
            <a:pPr lvl="1"/>
            <a:r>
              <a:rPr lang="hu-HU" sz="2800" dirty="0" smtClean="0"/>
              <a:t>1 – 2 – 3 – 4 – 5 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FOLYAMAT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11560" y="980729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Saját helyek keresése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79269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Kari helyekre pályázás, interjúk stb.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788296" y="980729"/>
            <a:ext cx="151216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Akkreditáció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436096" y="98072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Együttműködési/kiegészítő megállapodás, fogadónyilatkozat, szerződéskötés stb.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63691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Szakmai gyakorlat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19944" y="435615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Mentori értékelés (szakmai gyakorlati igazolás) leadása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5436095" y="435615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Teljesítés (1-2–3-4-5)</a:t>
            </a:r>
            <a:endParaRPr lang="hu-HU" dirty="0"/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1828754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5128522" y="493669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455876" y="115528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5134493" y="155679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 rot="19759778">
            <a:off x="103807" y="1433970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felé nyíl 15"/>
          <p:cNvSpPr/>
          <p:nvPr/>
        </p:nvSpPr>
        <p:spPr>
          <a:xfrm>
            <a:off x="8100392" y="244076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2780184" y="409695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KÉT LEHETŐSÉG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Kari helyekre </a:t>
            </a:r>
            <a:r>
              <a:rPr lang="hu-HU" sz="2800" b="1" dirty="0" err="1" smtClean="0"/>
              <a:t>Neptun</a:t>
            </a:r>
            <a:r>
              <a:rPr lang="hu-HU" sz="2800" b="1" dirty="0" smtClean="0"/>
              <a:t> pályáztatás </a:t>
            </a:r>
            <a:r>
              <a:rPr lang="hu-HU" sz="2800" dirty="0" smtClean="0"/>
              <a:t>(3 hely között a hallgató dönti el a sorrendet)</a:t>
            </a:r>
          </a:p>
          <a:p>
            <a:endParaRPr lang="hu-H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 smtClean="0"/>
              <a:t>Hozott </a:t>
            </a:r>
            <a:r>
              <a:rPr lang="hu-HU" sz="2800" dirty="0"/>
              <a:t>szakmai gyakorlat  esetében </a:t>
            </a:r>
            <a:endParaRPr lang="hu-HU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/>
              <a:t>a</a:t>
            </a:r>
            <a:r>
              <a:rPr lang="hu-HU" sz="2800" b="1" dirty="0" smtClean="0"/>
              <a:t> cégakkreditációs lapot </a:t>
            </a:r>
            <a:r>
              <a:rPr lang="hu-HU" sz="2800" b="1" dirty="0"/>
              <a:t>kitöltés után </a:t>
            </a:r>
            <a:r>
              <a:rPr lang="hu-HU" sz="2800" b="1" dirty="0" smtClean="0"/>
              <a:t>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a fogadó nyilatkozat </a:t>
            </a:r>
            <a:r>
              <a:rPr lang="hu-HU" sz="2800" b="1" dirty="0"/>
              <a:t>eredeti példányát </a:t>
            </a:r>
            <a:r>
              <a:rPr lang="hu-HU" sz="2800" b="1" dirty="0" smtClean="0"/>
              <a:t>a </a:t>
            </a:r>
            <a:r>
              <a:rPr lang="hu-HU" sz="2800" b="1" dirty="0" err="1" smtClean="0"/>
              <a:t>TO-n</a:t>
            </a:r>
            <a:r>
              <a:rPr lang="hu-HU" sz="2800" b="1" dirty="0" smtClean="0"/>
              <a:t> kell leadni</a:t>
            </a:r>
            <a:r>
              <a:rPr lang="hu-HU" sz="2800" b="1" dirty="0"/>
              <a:t>.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45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7252"/>
            <a:ext cx="7152158" cy="420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221088"/>
            <a:ext cx="8974558" cy="21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K_prezentacio_sablon_0719">
  <a:themeElements>
    <a:clrScheme name="KTK_prezentacio_sablon_07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TK_prezentacio_sablon_0719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K_prezentacio_sablon_07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K_prezentacio_sablon_071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TK_prezentacio_sablon_071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TK PPT sablon.potx (2)">
  <a:themeElements>
    <a:clrScheme name="KTK PPT">
      <a:dk1>
        <a:sysClr val="windowText" lastClr="000000"/>
      </a:dk1>
      <a:lt1>
        <a:sysClr val="window" lastClr="FFFFFF"/>
      </a:lt1>
      <a:dk2>
        <a:srgbClr val="1F497D"/>
      </a:dk2>
      <a:lt2>
        <a:srgbClr val="2E8FD6"/>
      </a:lt2>
      <a:accent1>
        <a:srgbClr val="2E8FD6"/>
      </a:accent1>
      <a:accent2>
        <a:srgbClr val="00ABD1"/>
      </a:accent2>
      <a:accent3>
        <a:srgbClr val="62C530"/>
      </a:accent3>
      <a:accent4>
        <a:srgbClr val="FF0000"/>
      </a:accent4>
      <a:accent5>
        <a:srgbClr val="4BACC6"/>
      </a:accent5>
      <a:accent6>
        <a:srgbClr val="C00000"/>
      </a:accent6>
      <a:hlink>
        <a:srgbClr val="1F497D"/>
      </a:hlink>
      <a:folHlink>
        <a:srgbClr val="1F497D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F278FC025FA2A4CA226AF5236E20746" ma:contentTypeVersion="7" ma:contentTypeDescription="Új dokumentum létrehozása." ma:contentTypeScope="" ma:versionID="d11957cc32e62e80a43ccba01b7cf7c6">
  <xsd:schema xmlns:xsd="http://www.w3.org/2001/XMLSchema" xmlns:xs="http://www.w3.org/2001/XMLSchema" xmlns:p="http://schemas.microsoft.com/office/2006/metadata/properties" xmlns:ns3="207cad02-fcde-42ff-b5a1-a33afd9b192d" targetNamespace="http://schemas.microsoft.com/office/2006/metadata/properties" ma:root="true" ma:fieldsID="51b184136ea6443cd4b2d764259f4bc7" ns3:_="">
    <xsd:import namespace="207cad02-fcde-42ff-b5a1-a33afd9b19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cad02-fcde-42ff-b5a1-a33afd9b1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A081C8-2CC3-46D4-86A2-058F00439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cad02-fcde-42ff-b5a1-a33afd9b19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E57400-D6ED-450B-90C5-56E1911A8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D7FF8-6E52-41B2-99D5-0CE944DA8352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207cad02-fcde-42ff-b5a1-a33afd9b192d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KTK_prezentacio_sablon_0719</Template>
  <TotalTime>2462</TotalTime>
  <Words>608</Words>
  <Application>Microsoft Office PowerPoint</Application>
  <PresentationFormat>Diavetítés a képernyőre (4:3 oldalarány)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Futura Std Medium</vt:lpstr>
      <vt:lpstr>Optima</vt:lpstr>
      <vt:lpstr>Times New Roman</vt:lpstr>
      <vt:lpstr>Trebuchet MS</vt:lpstr>
      <vt:lpstr>Wingdings</vt:lpstr>
      <vt:lpstr>KTK_prezentacio_sablon_0719</vt:lpstr>
      <vt:lpstr>KTK PPT sablon.potx (2)</vt:lpstr>
      <vt:lpstr>2019-2020 tanév 1. félévében szakmai gyakorlatot teljesítőknek</vt:lpstr>
      <vt:lpstr>BEMUTATKOZÁS</vt:lpstr>
      <vt:lpstr>A SZAKMAI GYAKORLAT ALAPVETŐ KERETEI </vt:lpstr>
      <vt:lpstr>SZABÁLYZATOK, INFORMÁCIÓK, DOKUMENTUMOK</vt:lpstr>
      <vt:lpstr>A GYAKORLATI FÉLÉV IDŐBEOSZTÁSA</vt:lpstr>
      <vt:lpstr>A SZAKMAI GYAKORLAT ALATT ÉS UTÁN</vt:lpstr>
      <vt:lpstr>A FOLYAMAT</vt:lpstr>
      <vt:lpstr>KÉT LEHETŐSÉG</vt:lpstr>
      <vt:lpstr>PowerPoint-bemutató</vt:lpstr>
      <vt:lpstr>SAJÁT HELYEK KERESÉSÉHEZ KÖTŐDŐ IDŐPONTOK</vt:lpstr>
      <vt:lpstr>KARI HELYEKRE JELENTKEZÉS</vt:lpstr>
      <vt:lpstr>SZERZŐDÉSKÖTÉS</vt:lpstr>
      <vt:lpstr>SZAKMAI GYAKORLATI IDŐ</vt:lpstr>
      <vt:lpstr>ÉRTÉKELÉS</vt:lpstr>
      <vt:lpstr>KONZULTÁCIÓ A GYAKORLAT ALATT</vt:lpstr>
      <vt:lpstr>DOKUMENTUMOK</vt:lpstr>
      <vt:lpstr>KÉRDÉSEK?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éves tájékoztató,  2010. szeptember</dc:title>
  <dc:creator>Dr. László Gyula</dc:creator>
  <cp:lastModifiedBy>Schunk Szilvia</cp:lastModifiedBy>
  <cp:revision>71</cp:revision>
  <cp:lastPrinted>2012-11-15T09:29:04Z</cp:lastPrinted>
  <dcterms:created xsi:type="dcterms:W3CDTF">2010-09-22T13:44:27Z</dcterms:created>
  <dcterms:modified xsi:type="dcterms:W3CDTF">2019-10-09T08:20:30Z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0x010100EF278FC025FA2A4CA226AF5236E20746</vt:lpwstr>
  </property>
</Properties>
</file>