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7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5" r:id="rId7"/>
    <p:sldId id="269" r:id="rId8"/>
    <p:sldId id="259" r:id="rId9"/>
    <p:sldId id="270" r:id="rId10"/>
    <p:sldId id="277" r:id="rId11"/>
    <p:sldId id="284" r:id="rId12"/>
    <p:sldId id="283" r:id="rId13"/>
    <p:sldId id="287" r:id="rId14"/>
    <p:sldId id="288" r:id="rId15"/>
    <p:sldId id="289" r:id="rId16"/>
    <p:sldId id="290" r:id="rId17"/>
    <p:sldId id="291" r:id="rId18"/>
    <p:sldId id="292" r:id="rId19"/>
    <p:sldId id="265" r:id="rId20"/>
    <p:sldId id="281" r:id="rId21"/>
    <p:sldId id="286" r:id="rId22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2022. 03. 02.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2022. 03. 02.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tk.pte.hu/kepzesek/ba/szakgyak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b="0" dirty="0" smtClean="0">
                <a:latin typeface="+mj-lt"/>
              </a:rPr>
              <a:t>2022-2023 tanév 1. félévében szakmai gyakorlatot teljesítőknek</a:t>
            </a: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SZAKMAI GYAKORLATI TÁJÉKOZTATÓ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50430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2022. március 1 – április 9.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2022.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április 22.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23262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Sikertelen akkreditáció vagy sikertelen kari helyekre történő pályázás esetén pótlólagos akkreditációs lap leadás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2022. május 2.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SAJÁT HELYEK KERESÉSÉHEZ KÖTŐDŐ IDŐPONTOK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KARI HELYEKRE JELENTKEZÉS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100060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1952719">
            <a:off x="135618" y="103666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5134493" y="76470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46944"/>
              </p:ext>
            </p:extLst>
          </p:nvPr>
        </p:nvGraphicFramePr>
        <p:xfrm>
          <a:off x="251520" y="1772816"/>
          <a:ext cx="8640960" cy="21758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A kari szakmai gyakorlati helyek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meghirdetése és jelentkezés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2022. március 19 – március 29.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A kari szakmai gyakorlati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helyekre jelentkezés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leadási </a:t>
                      </a:r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határideje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2022. március 29.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15589"/>
              </p:ext>
            </p:extLst>
          </p:nvPr>
        </p:nvGraphicFramePr>
        <p:xfrm>
          <a:off x="251520" y="4005064"/>
          <a:ext cx="8601863" cy="10801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8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000" u="none" strike="noStrike" dirty="0">
                          <a:effectLst/>
                        </a:rPr>
                        <a:t>Interjú a gyakorlati helyeken (opcionális)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2022. április 4-től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1197"/>
              </p:ext>
            </p:extLst>
          </p:nvPr>
        </p:nvGraphicFramePr>
        <p:xfrm>
          <a:off x="251519" y="5085184"/>
          <a:ext cx="8583540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7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A kari szakmai gyakorlati helyek elosztása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2022. május 9.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SZERZŐDÉSKÖTÉS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78252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Együttműködési megállapodás és egyéb dokumentumok 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2022. </a:t>
                      </a:r>
                      <a:r>
                        <a:rPr lang="hu-HU" sz="2400" u="none" strike="noStrike" dirty="0">
                          <a:effectLst/>
                        </a:rPr>
                        <a:t>május </a:t>
                      </a:r>
                      <a:r>
                        <a:rPr lang="hu-HU" sz="2400" u="none" strike="noStrike" dirty="0" smtClean="0">
                          <a:effectLst/>
                        </a:rPr>
                        <a:t>9.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59241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-tól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2022. 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június 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7.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2022. október 31.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GYAKORLATI 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53626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smtClean="0">
                          <a:effectLst/>
                        </a:rPr>
                        <a:t>Mentori értékelés</a:t>
                      </a:r>
                      <a:endParaRPr lang="hu-H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2022. november 9. 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Neptun</a:t>
                      </a:r>
                      <a:r>
                        <a:rPr lang="hu-HU" sz="2400" u="none" strike="noStrike" dirty="0" smtClean="0">
                          <a:effectLst/>
                        </a:rPr>
                        <a:t> rögzítés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2022. november 16.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KONZULTÁCIÓ A GYAKORLAT ALATT</a:t>
            </a:r>
            <a:endParaRPr lang="hu-HU" sz="36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Szakdolgozati </a:t>
            </a:r>
            <a:r>
              <a:rPr lang="hu-HU" sz="3200" b="1" dirty="0"/>
              <a:t>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/>
              <a:t>konzulens!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Szakmai </a:t>
            </a:r>
            <a:r>
              <a:rPr lang="hu-HU" sz="3200" b="1" dirty="0"/>
              <a:t>gyakorlati 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/>
              <a:t>tutor</a:t>
            </a:r>
            <a:r>
              <a:rPr lang="hu-HU" sz="3200" b="1" i="1" dirty="0" smtClean="0"/>
              <a:t>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smtClean="0"/>
              <a:t>TO munkatársai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 smtClean="0"/>
              <a:t>tutor</a:t>
            </a:r>
            <a:r>
              <a:rPr lang="hu-HU" sz="3200" b="1" i="1" dirty="0" smtClean="0"/>
              <a:t>, illetve Hargitai Ildikó</a:t>
            </a:r>
            <a:endParaRPr lang="hu-H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DOKUMENTUMOK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49630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4000" dirty="0" smtClean="0">
                <a:solidFill>
                  <a:schemeClr val="tx1"/>
                </a:solidFill>
              </a:rPr>
              <a:t>Lásd a szabályzat mellékleteit!</a:t>
            </a:r>
            <a:endParaRPr lang="hu-H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BEMUTATKOZÁS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r>
              <a:rPr lang="hu-HU" sz="2500" b="1" dirty="0" smtClean="0"/>
              <a:t>Dr. Kovács Balázs: </a:t>
            </a:r>
            <a:r>
              <a:rPr lang="hu-HU" sz="2500" dirty="0" err="1" smtClean="0"/>
              <a:t>tutor</a:t>
            </a:r>
            <a:r>
              <a:rPr lang="hu-HU" sz="2500" dirty="0" smtClean="0"/>
              <a:t>, szakmai gyakorlattal kapcsolatos információk, tanácsok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Hargitai Ildikó: </a:t>
            </a:r>
            <a:r>
              <a:rPr lang="hu-HU" sz="2500" dirty="0" smtClean="0"/>
              <a:t>kari </a:t>
            </a:r>
            <a:r>
              <a:rPr lang="hu-HU" sz="2500" dirty="0"/>
              <a:t>szervezésű helyek </a:t>
            </a:r>
            <a:r>
              <a:rPr lang="hu-HU" sz="2500" dirty="0" smtClean="0"/>
              <a:t>felkutatása, ajánlása</a:t>
            </a:r>
            <a:endParaRPr lang="hu-HU" sz="2500" dirty="0"/>
          </a:p>
          <a:p>
            <a:endParaRPr lang="hu-HU" sz="2500" b="1" dirty="0" smtClean="0"/>
          </a:p>
          <a:p>
            <a:r>
              <a:rPr lang="hu-HU" sz="2500" b="1" dirty="0" smtClean="0"/>
              <a:t>Gáspárné Szomor Anett: </a:t>
            </a:r>
            <a:r>
              <a:rPr lang="hu-HU" sz="2500" u="sng" dirty="0" smtClean="0"/>
              <a:t>FOKSZ, levelező BA </a:t>
            </a:r>
            <a:r>
              <a:rPr lang="hu-HU" sz="2500" dirty="0" smtClean="0"/>
              <a:t>szakmai </a:t>
            </a:r>
            <a:r>
              <a:rPr lang="hu-HU" sz="2500" dirty="0"/>
              <a:t>gyakorlat operatív intézése, elektronikus rendszerek, stb.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Schunk Szilvia</a:t>
            </a:r>
            <a:r>
              <a:rPr lang="hu-HU" sz="2500" dirty="0" smtClean="0"/>
              <a:t>: </a:t>
            </a:r>
            <a:r>
              <a:rPr lang="hu-HU" sz="2500" u="sng" dirty="0" smtClean="0"/>
              <a:t>nappali BA</a:t>
            </a:r>
            <a:r>
              <a:rPr lang="hu-HU" sz="2500" dirty="0" smtClean="0"/>
              <a:t> szakmai </a:t>
            </a:r>
            <a:r>
              <a:rPr lang="hu-HU" sz="2500" dirty="0"/>
              <a:t>gyakorlat operatív intézése, elektronikus </a:t>
            </a:r>
            <a:r>
              <a:rPr lang="hu-HU" sz="2500" dirty="0" smtClean="0"/>
              <a:t>rendszerek, stb.</a:t>
            </a:r>
            <a:endParaRPr lang="hu-HU" sz="2500" dirty="0"/>
          </a:p>
          <a:p>
            <a:pPr marL="0" indent="0">
              <a:buNone/>
            </a:pPr>
            <a:endParaRPr lang="hu-HU" sz="2500" u="sng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SZAKMAI GYAKORLAT ALAPVETŐ KERETEI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80729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 smtClean="0"/>
              <a:t>a tanterv kötelező része az </a:t>
            </a:r>
            <a:r>
              <a:rPr lang="hu-HU" sz="2400" b="1" dirty="0" smtClean="0"/>
              <a:t>egy </a:t>
            </a:r>
            <a:r>
              <a:rPr lang="hu-HU" sz="2400" b="1" dirty="0"/>
              <a:t>félévig tartó szakmai </a:t>
            </a:r>
            <a:r>
              <a:rPr lang="hu-HU" sz="2400" b="1" dirty="0" smtClean="0"/>
              <a:t>gyakorlat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155 kredit teljesítése után mehet valaki gyakorlatra</a:t>
            </a:r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(</a:t>
            </a:r>
            <a:r>
              <a:rPr lang="hu-HU" sz="2400" b="1" smtClean="0"/>
              <a:t>FOKSZ képzésen </a:t>
            </a:r>
            <a:r>
              <a:rPr lang="hu-HU" sz="2400" b="1" dirty="0" smtClean="0"/>
              <a:t>75 kredit)</a:t>
            </a:r>
            <a:endParaRPr lang="hu-HU" sz="2400" b="1" dirty="0"/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</a:p>
          <a:p>
            <a:pPr marL="763588" lvl="1" indent="-363538">
              <a:lnSpc>
                <a:spcPct val="95000"/>
              </a:lnSpc>
            </a:pPr>
            <a:r>
              <a:rPr lang="hu-HU" sz="2400" b="1" dirty="0"/>
              <a:t>az ajánlott tanterv szerinti </a:t>
            </a:r>
            <a:endParaRPr lang="hu-HU" sz="2400" b="1" dirty="0" smtClean="0"/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7</a:t>
            </a:r>
            <a:r>
              <a:rPr lang="hu-HU" sz="2400" dirty="0"/>
              <a:t>. </a:t>
            </a:r>
            <a:r>
              <a:rPr lang="hu-HU" sz="2400" dirty="0" smtClean="0"/>
              <a:t>félévben</a:t>
            </a:r>
            <a:r>
              <a:rPr lang="hu-HU" sz="2400" dirty="0"/>
              <a:t> </a:t>
            </a:r>
            <a:r>
              <a:rPr lang="hu-HU" sz="2400" dirty="0" smtClean="0"/>
              <a:t>– BA</a:t>
            </a:r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4. félévben – FOKSZ</a:t>
            </a:r>
          </a:p>
          <a:p>
            <a:pPr marL="400050" lvl="1" indent="0">
              <a:lnSpc>
                <a:spcPct val="95000"/>
              </a:lnSpc>
              <a:buNone/>
            </a:pPr>
            <a:r>
              <a:rPr lang="hu-HU" sz="2400" dirty="0" smtClean="0"/>
              <a:t>(A képzési idő nem rövidülhet előteljesítéssel!)</a:t>
            </a:r>
            <a:endParaRPr lang="hu-HU" sz="2400" dirty="0"/>
          </a:p>
          <a:p>
            <a:pPr marL="363538" indent="-363538">
              <a:lnSpc>
                <a:spcPct val="95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záróvizsgára bocsátás feltétele</a:t>
            </a:r>
            <a:r>
              <a:rPr lang="hu-HU" sz="2400" b="1" dirty="0"/>
              <a:t> az előírt szakmai gyakorlat teljesítése is</a:t>
            </a:r>
            <a:r>
              <a:rPr lang="hu-HU" sz="2400" b="1" dirty="0" smtClean="0"/>
              <a:t>.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SZABÁLYZATOK, INFORMÁCIÓK, DOKUMENTUMOK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hu-HU" sz="2400" b="1" dirty="0" smtClean="0"/>
              <a:t>PTE </a:t>
            </a:r>
            <a:r>
              <a:rPr lang="hu-HU" sz="2400" b="1" dirty="0"/>
              <a:t>KTK </a:t>
            </a:r>
            <a:r>
              <a:rPr lang="hu-HU" sz="2400" b="1" dirty="0" smtClean="0"/>
              <a:t>honlap:</a:t>
            </a:r>
            <a:r>
              <a:rPr lang="hu-HU" sz="2400" i="1" dirty="0" smtClean="0"/>
              <a:t> </a:t>
            </a:r>
            <a:r>
              <a:rPr lang="hu-HU" sz="2400" dirty="0" smtClean="0"/>
              <a:t>a hivatalos szabályzat és jelen anyag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>
                <a:hlinkClick r:id="rId2"/>
              </a:rPr>
              <a:t>http://portal.ktk.pte.hu/</a:t>
            </a: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>
                <a:hlinkClick r:id="rId3"/>
              </a:rPr>
              <a:t>http://</a:t>
            </a:r>
            <a:r>
              <a:rPr lang="hu-HU" sz="2400" b="1" dirty="0" smtClean="0">
                <a:hlinkClick r:id="rId3"/>
              </a:rPr>
              <a:t>ktk.pte.hu/kepzesek/ba/szakgyak</a:t>
            </a:r>
            <a:r>
              <a:rPr lang="hu-HU" sz="24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</a:t>
            </a:r>
            <a:r>
              <a:rPr lang="hu-HU" sz="2400" b="1" dirty="0" smtClean="0"/>
              <a:t>Szabályzatok</a:t>
            </a:r>
            <a:r>
              <a:rPr lang="hu-HU" sz="2400" b="1" dirty="0"/>
              <a:t>, tájékoztatók</a:t>
            </a:r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Hallgatók/Alapképzés/ </a:t>
            </a:r>
            <a:r>
              <a:rPr lang="hu-HU" sz="2400" b="1" dirty="0" smtClean="0"/>
              <a:t>Szakmai gyakorlat</a:t>
            </a:r>
          </a:p>
          <a:p>
            <a:pPr marL="400050" lvl="1">
              <a:lnSpc>
                <a:spcPct val="90000"/>
              </a:lnSpc>
            </a:pPr>
            <a:endParaRPr lang="hu-HU" sz="2400" b="1" dirty="0"/>
          </a:p>
          <a:p>
            <a:pPr marL="539750" indent="-539750">
              <a:lnSpc>
                <a:spcPct val="90000"/>
              </a:lnSpc>
              <a:buNone/>
            </a:pPr>
            <a:r>
              <a:rPr lang="hu-HU" sz="2400" b="1" dirty="0" smtClean="0"/>
              <a:t>2) 	Közvetlen: </a:t>
            </a:r>
          </a:p>
          <a:p>
            <a:pPr marL="804863">
              <a:lnSpc>
                <a:spcPct val="90000"/>
              </a:lnSpc>
            </a:pPr>
            <a:r>
              <a:rPr lang="hu-HU" sz="2400" dirty="0" err="1" smtClean="0"/>
              <a:t>Tutorok</a:t>
            </a:r>
            <a:endParaRPr lang="hu-HU" sz="2400" dirty="0" smtClean="0"/>
          </a:p>
          <a:p>
            <a:pPr marL="804863">
              <a:lnSpc>
                <a:spcPct val="90000"/>
              </a:lnSpc>
            </a:pPr>
            <a:r>
              <a:rPr lang="hu-HU" sz="2400" dirty="0" smtClean="0"/>
              <a:t>TO</a:t>
            </a:r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704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A GYAKORLATI FÉLÉV IDŐBEOSZTÁSA</a:t>
            </a:r>
            <a:endParaRPr lang="hu-HU" sz="3600" b="1" dirty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1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szakmai gyakorlati félév is </a:t>
            </a:r>
            <a:r>
              <a:rPr lang="hu-HU" sz="2400" b="1" dirty="0">
                <a:latin typeface="+mj-lt"/>
              </a:rPr>
              <a:t>„szorgalmi-” és vizsga-időszakból</a:t>
            </a:r>
            <a:r>
              <a:rPr lang="hu-HU" sz="2400" dirty="0">
                <a:latin typeface="+mj-lt"/>
              </a:rPr>
              <a:t> áll</a:t>
            </a:r>
            <a:r>
              <a:rPr lang="hu-HU" sz="24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szorgalmi időszakban </a:t>
            </a:r>
            <a:r>
              <a:rPr lang="hu-HU" sz="2400" b="1" dirty="0">
                <a:latin typeface="+mj-lt"/>
              </a:rPr>
              <a:t>14 hét szakmai gyakorlat</a:t>
            </a:r>
            <a:r>
              <a:rPr lang="hu-HU" sz="2400" dirty="0">
                <a:latin typeface="+mj-lt"/>
              </a:rPr>
              <a:t> teljesítendő. Ebből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(minimum) </a:t>
            </a:r>
            <a:r>
              <a:rPr lang="hu-HU" sz="2400" b="1" dirty="0">
                <a:latin typeface="+mj-lt"/>
              </a:rPr>
              <a:t>12 hét közvetlen </a:t>
            </a:r>
            <a:r>
              <a:rPr lang="hu-HU" sz="2400" dirty="0">
                <a:latin typeface="+mj-lt"/>
              </a:rPr>
              <a:t>a gyakorlat helyén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(maximum) </a:t>
            </a:r>
            <a:r>
              <a:rPr lang="hu-HU" sz="2400" b="1" dirty="0">
                <a:latin typeface="+mj-lt"/>
              </a:rPr>
              <a:t>2 hét </a:t>
            </a:r>
            <a:r>
              <a:rPr lang="hu-HU" sz="2400" dirty="0">
                <a:latin typeface="+mj-lt"/>
              </a:rPr>
              <a:t>szakdolgozat-készítésre: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2+12 vagy 12+2 vagy 14 </a:t>
            </a:r>
            <a:r>
              <a:rPr lang="hu-HU" sz="2400" dirty="0">
                <a:latin typeface="+mj-lt"/>
              </a:rPr>
              <a:t>(nincs rögzítve)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6+(2)+6, </a:t>
            </a:r>
            <a:r>
              <a:rPr lang="hu-HU" sz="2400" b="1" dirty="0" err="1">
                <a:latin typeface="+mj-lt"/>
              </a:rPr>
              <a:t>6</a:t>
            </a:r>
            <a:r>
              <a:rPr lang="hu-HU" sz="2400" b="1" dirty="0">
                <a:latin typeface="+mj-lt"/>
              </a:rPr>
              <a:t> és </a:t>
            </a:r>
            <a:r>
              <a:rPr lang="hu-HU" sz="2400" b="1" dirty="0" smtClean="0">
                <a:latin typeface="+mj-lt"/>
              </a:rPr>
              <a:t>6 – </a:t>
            </a:r>
            <a:r>
              <a:rPr lang="hu-HU" sz="2400" dirty="0" smtClean="0">
                <a:latin typeface="+mj-lt"/>
              </a:rPr>
              <a:t>(41 nap)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Legkorábban a tavaszi vizsgaidőszak </a:t>
            </a:r>
            <a:r>
              <a:rPr lang="hu-HU" sz="2400" dirty="0" smtClean="0">
                <a:latin typeface="+mj-lt"/>
              </a:rPr>
              <a:t>után (2022.06.04</a:t>
            </a:r>
            <a:r>
              <a:rPr lang="hu-HU" sz="2400" dirty="0" smtClean="0">
                <a:latin typeface="+mj-lt"/>
              </a:rPr>
              <a:t>.), </a:t>
            </a:r>
            <a:r>
              <a:rPr lang="hu-HU" sz="2400" smtClean="0">
                <a:latin typeface="+mj-lt"/>
              </a:rPr>
              <a:t>legkésőbb 2022.08.08-án </a:t>
            </a:r>
            <a:r>
              <a:rPr lang="hu-HU" sz="2400" dirty="0">
                <a:latin typeface="+mj-lt"/>
              </a:rPr>
              <a:t>lehet elkezdeni; úgy, hogy a megadott határidőre be lehessen fejezni.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SZAKMAI GYAKORLAT ALATT ÉS UTÁN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Szakmai tapasztalatszerzés, gyakorlati feladatok megoldása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szakdolgozat </a:t>
            </a:r>
            <a:r>
              <a:rPr lang="hu-HU" sz="2800" b="1" dirty="0" smtClean="0"/>
              <a:t>elkészítése a diplomakonzultáció keretében – tárgyként külön teljesítendő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Szakmai gyakorlat tárgyat </a:t>
            </a:r>
            <a:r>
              <a:rPr lang="hu-HU" sz="2800" b="1" dirty="0" smtClean="0">
                <a:solidFill>
                  <a:srgbClr val="FF0000"/>
                </a:solidFill>
              </a:rPr>
              <a:t>hallgató veszi fel </a:t>
            </a:r>
            <a:r>
              <a:rPr lang="hu-HU" sz="2800" b="1" dirty="0" smtClean="0"/>
              <a:t>a 7. félévben (20 kredit)</a:t>
            </a: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véleményezése:</a:t>
            </a:r>
            <a:endParaRPr lang="hu-HU" sz="2800" b="1" dirty="0"/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mentor a </a:t>
            </a:r>
            <a:r>
              <a:rPr lang="hu-HU" sz="2800" dirty="0" smtClean="0"/>
              <a:t>hallgatóról – mentori értékelés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értékelése (TO) </a:t>
            </a:r>
          </a:p>
          <a:p>
            <a:pPr lvl="1"/>
            <a:r>
              <a:rPr lang="hu-HU" sz="2800" dirty="0" smtClean="0"/>
              <a:t>1 – 2 – 3 – 4 – 5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FOLYAMAT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79269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1828754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KÉT LEHETŐSÉG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Kari helyekre </a:t>
            </a:r>
            <a:r>
              <a:rPr lang="hu-HU" sz="2800" b="1" dirty="0" err="1" smtClean="0"/>
              <a:t>Neptun</a:t>
            </a:r>
            <a:r>
              <a:rPr lang="hu-HU" sz="2800" b="1" dirty="0" smtClean="0"/>
              <a:t> pályáztatás </a:t>
            </a:r>
            <a:r>
              <a:rPr lang="hu-HU" sz="2800" dirty="0" smtClean="0"/>
              <a:t>(3 hely között a hallgató dönti el a sorrendet)</a:t>
            </a:r>
          </a:p>
          <a:p>
            <a:endParaRPr lang="hu-H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Hozott </a:t>
            </a:r>
            <a:r>
              <a:rPr lang="hu-HU" sz="2800" dirty="0"/>
              <a:t>szakmai gyakorlat  esetében </a:t>
            </a:r>
            <a:endParaRPr lang="hu-H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/>
              <a:t>a</a:t>
            </a:r>
            <a:r>
              <a:rPr lang="hu-HU" sz="2800" b="1" dirty="0" smtClean="0"/>
              <a:t> cégakkreditációs lapot </a:t>
            </a:r>
            <a:r>
              <a:rPr lang="hu-HU" sz="2800" b="1" dirty="0"/>
              <a:t>kitöltés után </a:t>
            </a:r>
            <a:r>
              <a:rPr lang="hu-HU" sz="2800" b="1" dirty="0" smtClean="0"/>
              <a:t>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fogadó nyilatkozat </a:t>
            </a:r>
            <a:r>
              <a:rPr lang="hu-HU" sz="2800" b="1" dirty="0"/>
              <a:t>eredeti példányát </a:t>
            </a:r>
            <a:r>
              <a:rPr lang="hu-HU" sz="2800" b="1" dirty="0" smtClean="0"/>
              <a:t>a </a:t>
            </a:r>
            <a:r>
              <a:rPr lang="hu-HU" sz="2800" b="1" dirty="0" err="1" smtClean="0"/>
              <a:t>TO-n</a:t>
            </a:r>
            <a:r>
              <a:rPr lang="hu-HU" sz="2800" b="1" dirty="0" smtClean="0"/>
              <a:t> kell leadni</a:t>
            </a:r>
            <a:r>
              <a:rPr lang="hu-HU" sz="2800" b="1" dirty="0"/>
              <a:t>.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7252"/>
            <a:ext cx="7152158" cy="42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ép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221088"/>
            <a:ext cx="8974558" cy="21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F278FC025FA2A4CA226AF5236E20746" ma:contentTypeVersion="14" ma:contentTypeDescription="Új dokumentum létrehozása." ma:contentTypeScope="" ma:versionID="f90abb3a0ee3b6cb83d1d89bb7b1e392">
  <xsd:schema xmlns:xsd="http://www.w3.org/2001/XMLSchema" xmlns:xs="http://www.w3.org/2001/XMLSchema" xmlns:p="http://schemas.microsoft.com/office/2006/metadata/properties" xmlns:ns3="207cad02-fcde-42ff-b5a1-a33afd9b192d" xmlns:ns4="7d693f1f-e34a-46e7-9c2d-c90605aa9c15" targetNamespace="http://schemas.microsoft.com/office/2006/metadata/properties" ma:root="true" ma:fieldsID="0da720e829be17197f8d4c1c9c705c47" ns3:_="" ns4:_="">
    <xsd:import namespace="207cad02-fcde-42ff-b5a1-a33afd9b192d"/>
    <xsd:import namespace="7d693f1f-e34a-46e7-9c2d-c90605aa9c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cad02-fcde-42ff-b5a1-a33afd9b1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93f1f-e34a-46e7-9c2d-c90605aa9c1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D7FF8-6E52-41B2-99D5-0CE944DA835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d693f1f-e34a-46e7-9c2d-c90605aa9c15"/>
    <ds:schemaRef ds:uri="207cad02-fcde-42ff-b5a1-a33afd9b19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E57400-D6ED-450B-90C5-56E1911A8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ABC4C-226B-44D6-BD6E-973CD3B3E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cad02-fcde-42ff-b5a1-a33afd9b192d"/>
    <ds:schemaRef ds:uri="7d693f1f-e34a-46e7-9c2d-c90605aa9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2827</TotalTime>
  <Words>640</Words>
  <Application>Microsoft Office PowerPoint</Application>
  <PresentationFormat>Diavetítés a képernyőre (4:3 oldalarány)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Futura Std Medium</vt:lpstr>
      <vt:lpstr>Optima</vt:lpstr>
      <vt:lpstr>Times New Roman</vt:lpstr>
      <vt:lpstr>Trebuchet MS</vt:lpstr>
      <vt:lpstr>Wingdings</vt:lpstr>
      <vt:lpstr>KTK_prezentacio_sablon_0719</vt:lpstr>
      <vt:lpstr>KTK PPT sablon.potx (2)</vt:lpstr>
      <vt:lpstr>2022-2023 tanév 1. félévében szakmai gyakorlatot teljesítőknek</vt:lpstr>
      <vt:lpstr>BEMUTATKOZÁS</vt:lpstr>
      <vt:lpstr>A SZAKMAI GYAKORLAT ALAPVETŐ KERETEI </vt:lpstr>
      <vt:lpstr>SZABÁLYZATOK, INFORMÁCIÓK, DOKUMENTUMOK</vt:lpstr>
      <vt:lpstr>A GYAKORLATI FÉLÉV IDŐBEOSZTÁSA</vt:lpstr>
      <vt:lpstr>A SZAKMAI GYAKORLAT ALATT ÉS UTÁN</vt:lpstr>
      <vt:lpstr>A FOLYAMAT</vt:lpstr>
      <vt:lpstr>KÉT LEHETŐSÉG</vt:lpstr>
      <vt:lpstr>PowerPoint-bemutató</vt:lpstr>
      <vt:lpstr>SAJÁT HELYEK KERESÉSÉHEZ KÖTŐDŐ IDŐPONTOK</vt:lpstr>
      <vt:lpstr>KARI HELYEKRE JELENTKEZÉS</vt:lpstr>
      <vt:lpstr>SZERZŐDÉSKÖTÉS</vt:lpstr>
      <vt:lpstr>SZAKMAI GYAKORLATI IDŐ</vt:lpstr>
      <vt:lpstr>ÉRTÉKELÉS</vt:lpstr>
      <vt:lpstr>KONZULTÁCIÓ A GYAKORLAT ALATT</vt:lpstr>
      <vt:lpstr>DOKUMENTUMOK</vt:lpstr>
      <vt:lpstr>KÉRDÉSEK?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Schunk Szilvia</cp:lastModifiedBy>
  <cp:revision>87</cp:revision>
  <cp:lastPrinted>2012-11-15T09:29:04Z</cp:lastPrinted>
  <dcterms:created xsi:type="dcterms:W3CDTF">2010-09-22T13:44:27Z</dcterms:created>
  <dcterms:modified xsi:type="dcterms:W3CDTF">2022-03-02T10:32:00Z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0x010100EF278FC025FA2A4CA226AF5236E20746</vt:lpwstr>
  </property>
</Properties>
</file>