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97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5" r:id="rId4"/>
    <p:sldId id="269" r:id="rId5"/>
    <p:sldId id="259" r:id="rId6"/>
    <p:sldId id="270" r:id="rId7"/>
    <p:sldId id="284" r:id="rId8"/>
    <p:sldId id="283" r:id="rId9"/>
    <p:sldId id="288" r:id="rId10"/>
    <p:sldId id="290" r:id="rId11"/>
    <p:sldId id="291" r:id="rId12"/>
    <p:sldId id="292" r:id="rId13"/>
    <p:sldId id="293" r:id="rId14"/>
    <p:sldId id="277" r:id="rId15"/>
    <p:sldId id="265" r:id="rId16"/>
    <p:sldId id="281" r:id="rId17"/>
    <p:sldId id="286" r:id="rId18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4660"/>
  </p:normalViewPr>
  <p:slideViewPr>
    <p:cSldViewPr>
      <p:cViewPr varScale="1">
        <p:scale>
          <a:sx n="92" d="100"/>
          <a:sy n="92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2018.09.24.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2018.09.24.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tk.pte.hu/kepzesek/ba/szakgyak" TargetMode="External"/><Relationship Id="rId2" Type="http://schemas.openxmlformats.org/officeDocument/2006/relationships/hyperlink" Target="http://portal.ktk.pte.h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b="0" dirty="0" smtClean="0">
                <a:latin typeface="+mj-lt"/>
              </a:rPr>
              <a:t>2018-2019 </a:t>
            </a:r>
            <a:r>
              <a:rPr lang="hu-HU" sz="2800" b="0" smtClean="0">
                <a:latin typeface="+mj-lt"/>
              </a:rPr>
              <a:t>tanév 2. </a:t>
            </a:r>
            <a:r>
              <a:rPr lang="hu-HU" sz="2800" b="0" dirty="0" smtClean="0">
                <a:latin typeface="+mj-lt"/>
              </a:rPr>
              <a:t>félévében szakmai gyakorlatot teljesítőknek</a:t>
            </a: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SZAKMAI GYAKORLATI TÁJÉKOZTATÓ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47814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-tól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-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ig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Szakmai gyakorlat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2019. 01.21.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2019.05.04.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GYAKORLATI IDŐ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46136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smtClean="0">
                          <a:effectLst/>
                        </a:rPr>
                        <a:t>Mentori értékelés</a:t>
                      </a:r>
                      <a:endParaRPr lang="hu-H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2019. 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05.11.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Szakmai gyakorlat értékelése,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Neptun</a:t>
                      </a:r>
                      <a:r>
                        <a:rPr lang="hu-HU" sz="2400" u="none" strike="noStrike" dirty="0" smtClean="0">
                          <a:effectLst/>
                        </a:rPr>
                        <a:t> rögzítés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2019.05.18.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DÍJAZÁS mértéke – a cég fizeti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400" b="1" dirty="0"/>
              <a:t>Ftv. „44. §</a:t>
            </a:r>
            <a:r>
              <a:rPr lang="hu-HU" sz="2400" dirty="0"/>
              <a:t> (3) a:</a:t>
            </a:r>
          </a:p>
          <a:p>
            <a:r>
              <a:rPr lang="hu-HU" sz="2400" dirty="0"/>
              <a:t>A hallgatót. „díjazás illetheti, illetve a 6 hét időtartamot elérő egybefüggő gyakorlat esetén díjazás illeti, melynek mértéke legalább hetente a kötelező legkisebb munkabér (minimálbér) 15% -a, a díjat – eltérő megállapodás hiányában – a szakmai gyakorlóhely fizeti.”</a:t>
            </a:r>
          </a:p>
          <a:p>
            <a:r>
              <a:rPr lang="hu-HU" sz="2400" dirty="0"/>
              <a:t>A szakmai gyakorlattal kapcsolatos költségek elszámolásának módja, sajátos szabályait a Nemzeti Felsőoktatási Törvény és a Szakképzési Törvény, illetve a Munka Törvénykönyve hatályos előírásai és a kapcsolódó rendelkezések szabályozzák.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387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A SZAKMAI GYAKORLAT ALATT ÉS UTÁN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Szakmai tapasztalatszerzés, gyakorlati feladatok megoldása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Szakmai gyakorlat tárgyat </a:t>
            </a:r>
            <a:r>
              <a:rPr lang="hu-HU" sz="2800" b="1" dirty="0" smtClean="0">
                <a:solidFill>
                  <a:srgbClr val="FF0000"/>
                </a:solidFill>
              </a:rPr>
              <a:t>hallgató veszi fel </a:t>
            </a:r>
            <a:r>
              <a:rPr lang="hu-HU" sz="2800" b="1" dirty="0" smtClean="0"/>
              <a:t>a 4. félévben a tárgyfelvételi időszakban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véleményezése:</a:t>
            </a:r>
            <a:endParaRPr lang="hu-HU" sz="2800" b="1" dirty="0"/>
          </a:p>
          <a:p>
            <a:pPr lvl="1"/>
            <a:r>
              <a:rPr lang="hu-HU" sz="2800" dirty="0" smtClean="0"/>
              <a:t>A </a:t>
            </a:r>
            <a:r>
              <a:rPr lang="hu-HU" sz="2800" dirty="0"/>
              <a:t>mentor a </a:t>
            </a:r>
            <a:r>
              <a:rPr lang="hu-HU" sz="2800" dirty="0" smtClean="0"/>
              <a:t>hallgatóról – mentori értékelés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értékelése (TO)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KONZULTÁCIÓ A GYAKORLAT ALATT</a:t>
            </a:r>
            <a:endParaRPr lang="hu-HU" sz="36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Szakmai </a:t>
            </a:r>
            <a:r>
              <a:rPr lang="hu-HU" sz="3200" b="1" dirty="0"/>
              <a:t>gyakorlati 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/>
              <a:t>tutor</a:t>
            </a:r>
            <a:r>
              <a:rPr lang="hu-HU" sz="3200" b="1" i="1" dirty="0" smtClean="0"/>
              <a:t>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Adminisztratív, ügymeneti kérdések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smtClean="0"/>
              <a:t>TO munkatársai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Céges problémák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 smtClean="0"/>
              <a:t>tutor</a:t>
            </a:r>
            <a:r>
              <a:rPr lang="hu-HU" sz="3200" b="1" i="1" dirty="0" smtClean="0"/>
              <a:t>, illetve Hargitai Ildikó</a:t>
            </a:r>
            <a:endParaRPr lang="hu-H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DOKUMENTUMOK</a:t>
            </a:r>
            <a:endParaRPr lang="hu-H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908050"/>
            <a:ext cx="8496300" cy="1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hu-HU" sz="4000" dirty="0" smtClean="0">
                <a:solidFill>
                  <a:schemeClr val="tx1"/>
                </a:solidFill>
              </a:rPr>
              <a:t>Lásd a szabályzat mellékleteit!</a:t>
            </a:r>
            <a:endParaRPr lang="hu-H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BEMUTATKOZÁS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r>
              <a:rPr lang="hu-HU" sz="2500" b="1" dirty="0" smtClean="0"/>
              <a:t>Nagy Ákos: </a:t>
            </a:r>
            <a:r>
              <a:rPr lang="hu-HU" sz="2500" dirty="0" err="1" smtClean="0"/>
              <a:t>tutor</a:t>
            </a:r>
            <a:r>
              <a:rPr lang="hu-HU" sz="2500" dirty="0" smtClean="0"/>
              <a:t>, szakmai gyakorlattal kapcsolatos információk, tanácsok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Hargitai Ildikó: </a:t>
            </a:r>
            <a:r>
              <a:rPr lang="hu-HU" sz="2500" dirty="0" smtClean="0"/>
              <a:t>kari </a:t>
            </a:r>
            <a:r>
              <a:rPr lang="hu-HU" sz="2500" dirty="0"/>
              <a:t>szervezésű helyek </a:t>
            </a:r>
            <a:r>
              <a:rPr lang="hu-HU" sz="2500" dirty="0" smtClean="0"/>
              <a:t>felkutatása, ajánlása</a:t>
            </a:r>
            <a:endParaRPr lang="hu-HU" sz="2500" dirty="0"/>
          </a:p>
          <a:p>
            <a:endParaRPr lang="hu-HU" sz="2500" b="1" dirty="0" smtClean="0"/>
          </a:p>
          <a:p>
            <a:r>
              <a:rPr lang="hu-HU" sz="2500" b="1" dirty="0" smtClean="0"/>
              <a:t>Hamar Edina: </a:t>
            </a:r>
            <a:r>
              <a:rPr lang="hu-HU" sz="2500" u="sng" dirty="0" smtClean="0"/>
              <a:t>FOKSZ </a:t>
            </a:r>
            <a:r>
              <a:rPr lang="hu-HU" sz="2500" dirty="0" smtClean="0"/>
              <a:t>szakmai </a:t>
            </a:r>
            <a:r>
              <a:rPr lang="hu-HU" sz="2500" dirty="0"/>
              <a:t>gyakorlat operatív intézése, elektronikus rendszerek, stb.</a:t>
            </a:r>
          </a:p>
          <a:p>
            <a:endParaRPr lang="hu-HU" sz="2500" b="1" dirty="0" smtClean="0"/>
          </a:p>
          <a:p>
            <a:pPr marL="0" indent="0">
              <a:buNone/>
            </a:pPr>
            <a:endParaRPr lang="hu-HU" sz="2500" u="sng" dirty="0" smtClean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SZAKMAI GYAKORLAT ALAPVETŐ KERETEI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80729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lnSpc>
                <a:spcPct val="95000"/>
              </a:lnSpc>
            </a:pPr>
            <a:r>
              <a:rPr lang="hu-HU" sz="2400" b="1" dirty="0"/>
              <a:t>Az üzleti szakokon </a:t>
            </a:r>
            <a:r>
              <a:rPr lang="hu-HU" sz="2400" dirty="0" smtClean="0"/>
              <a:t>a tanterv kötelező része az </a:t>
            </a:r>
            <a:r>
              <a:rPr lang="hu-HU" sz="2400" b="1" dirty="0" smtClean="0"/>
              <a:t>egy </a:t>
            </a:r>
            <a:r>
              <a:rPr lang="hu-HU" sz="2400" b="1" dirty="0"/>
              <a:t>félévig tartó szakmai </a:t>
            </a:r>
            <a:r>
              <a:rPr lang="hu-HU" sz="2400" b="1" dirty="0" smtClean="0"/>
              <a:t>gyakorlat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Legalább </a:t>
            </a:r>
            <a:r>
              <a:rPr lang="hu-HU" sz="2400" b="1" dirty="0" smtClean="0">
                <a:solidFill>
                  <a:schemeClr val="accent4"/>
                </a:solidFill>
              </a:rPr>
              <a:t>75 kredit </a:t>
            </a:r>
            <a:r>
              <a:rPr lang="hu-HU" sz="2400" b="1" dirty="0" smtClean="0"/>
              <a:t>teljesítése után mehet valaki gyakorlatra</a:t>
            </a:r>
            <a:endParaRPr lang="hu-HU" sz="2400" b="1" dirty="0"/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A </a:t>
            </a:r>
            <a:r>
              <a:rPr lang="hu-HU" sz="2400" b="1" dirty="0"/>
              <a:t>gyakorlatot </a:t>
            </a:r>
            <a:r>
              <a:rPr lang="hu-HU" sz="2400" dirty="0"/>
              <a:t>igazolható és értékelt módon</a:t>
            </a:r>
            <a:r>
              <a:rPr lang="hu-HU" sz="2400" b="1" dirty="0"/>
              <a:t> kell teljesíteni, </a:t>
            </a:r>
          </a:p>
          <a:p>
            <a:pPr marL="763588" lvl="1" indent="-363538">
              <a:lnSpc>
                <a:spcPct val="95000"/>
              </a:lnSpc>
            </a:pPr>
            <a:r>
              <a:rPr lang="hu-HU" sz="2400" b="1" dirty="0"/>
              <a:t>az ajánlott tanterv szerinti </a:t>
            </a:r>
            <a:endParaRPr lang="hu-HU" sz="2400" b="1" dirty="0" smtClean="0"/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>
                <a:solidFill>
                  <a:srgbClr val="FF0000"/>
                </a:solidFill>
              </a:rPr>
              <a:t>4. félévben – FOKSZ</a:t>
            </a:r>
          </a:p>
          <a:p>
            <a:pPr marL="400050" lvl="1" indent="0">
              <a:lnSpc>
                <a:spcPct val="95000"/>
              </a:lnSpc>
              <a:buNone/>
            </a:pPr>
            <a:r>
              <a:rPr lang="hu-HU" sz="2400" dirty="0" smtClean="0"/>
              <a:t>(A képzési idő nem rövidülhet előteljesítéssel!)</a:t>
            </a:r>
            <a:endParaRPr lang="hu-HU" sz="2400" dirty="0"/>
          </a:p>
          <a:p>
            <a:pPr marL="363538" indent="-363538">
              <a:lnSpc>
                <a:spcPct val="95000"/>
              </a:lnSpc>
            </a:pPr>
            <a:r>
              <a:rPr lang="hu-HU" sz="2400" dirty="0" smtClean="0"/>
              <a:t>A </a:t>
            </a:r>
            <a:r>
              <a:rPr lang="hu-HU" sz="2400" dirty="0"/>
              <a:t>záróvizsgára bocsátás feltétele</a:t>
            </a:r>
            <a:r>
              <a:rPr lang="hu-HU" sz="2400" b="1" dirty="0"/>
              <a:t> az előírt szakmai gyakorlat teljesítése is</a:t>
            </a:r>
            <a:r>
              <a:rPr lang="hu-HU" sz="2400" b="1" dirty="0" smtClean="0"/>
              <a:t>.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SZABÁLYZATOK, INFORMÁCIÓK, DOKUMENTUMOK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arenR"/>
            </a:pPr>
            <a:r>
              <a:rPr lang="hu-HU" sz="2400" b="1" dirty="0" smtClean="0"/>
              <a:t>PTE </a:t>
            </a:r>
            <a:r>
              <a:rPr lang="hu-HU" sz="2400" b="1" dirty="0"/>
              <a:t>KTK </a:t>
            </a:r>
            <a:r>
              <a:rPr lang="hu-HU" sz="2400" b="1" dirty="0" smtClean="0"/>
              <a:t>honlap:</a:t>
            </a:r>
            <a:r>
              <a:rPr lang="hu-HU" sz="2400" i="1" dirty="0" smtClean="0"/>
              <a:t> </a:t>
            </a:r>
            <a:r>
              <a:rPr lang="hu-HU" sz="2400" dirty="0" smtClean="0"/>
              <a:t>a hivatalos szabályzat és jelen anyag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>
                <a:hlinkClick r:id="rId2"/>
              </a:rPr>
              <a:t>http://portal.ktk.pte.hu/</a:t>
            </a: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b="1" dirty="0">
                <a:hlinkClick r:id="rId3"/>
              </a:rPr>
              <a:t>http://</a:t>
            </a:r>
            <a:r>
              <a:rPr lang="hu-HU" sz="2400" b="1" dirty="0" smtClean="0">
                <a:hlinkClick r:id="rId3"/>
              </a:rPr>
              <a:t>ktk.pte.hu/kepzesek/foksz/szakgyak</a:t>
            </a:r>
            <a:r>
              <a:rPr lang="hu-HU" sz="2400" b="1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</a:t>
            </a:r>
            <a:r>
              <a:rPr lang="hu-HU" sz="2400" b="1" dirty="0" smtClean="0"/>
              <a:t>Szabályzatok</a:t>
            </a:r>
            <a:r>
              <a:rPr lang="hu-HU" sz="2400" b="1" dirty="0"/>
              <a:t>, tájékoztatók</a:t>
            </a:r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Hallgatók/Alapképzés/ </a:t>
            </a:r>
            <a:r>
              <a:rPr lang="hu-HU" sz="2400" b="1" dirty="0" smtClean="0"/>
              <a:t>Szakmai gyakorlat</a:t>
            </a:r>
          </a:p>
          <a:p>
            <a:pPr marL="400050" lvl="1">
              <a:lnSpc>
                <a:spcPct val="90000"/>
              </a:lnSpc>
            </a:pPr>
            <a:endParaRPr lang="hu-HU" sz="2400" b="1" dirty="0"/>
          </a:p>
          <a:p>
            <a:pPr marL="539750" indent="-539750">
              <a:lnSpc>
                <a:spcPct val="90000"/>
              </a:lnSpc>
              <a:buNone/>
            </a:pPr>
            <a:r>
              <a:rPr lang="hu-HU" sz="2400" b="1" dirty="0" smtClean="0"/>
              <a:t>2) 	Közvetlen: </a:t>
            </a:r>
          </a:p>
          <a:p>
            <a:pPr marL="804863">
              <a:lnSpc>
                <a:spcPct val="90000"/>
              </a:lnSpc>
            </a:pPr>
            <a:r>
              <a:rPr lang="hu-HU" sz="2400" dirty="0" err="1" smtClean="0"/>
              <a:t>Tutorok</a:t>
            </a:r>
            <a:endParaRPr lang="hu-HU" sz="2400" dirty="0" smtClean="0"/>
          </a:p>
          <a:p>
            <a:pPr marL="804863">
              <a:lnSpc>
                <a:spcPct val="90000"/>
              </a:lnSpc>
            </a:pPr>
            <a:r>
              <a:rPr lang="hu-HU" sz="2400" dirty="0" smtClean="0"/>
              <a:t>TO</a:t>
            </a:r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704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A GYAKORLATI FÉLÉV TELJESÍTÉSE</a:t>
            </a:r>
            <a:endParaRPr lang="hu-HU" sz="3600" b="1" dirty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1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hu-HU" dirty="0"/>
              <a:t>A FOKSZ-</a:t>
            </a:r>
            <a:r>
              <a:rPr lang="hu-HU" dirty="0" err="1"/>
              <a:t>on</a:t>
            </a:r>
            <a:r>
              <a:rPr lang="hu-HU" dirty="0"/>
              <a:t> kötelező szakmai gyakorlat </a:t>
            </a:r>
            <a:r>
              <a:rPr lang="hu-HU" b="1" dirty="0"/>
              <a:t>időtartama</a:t>
            </a:r>
            <a:r>
              <a:rPr lang="hu-HU" dirty="0"/>
              <a:t>:</a:t>
            </a:r>
            <a:endParaRPr lang="hu-HU" i="1" dirty="0"/>
          </a:p>
          <a:p>
            <a:pPr lvl="0"/>
            <a:endParaRPr lang="hu-HU" dirty="0" smtClean="0"/>
          </a:p>
          <a:p>
            <a:pPr lvl="0"/>
            <a:r>
              <a:rPr lang="hu-HU" b="1" dirty="0" smtClean="0"/>
              <a:t>1. teljes </a:t>
            </a:r>
            <a:r>
              <a:rPr lang="hu-HU" b="1" dirty="0"/>
              <a:t>idejű képzés esetén 1 félév egybefüggően</a:t>
            </a:r>
            <a:r>
              <a:rPr lang="hu-HU" dirty="0"/>
              <a:t>, a teljesítendő munkaórák száma minimálisan 560 óra (heti 5 munkanap és heti 40 munkaóra figyelembe vételével). </a:t>
            </a:r>
            <a:endParaRPr lang="hu-HU" i="1" dirty="0"/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2. Az </a:t>
            </a:r>
            <a:r>
              <a:rPr lang="hu-HU" dirty="0"/>
              <a:t>előírt szakmai gyakorlatnak </a:t>
            </a:r>
            <a:r>
              <a:rPr lang="hu-HU" dirty="0" smtClean="0"/>
              <a:t>megfelelő munkakörben eltöltött </a:t>
            </a:r>
            <a:r>
              <a:rPr lang="hu-HU" b="1" dirty="0" smtClean="0"/>
              <a:t>korábbi/aktuális munkatapasztalat </a:t>
            </a:r>
            <a:r>
              <a:rPr lang="hu-HU" dirty="0"/>
              <a:t>beszámítható</a:t>
            </a:r>
            <a:r>
              <a:rPr lang="hu-HU" dirty="0" smtClean="0"/>
              <a:t>.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FOLYAMAT – FOKSZ esetében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1460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1460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56369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256075" y="153834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>
            <a:off x="298128" y="1577844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sz="2800" dirty="0" smtClean="0"/>
          </a:p>
          <a:p>
            <a:r>
              <a:rPr lang="hu-HU" sz="2800" dirty="0" smtClean="0"/>
              <a:t>Hozott </a:t>
            </a:r>
            <a:r>
              <a:rPr lang="hu-HU" sz="2800" dirty="0"/>
              <a:t>szakmai gyakorlat  esetében </a:t>
            </a:r>
            <a:endParaRPr lang="hu-H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/>
              <a:t>a</a:t>
            </a:r>
            <a:r>
              <a:rPr lang="hu-HU" sz="2800" b="1" dirty="0" smtClean="0"/>
              <a:t> cégakkreditációs lapot </a:t>
            </a:r>
            <a:r>
              <a:rPr lang="hu-HU" sz="2800" b="1" dirty="0"/>
              <a:t>kitöltés után </a:t>
            </a:r>
            <a:r>
              <a:rPr lang="hu-HU" sz="2800" b="1" dirty="0" smtClean="0"/>
              <a:t>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fogadó nyilatkozat </a:t>
            </a:r>
            <a:r>
              <a:rPr lang="hu-HU" sz="2800" b="1" dirty="0"/>
              <a:t>eredeti példányát </a:t>
            </a:r>
            <a:r>
              <a:rPr lang="hu-HU" sz="2800" b="1" dirty="0" smtClean="0"/>
              <a:t>a </a:t>
            </a:r>
            <a:r>
              <a:rPr lang="hu-HU" sz="2800" b="1" dirty="0" err="1" smtClean="0"/>
              <a:t>TO-n</a:t>
            </a:r>
            <a:r>
              <a:rPr lang="hu-HU" sz="2800" b="1" dirty="0" smtClean="0"/>
              <a:t> kell leadni</a:t>
            </a:r>
            <a:r>
              <a:rPr lang="hu-HU" sz="2800" b="1" dirty="0"/>
              <a:t>.</a:t>
            </a:r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53454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akkreditációs lapjának leadása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2018. december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08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akkreditálása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2019. január 04.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05297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Sikertelen akkreditáció esetén pótlólagos akkreditációs lap leadás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2019. január 14.  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SAJÁT HELYEK KERESÉSÉHEZ KÖTŐDŐ IDŐPONTOK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SZERZŐDÉSKÖTÉS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622325" y="1192996"/>
            <a:ext cx="1512168" cy="1460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34296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Együttműködési megállapodás és egyéb dokumentumok 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2019. január</a:t>
                      </a:r>
                      <a:r>
                        <a:rPr lang="hu-HU" sz="2400" u="none" strike="noStrike" baseline="0" dirty="0" smtClean="0">
                          <a:effectLst/>
                        </a:rPr>
                        <a:t> 14</a:t>
                      </a:r>
                      <a:r>
                        <a:rPr lang="hu-HU" sz="2400" u="none" strike="noStrike" dirty="0" smtClean="0">
                          <a:effectLst/>
                        </a:rPr>
                        <a:t>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2702</TotalTime>
  <Words>500</Words>
  <Application>Microsoft Office PowerPoint</Application>
  <PresentationFormat>Diavetítés a képernyőre (4:3 oldalarány)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KTK_prezentacio_sablon_0719</vt:lpstr>
      <vt:lpstr>KTK PPT sablon.potx (2)</vt:lpstr>
      <vt:lpstr>2018-2019 tanév 2. félévében szakmai gyakorlatot teljesítőknek</vt:lpstr>
      <vt:lpstr>BEMUTATKOZÁS</vt:lpstr>
      <vt:lpstr>A SZAKMAI GYAKORLAT ALAPVETŐ KERETEI </vt:lpstr>
      <vt:lpstr>SZABÁLYZATOK, INFORMÁCIÓK, DOKUMENTUMOK</vt:lpstr>
      <vt:lpstr>A GYAKORLATI FÉLÉV TELJESÍTÉSE</vt:lpstr>
      <vt:lpstr>A FOLYAMAT – FOKSZ esetében</vt:lpstr>
      <vt:lpstr>PowerPoint bemutató</vt:lpstr>
      <vt:lpstr>SAJÁT HELYEK KERESÉSÉHEZ KÖTŐDŐ IDŐPONTOK</vt:lpstr>
      <vt:lpstr>SZERZŐDÉSKÖTÉS</vt:lpstr>
      <vt:lpstr>SZAKMAI GYAKORLATI IDŐ</vt:lpstr>
      <vt:lpstr>ÉRTÉKELÉS</vt:lpstr>
      <vt:lpstr>DÍJAZÁS mértéke – a cég fizeti</vt:lpstr>
      <vt:lpstr>A SZAKMAI GYAKORLAT ALATT ÉS UTÁN</vt:lpstr>
      <vt:lpstr>KONZULTÁCIÓ A GYAKORLAT ALATT</vt:lpstr>
      <vt:lpstr>DOKUMENTUMOK</vt:lpstr>
      <vt:lpstr>KÉRDÉSEK?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Hamar Edina</cp:lastModifiedBy>
  <cp:revision>80</cp:revision>
  <cp:lastPrinted>2012-11-15T09:29:04Z</cp:lastPrinted>
  <dcterms:created xsi:type="dcterms:W3CDTF">2010-09-22T13:44:27Z</dcterms:created>
  <dcterms:modified xsi:type="dcterms:W3CDTF">2018-09-24T07:39:17Z</dcterms:modified>
</cp:coreProperties>
</file>