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7" r:id="rId5"/>
  </p:sldMasterIdLst>
  <p:notesMasterIdLst>
    <p:notesMasterId r:id="rId21"/>
  </p:notesMasterIdLst>
  <p:handoutMasterIdLst>
    <p:handoutMasterId r:id="rId22"/>
  </p:handoutMasterIdLst>
  <p:sldIdLst>
    <p:sldId id="256" r:id="rId6"/>
    <p:sldId id="285" r:id="rId7"/>
    <p:sldId id="269" r:id="rId8"/>
    <p:sldId id="259" r:id="rId9"/>
    <p:sldId id="270" r:id="rId10"/>
    <p:sldId id="277" r:id="rId11"/>
    <p:sldId id="284" r:id="rId12"/>
    <p:sldId id="283" r:id="rId13"/>
    <p:sldId id="288" r:id="rId14"/>
    <p:sldId id="290" r:id="rId15"/>
    <p:sldId id="291" r:id="rId16"/>
    <p:sldId id="292" r:id="rId17"/>
    <p:sldId id="265" r:id="rId18"/>
    <p:sldId id="281" r:id="rId19"/>
    <p:sldId id="286" r:id="rId20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85A23-CB41-4B8D-BA7C-17CBE0BD6B3B}" type="datetimeFigureOut">
              <a:rPr lang="hu-HU"/>
              <a:pPr/>
              <a:t>2021. 10. 21.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C725F-E7EA-40DB-A18B-839D91F29AF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03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082BF-DB3F-4938-A0ED-1A1468C3A703}" type="datetimeFigureOut">
              <a:rPr lang="hu-HU"/>
              <a:pPr/>
              <a:t>2021. 10. 21.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002A0-58E2-43B7-9E8A-74DAF7D9950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20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221163"/>
            <a:ext cx="5184775" cy="458787"/>
          </a:xfrm>
        </p:spPr>
        <p:txBody>
          <a:bodyPr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5157788"/>
            <a:ext cx="5184775" cy="576262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  <a:p>
            <a:r>
              <a:rPr lang="hu-HU"/>
              <a:t>Alcím mintájának szerkesztése</a:t>
            </a:r>
          </a:p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4F3E6-9F2E-4FFE-AB1B-45E7DC5896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1547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1547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5A722-56CA-4A4B-9C6D-D9EB899B7B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 smtClean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475A3-CA9F-476B-8418-5DA1A05C5C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2392A-E2A5-48E9-8BC4-A7B1A6C3C2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C5789-371A-4512-BA81-23DBCDEBC8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9BDB0-E523-4CB1-9502-54672166E5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68FD2-09FF-4A98-B716-FD4BAB7B1F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CAB02-770F-409B-A712-2073E24D24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452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77A662F1-F4B3-443C-ACCA-2B2A590C520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tk.pte.hu/kepzesek/ba/szakgyak" TargetMode="External"/><Relationship Id="rId2" Type="http://schemas.openxmlformats.org/officeDocument/2006/relationships/hyperlink" Target="http://portal.ktk.pte.hu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8561" y="3025418"/>
            <a:ext cx="5184775" cy="4587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hu-HU" sz="2800" b="0" dirty="0" smtClean="0">
                <a:latin typeface="+mj-lt"/>
              </a:rPr>
              <a:t>2021-2022 tanév 2. félévében szakmai gyakorlatot teljesítőknek</a:t>
            </a:r>
            <a:endParaRPr lang="hu-HU" sz="2800" b="0" dirty="0">
              <a:latin typeface="+mj-lt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03648" y="836712"/>
            <a:ext cx="631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>SZAKMAI GYAKORLATI TÁJÉKOZTATÓ</a:t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endParaRPr lang="hu-HU"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SZERZŐDÉSKÖTÉS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11560" y="1197472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788296" y="1197472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455876" y="1372030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rot="19759778">
            <a:off x="103807" y="1650713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1817"/>
              </p:ext>
            </p:extLst>
          </p:nvPr>
        </p:nvGraphicFramePr>
        <p:xfrm>
          <a:off x="251520" y="2997671"/>
          <a:ext cx="8712968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Együttműködési megállapodás és egyéb dokumentumok 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</a:rPr>
                        <a:t>2022. január 10.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63245"/>
              </p:ext>
            </p:extLst>
          </p:nvPr>
        </p:nvGraphicFramePr>
        <p:xfrm>
          <a:off x="395536" y="3501008"/>
          <a:ext cx="8496944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-tól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-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ig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Szakmai gyakorlat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2022. január 24.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2022. április 30.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Szakmai gyakorlat</a:t>
            </a:r>
            <a:endParaRPr lang="hu-HU" sz="3600" kern="0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GYAKORLATI IDŐ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0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74828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dirty="0" smtClean="0">
                          <a:effectLst/>
                        </a:rPr>
                        <a:t>Mentori értékelés</a:t>
                      </a:r>
                      <a:endParaRPr lang="hu-H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2022. május 9. 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Szakmai gyakorlat értékelése,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Neptun</a:t>
                      </a:r>
                      <a:r>
                        <a:rPr lang="hu-HU" sz="2400" u="none" strike="noStrike" dirty="0" smtClean="0">
                          <a:effectLst/>
                        </a:rPr>
                        <a:t> rögzítés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2022. május 16.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4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KONZULTÁCIÓ A GYAKORLAT ALATT</a:t>
            </a:r>
            <a:endParaRPr lang="hu-HU" sz="3600" b="1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/>
              <a:t>Szakdolgozati </a:t>
            </a:r>
            <a:r>
              <a:rPr lang="hu-HU" sz="3200" b="1" dirty="0"/>
              <a:t>konzultáció 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/>
              <a:t>konzulens!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/>
              <a:t>Szakmai </a:t>
            </a:r>
            <a:r>
              <a:rPr lang="hu-HU" sz="3200" b="1" dirty="0"/>
              <a:t>gyakorlati konzultáció 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/>
              <a:t>tutor</a:t>
            </a:r>
            <a:r>
              <a:rPr lang="hu-HU" sz="3200" b="1" i="1" dirty="0" smtClean="0"/>
              <a:t>!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Adminisztratív, ügymeneti kérdések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smtClean="0"/>
              <a:t>TO munkatársai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Céges problémák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 smtClean="0"/>
              <a:t>tutor</a:t>
            </a:r>
            <a:r>
              <a:rPr lang="hu-HU" sz="3200" b="1" i="1" dirty="0" smtClean="0"/>
              <a:t>, illetve Hargitai Ildikó</a:t>
            </a:r>
            <a:endParaRPr lang="hu-H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DOKUMENTUMOK</a:t>
            </a:r>
            <a:endParaRPr lang="hu-H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908050"/>
            <a:ext cx="8496300" cy="1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lang="hu-HU" sz="4000" dirty="0" smtClean="0">
                <a:solidFill>
                  <a:schemeClr val="tx1"/>
                </a:solidFill>
              </a:rPr>
              <a:t>Lásd a szabályzat mellékleteit!</a:t>
            </a:r>
            <a:endParaRPr lang="hu-H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KÉRDÉSEK?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BEMUTATKOZÁS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8498334" cy="4968552"/>
          </a:xfrm>
        </p:spPr>
        <p:txBody>
          <a:bodyPr/>
          <a:lstStyle/>
          <a:p>
            <a:r>
              <a:rPr lang="hu-HU" sz="2500" b="1" dirty="0" smtClean="0"/>
              <a:t>Dr. Kovács Balázs: </a:t>
            </a:r>
            <a:r>
              <a:rPr lang="hu-HU" sz="2500" dirty="0" err="1" smtClean="0"/>
              <a:t>tutor</a:t>
            </a:r>
            <a:r>
              <a:rPr lang="hu-HU" sz="2500" dirty="0" smtClean="0"/>
              <a:t>, szakmai gyakorlattal kapcsolatos információk, tanácsok</a:t>
            </a:r>
          </a:p>
          <a:p>
            <a:endParaRPr lang="hu-HU" sz="2500" b="1" dirty="0" smtClean="0"/>
          </a:p>
          <a:p>
            <a:r>
              <a:rPr lang="hu-HU" sz="2500" b="1" dirty="0" smtClean="0"/>
              <a:t>Hargitai Ildikó: </a:t>
            </a:r>
            <a:r>
              <a:rPr lang="hu-HU" sz="2500" dirty="0" smtClean="0"/>
              <a:t>kari </a:t>
            </a:r>
            <a:r>
              <a:rPr lang="hu-HU" sz="2500" dirty="0"/>
              <a:t>szervezésű helyek </a:t>
            </a:r>
            <a:r>
              <a:rPr lang="hu-HU" sz="2500" dirty="0" smtClean="0"/>
              <a:t>felkutatása, ajánlása</a:t>
            </a:r>
            <a:endParaRPr lang="hu-HU" sz="2500" dirty="0"/>
          </a:p>
          <a:p>
            <a:endParaRPr lang="hu-HU" sz="2500" b="1" dirty="0" smtClean="0"/>
          </a:p>
          <a:p>
            <a:r>
              <a:rPr lang="hu-HU" sz="2500" b="1" dirty="0" smtClean="0"/>
              <a:t>Gáspárné Szomor Anett: </a:t>
            </a:r>
            <a:r>
              <a:rPr lang="hu-HU" sz="2500" u="sng" dirty="0" smtClean="0"/>
              <a:t>FOKSZ </a:t>
            </a:r>
            <a:r>
              <a:rPr lang="hu-HU" sz="2500" dirty="0" smtClean="0"/>
              <a:t>szakmai </a:t>
            </a:r>
            <a:r>
              <a:rPr lang="hu-HU" sz="2500" dirty="0"/>
              <a:t>gyakorlat operatív intézése, elektronikus rendszerek, stb.</a:t>
            </a:r>
          </a:p>
          <a:p>
            <a:endParaRPr lang="hu-HU" sz="2500" b="1" dirty="0" smtClean="0"/>
          </a:p>
          <a:p>
            <a:r>
              <a:rPr lang="hu-HU" sz="2500" b="1" dirty="0" smtClean="0"/>
              <a:t>Schunk Szilvia</a:t>
            </a:r>
            <a:r>
              <a:rPr lang="hu-HU" sz="2500" dirty="0" smtClean="0"/>
              <a:t>: </a:t>
            </a:r>
            <a:r>
              <a:rPr lang="hu-HU" sz="2500" u="sng" dirty="0" smtClean="0"/>
              <a:t>nappali, levelező BA</a:t>
            </a:r>
            <a:r>
              <a:rPr lang="hu-HU" sz="2500" dirty="0" smtClean="0"/>
              <a:t>, szakmai </a:t>
            </a:r>
            <a:r>
              <a:rPr lang="hu-HU" sz="2500" dirty="0"/>
              <a:t>gyakorlat operatív intézése, elektronikus </a:t>
            </a:r>
            <a:r>
              <a:rPr lang="hu-HU" sz="2500" dirty="0" smtClean="0"/>
              <a:t>rendszerek, stb.</a:t>
            </a:r>
            <a:endParaRPr lang="hu-HU" sz="2500" dirty="0"/>
          </a:p>
          <a:p>
            <a:pPr marL="0" indent="0">
              <a:buNone/>
            </a:pPr>
            <a:endParaRPr lang="hu-HU" sz="2500" u="sng" dirty="0" smtClean="0"/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391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601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0" name="Dia számának helye 5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A SZAKMAI GYAKORLAT ALAPVETŐ KERETEI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80729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lnSpc>
                <a:spcPct val="95000"/>
              </a:lnSpc>
            </a:pPr>
            <a:r>
              <a:rPr lang="hu-HU" sz="2400" b="1" dirty="0"/>
              <a:t>Az üzleti szakokon </a:t>
            </a:r>
            <a:r>
              <a:rPr lang="hu-HU" sz="2400" dirty="0" smtClean="0"/>
              <a:t>a tanterv kötelező része az </a:t>
            </a:r>
            <a:r>
              <a:rPr lang="hu-HU" sz="2400" b="1" dirty="0" smtClean="0"/>
              <a:t>egy </a:t>
            </a:r>
            <a:r>
              <a:rPr lang="hu-HU" sz="2400" b="1" dirty="0"/>
              <a:t>félévig tartó szakmai </a:t>
            </a:r>
            <a:r>
              <a:rPr lang="hu-HU" sz="2400" b="1" dirty="0" smtClean="0"/>
              <a:t>gyakorlat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155 kredit teljesítése után mehet valaki gyakorlatra</a:t>
            </a:r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(FOKSZ képzésen 75 kredit)</a:t>
            </a:r>
            <a:endParaRPr lang="hu-HU" sz="2400" b="1" dirty="0"/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A </a:t>
            </a:r>
            <a:r>
              <a:rPr lang="hu-HU" sz="2400" b="1" dirty="0"/>
              <a:t>gyakorlatot </a:t>
            </a:r>
            <a:r>
              <a:rPr lang="hu-HU" sz="2400" dirty="0"/>
              <a:t>igazolható és értékelt módon</a:t>
            </a:r>
            <a:r>
              <a:rPr lang="hu-HU" sz="2400" b="1" dirty="0"/>
              <a:t> kell teljesíteni, </a:t>
            </a:r>
          </a:p>
          <a:p>
            <a:pPr marL="763588" lvl="1" indent="-363538">
              <a:lnSpc>
                <a:spcPct val="95000"/>
              </a:lnSpc>
            </a:pPr>
            <a:r>
              <a:rPr lang="hu-HU" sz="2400" b="1" dirty="0"/>
              <a:t>az ajánlott tanterv szerinti </a:t>
            </a:r>
            <a:endParaRPr lang="hu-HU" sz="2400" b="1" dirty="0" smtClean="0"/>
          </a:p>
          <a:p>
            <a:pPr marL="1163638" lvl="2" indent="-363538">
              <a:lnSpc>
                <a:spcPct val="95000"/>
              </a:lnSpc>
            </a:pPr>
            <a:r>
              <a:rPr lang="hu-HU" sz="2400" dirty="0" smtClean="0"/>
              <a:t>7</a:t>
            </a:r>
            <a:r>
              <a:rPr lang="hu-HU" sz="2400" dirty="0"/>
              <a:t>. </a:t>
            </a:r>
            <a:r>
              <a:rPr lang="hu-HU" sz="2400" dirty="0" smtClean="0"/>
              <a:t>félévben</a:t>
            </a:r>
            <a:r>
              <a:rPr lang="hu-HU" sz="2400" dirty="0"/>
              <a:t> </a:t>
            </a:r>
            <a:r>
              <a:rPr lang="hu-HU" sz="2400" dirty="0" smtClean="0"/>
              <a:t>– BA</a:t>
            </a:r>
          </a:p>
          <a:p>
            <a:pPr marL="1163638" lvl="2" indent="-363538">
              <a:lnSpc>
                <a:spcPct val="95000"/>
              </a:lnSpc>
            </a:pPr>
            <a:r>
              <a:rPr lang="hu-HU" sz="2400" dirty="0" smtClean="0"/>
              <a:t>4. félévben – FOKSZ</a:t>
            </a:r>
          </a:p>
          <a:p>
            <a:pPr marL="363538" indent="-363538">
              <a:lnSpc>
                <a:spcPct val="95000"/>
              </a:lnSpc>
            </a:pPr>
            <a:r>
              <a:rPr lang="hu-HU" sz="2400" smtClean="0"/>
              <a:t>A </a:t>
            </a:r>
            <a:r>
              <a:rPr lang="hu-HU" sz="2400" dirty="0"/>
              <a:t>záróvizsgára bocsátás feltétele</a:t>
            </a:r>
            <a:r>
              <a:rPr lang="hu-HU" sz="2400" b="1" dirty="0"/>
              <a:t> az előírt szakmai gyakorlat teljesítése is</a:t>
            </a:r>
            <a:r>
              <a:rPr lang="hu-HU" sz="2400" b="1" dirty="0" smtClean="0"/>
              <a:t>.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átum helye 3"/>
          <p:cNvSpPr txBox="1">
            <a:spLocks noGrp="1"/>
          </p:cNvSpPr>
          <p:nvPr/>
        </p:nvSpPr>
        <p:spPr bwMode="auto">
          <a:xfrm>
            <a:off x="251520" y="6518993"/>
            <a:ext cx="2170113" cy="3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7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0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SZABÁLYZATOK, INFORMÁCIÓK, DOKUMENTUMOK</a:t>
            </a:r>
            <a:endParaRPr lang="hu-HU" b="1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arenR"/>
            </a:pPr>
            <a:r>
              <a:rPr lang="hu-HU" sz="2400" b="1" dirty="0" smtClean="0"/>
              <a:t>PTE </a:t>
            </a:r>
            <a:r>
              <a:rPr lang="hu-HU" sz="2400" b="1" dirty="0"/>
              <a:t>KTK </a:t>
            </a:r>
            <a:r>
              <a:rPr lang="hu-HU" sz="2400" b="1" dirty="0" smtClean="0"/>
              <a:t>honlap:</a:t>
            </a:r>
            <a:r>
              <a:rPr lang="hu-HU" sz="2400" i="1" dirty="0" smtClean="0"/>
              <a:t> </a:t>
            </a:r>
            <a:r>
              <a:rPr lang="hu-HU" sz="2400" dirty="0" smtClean="0"/>
              <a:t>a hivatalos szabályzat és jelen anyag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>
                <a:hlinkClick r:id="rId2"/>
              </a:rPr>
              <a:t>http://portal.ktk.pte.hu/</a:t>
            </a:r>
            <a:endParaRPr lang="hu-H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b="1" dirty="0">
                <a:hlinkClick r:id="rId3"/>
              </a:rPr>
              <a:t>http://</a:t>
            </a:r>
            <a:r>
              <a:rPr lang="hu-HU" sz="2400" b="1" dirty="0" smtClean="0">
                <a:hlinkClick r:id="rId3"/>
              </a:rPr>
              <a:t>ktk.pte.hu/kepzesek/ba/szakgyak</a:t>
            </a:r>
            <a:r>
              <a:rPr lang="hu-HU" sz="2400" b="1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</a:t>
            </a:r>
            <a:r>
              <a:rPr lang="hu-HU" sz="2400" b="1" dirty="0" smtClean="0"/>
              <a:t>Szabályzatok</a:t>
            </a:r>
            <a:r>
              <a:rPr lang="hu-HU" sz="2400" b="1" dirty="0"/>
              <a:t>, tájékoztatók</a:t>
            </a:r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Hallgatók/Alapképzés/ </a:t>
            </a:r>
            <a:r>
              <a:rPr lang="hu-HU" sz="2400" b="1" dirty="0" smtClean="0"/>
              <a:t>Szakmai gyakorlat</a:t>
            </a:r>
          </a:p>
          <a:p>
            <a:pPr marL="400050" lvl="1">
              <a:lnSpc>
                <a:spcPct val="90000"/>
              </a:lnSpc>
            </a:pPr>
            <a:endParaRPr lang="hu-HU" sz="2400" b="1" dirty="0"/>
          </a:p>
          <a:p>
            <a:pPr marL="539750" indent="-539750">
              <a:lnSpc>
                <a:spcPct val="90000"/>
              </a:lnSpc>
              <a:buNone/>
            </a:pPr>
            <a:r>
              <a:rPr lang="hu-HU" sz="2400" b="1" dirty="0" smtClean="0"/>
              <a:t>2) 	Közvetlen: </a:t>
            </a:r>
          </a:p>
          <a:p>
            <a:pPr marL="804863">
              <a:lnSpc>
                <a:spcPct val="90000"/>
              </a:lnSpc>
            </a:pPr>
            <a:r>
              <a:rPr lang="hu-HU" sz="2400" dirty="0" err="1" smtClean="0"/>
              <a:t>Tutorok</a:t>
            </a:r>
            <a:endParaRPr lang="hu-HU" sz="2400" dirty="0" smtClean="0"/>
          </a:p>
          <a:p>
            <a:pPr marL="804863">
              <a:lnSpc>
                <a:spcPct val="90000"/>
              </a:lnSpc>
            </a:pPr>
            <a:r>
              <a:rPr lang="hu-HU" sz="2400" dirty="0" smtClean="0"/>
              <a:t>TO</a:t>
            </a:r>
          </a:p>
          <a:p>
            <a:pPr marL="436563"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704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A GYAKORLATI FÉLÉV IDŐBEOSZTÁSA</a:t>
            </a:r>
            <a:endParaRPr lang="hu-HU" sz="3600" b="1" dirty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1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szakmai gyakorlati félév is </a:t>
            </a:r>
            <a:r>
              <a:rPr lang="hu-HU" sz="2400" b="1" dirty="0">
                <a:latin typeface="+mj-lt"/>
              </a:rPr>
              <a:t>„szorgalmi-” és vizsga-időszakból</a:t>
            </a:r>
            <a:r>
              <a:rPr lang="hu-HU" sz="2400" dirty="0">
                <a:latin typeface="+mj-lt"/>
              </a:rPr>
              <a:t> áll</a:t>
            </a:r>
            <a:r>
              <a:rPr lang="hu-HU" sz="2400" dirty="0" smtClean="0">
                <a:latin typeface="+mj-lt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endParaRPr lang="hu-HU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szorgalmi időszakban </a:t>
            </a:r>
            <a:r>
              <a:rPr lang="hu-HU" sz="2400" b="1" dirty="0">
                <a:latin typeface="+mj-lt"/>
              </a:rPr>
              <a:t>14 hét szakmai gyakorlat</a:t>
            </a:r>
            <a:r>
              <a:rPr lang="hu-HU" sz="2400" dirty="0">
                <a:latin typeface="+mj-lt"/>
              </a:rPr>
              <a:t> teljesítendő. Ebből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hu-HU" sz="2400" dirty="0">
                <a:latin typeface="+mj-lt"/>
              </a:rPr>
              <a:t>(minimum) </a:t>
            </a:r>
            <a:r>
              <a:rPr lang="hu-HU" sz="2400" b="1" dirty="0">
                <a:latin typeface="+mj-lt"/>
              </a:rPr>
              <a:t>12 hét közvetlen </a:t>
            </a:r>
            <a:r>
              <a:rPr lang="hu-HU" sz="2400" dirty="0">
                <a:latin typeface="+mj-lt"/>
              </a:rPr>
              <a:t>a gyakorlat helyén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hu-HU" sz="2400" dirty="0">
                <a:latin typeface="+mj-lt"/>
              </a:rPr>
              <a:t>(maximum) </a:t>
            </a:r>
            <a:r>
              <a:rPr lang="hu-HU" sz="2400" b="1" dirty="0">
                <a:latin typeface="+mj-lt"/>
              </a:rPr>
              <a:t>2 hét </a:t>
            </a:r>
            <a:r>
              <a:rPr lang="hu-HU" sz="2400" dirty="0">
                <a:latin typeface="+mj-lt"/>
              </a:rPr>
              <a:t>szakdolgozat-készítésre: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2+12 vagy 12+2 vagy 14 </a:t>
            </a:r>
            <a:r>
              <a:rPr lang="hu-HU" sz="2400" dirty="0">
                <a:latin typeface="+mj-lt"/>
              </a:rPr>
              <a:t>(nincs rögzítve)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6+(2)+6, </a:t>
            </a:r>
            <a:r>
              <a:rPr lang="hu-HU" sz="2400" b="1" dirty="0" err="1">
                <a:latin typeface="+mj-lt"/>
              </a:rPr>
              <a:t>6</a:t>
            </a:r>
            <a:r>
              <a:rPr lang="hu-HU" sz="2400" b="1" dirty="0">
                <a:latin typeface="+mj-lt"/>
              </a:rPr>
              <a:t> és </a:t>
            </a:r>
            <a:r>
              <a:rPr lang="hu-HU" sz="2400" b="1" dirty="0" smtClean="0">
                <a:latin typeface="+mj-lt"/>
              </a:rPr>
              <a:t>6 – </a:t>
            </a:r>
            <a:r>
              <a:rPr lang="hu-HU" sz="2400" dirty="0" smtClean="0">
                <a:latin typeface="+mj-lt"/>
              </a:rPr>
              <a:t>(41 nap)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endParaRPr lang="hu-HU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Legkorábban a </a:t>
            </a:r>
            <a:r>
              <a:rPr lang="hu-HU" sz="2400" dirty="0" smtClean="0">
                <a:latin typeface="+mj-lt"/>
              </a:rPr>
              <a:t>januári </a:t>
            </a:r>
            <a:r>
              <a:rPr lang="hu-HU" sz="2400" dirty="0">
                <a:latin typeface="+mj-lt"/>
              </a:rPr>
              <a:t>vizsgaidőszak </a:t>
            </a:r>
            <a:r>
              <a:rPr lang="hu-HU" sz="2400" dirty="0" smtClean="0">
                <a:latin typeface="+mj-lt"/>
              </a:rPr>
              <a:t>után (2022.01.22.) </a:t>
            </a:r>
            <a:r>
              <a:rPr lang="hu-HU" sz="2400" dirty="0">
                <a:latin typeface="+mj-lt"/>
              </a:rPr>
              <a:t>lehet elkezdeni; úgy, hogy a megadott határidőre be lehessen fejezni.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>A SZAKMAI GYAKORLAT ALATT ÉS UTÁN</a:t>
            </a:r>
            <a:endParaRPr lang="hu-HU" sz="36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Szakmai tapasztalatszerzés, gyakorlati feladatok megoldása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szakdolgozat </a:t>
            </a:r>
            <a:r>
              <a:rPr lang="hu-HU" sz="2800" b="1" dirty="0" smtClean="0"/>
              <a:t>elkészítése a diplomakonzultáció keretében – tárgyként külön teljesítendő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Szakmai gyakorlat tárgyat </a:t>
            </a:r>
            <a:r>
              <a:rPr lang="hu-HU" sz="2800" b="1" dirty="0" smtClean="0">
                <a:solidFill>
                  <a:srgbClr val="FF0000"/>
                </a:solidFill>
              </a:rPr>
              <a:t>hallgató veszi fel </a:t>
            </a:r>
            <a:r>
              <a:rPr lang="hu-HU" sz="2800" b="1" dirty="0" smtClean="0"/>
              <a:t>a 7. félévben (20 kredit)</a:t>
            </a:r>
            <a:endParaRPr lang="hu-H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véleményezése:</a:t>
            </a:r>
            <a:endParaRPr lang="hu-HU" sz="2800" b="1" dirty="0"/>
          </a:p>
          <a:p>
            <a:pPr lvl="1"/>
            <a:r>
              <a:rPr lang="hu-HU" sz="2800" dirty="0" smtClean="0"/>
              <a:t>A </a:t>
            </a:r>
            <a:r>
              <a:rPr lang="hu-HU" sz="2800" dirty="0"/>
              <a:t>mentor a </a:t>
            </a:r>
            <a:r>
              <a:rPr lang="hu-HU" sz="2800" dirty="0" smtClean="0"/>
              <a:t>hallgatóról – mentori értékelés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értékelése (TO) </a:t>
            </a:r>
          </a:p>
          <a:p>
            <a:pPr lvl="1"/>
            <a:r>
              <a:rPr lang="hu-HU" sz="2800" dirty="0" smtClean="0"/>
              <a:t>1 – 2 – 3 – 4 – 5 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FOLYAMAT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1560" y="980729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980729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36096" y="98072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63691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19944" y="435615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436095" y="435615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12" name="Jobbra nyíl 11"/>
          <p:cNvSpPr/>
          <p:nvPr/>
        </p:nvSpPr>
        <p:spPr>
          <a:xfrm>
            <a:off x="5128522" y="49366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455876" y="115528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134493" y="155679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 rot="19759778">
            <a:off x="103807" y="1433970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8100392" y="244076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2780184" y="409695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EGY LEHETŐSÉG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Hozott </a:t>
            </a:r>
            <a:r>
              <a:rPr lang="hu-HU" sz="2800" dirty="0"/>
              <a:t>szakmai </a:t>
            </a:r>
            <a:r>
              <a:rPr lang="hu-HU" sz="2800" dirty="0" smtClean="0"/>
              <a:t>gyakorlat: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/>
              <a:t>a</a:t>
            </a:r>
            <a:r>
              <a:rPr lang="hu-HU" sz="2800" b="1" dirty="0" smtClean="0"/>
              <a:t> cégakkreditációs lapot </a:t>
            </a:r>
            <a:r>
              <a:rPr lang="hu-HU" sz="2800" b="1" dirty="0"/>
              <a:t>kitöltés után </a:t>
            </a:r>
            <a:r>
              <a:rPr lang="hu-HU" sz="2800" b="1" dirty="0" smtClean="0"/>
              <a:t>és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fogadó nyilatkozat </a:t>
            </a:r>
            <a:r>
              <a:rPr lang="hu-HU" sz="2800" b="1" dirty="0"/>
              <a:t>eredeti példányát </a:t>
            </a:r>
            <a:r>
              <a:rPr lang="hu-HU" sz="2800" b="1" dirty="0" smtClean="0"/>
              <a:t>a </a:t>
            </a:r>
            <a:r>
              <a:rPr lang="hu-HU" sz="2800" b="1" dirty="0" err="1" smtClean="0"/>
              <a:t>TO-n</a:t>
            </a:r>
            <a:r>
              <a:rPr lang="hu-HU" sz="2800" b="1" dirty="0" smtClean="0"/>
              <a:t> kell leadni</a:t>
            </a:r>
            <a:r>
              <a:rPr lang="hu-HU" sz="2800" b="1" dirty="0"/>
              <a:t>.</a:t>
            </a:r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45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185828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1185828"/>
            <a:ext cx="15121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</a:p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3455876" y="136038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19759778">
            <a:off x="103807" y="1639069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61361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akkreditációs lapjának leadása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2021. november 2 – december 4.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akkreditálása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2022.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január 3.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Jobbra nyíl 11"/>
          <p:cNvSpPr/>
          <p:nvPr/>
        </p:nvSpPr>
        <p:spPr>
          <a:xfrm>
            <a:off x="5134493" y="17618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76340"/>
              </p:ext>
            </p:extLst>
          </p:nvPr>
        </p:nvGraphicFramePr>
        <p:xfrm>
          <a:off x="223900" y="4437112"/>
          <a:ext cx="8640960" cy="12397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Sikertelen akkreditáció vagy sikertelen kari helyekre történő pályázás esetén pótlólagos akkreditációs lap leadás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2022. január 15.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Akkreditáció</a:t>
            </a:r>
            <a:endParaRPr lang="hu-HU" sz="3600" kern="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SAJÁT HELYEK KERESÉSÉHEZ KÖTŐDŐ IDŐPONTOK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9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K_prezentacio_sablon_0719">
  <a:themeElements>
    <a:clrScheme name="KTK_prezentacio_sablon_07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0719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07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K PPT sablon.potx (2)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F278FC025FA2A4CA226AF5236E20746" ma:contentTypeVersion="13" ma:contentTypeDescription="Új dokumentum létrehozása." ma:contentTypeScope="" ma:versionID="8ebd0146a3d1cba89867c7e1b74e9876">
  <xsd:schema xmlns:xsd="http://www.w3.org/2001/XMLSchema" xmlns:xs="http://www.w3.org/2001/XMLSchema" xmlns:p="http://schemas.microsoft.com/office/2006/metadata/properties" xmlns:ns3="207cad02-fcde-42ff-b5a1-a33afd9b192d" xmlns:ns4="7d693f1f-e34a-46e7-9c2d-c90605aa9c15" targetNamespace="http://schemas.microsoft.com/office/2006/metadata/properties" ma:root="true" ma:fieldsID="938470e6635366c62f48b3920998649e" ns3:_="" ns4:_="">
    <xsd:import namespace="207cad02-fcde-42ff-b5a1-a33afd9b192d"/>
    <xsd:import namespace="7d693f1f-e34a-46e7-9c2d-c90605aa9c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cad02-fcde-42ff-b5a1-a33afd9b19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93f1f-e34a-46e7-9c2d-c90605aa9c1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ED4E7B-9337-4753-914D-69907256B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cad02-fcde-42ff-b5a1-a33afd9b192d"/>
    <ds:schemaRef ds:uri="7d693f1f-e34a-46e7-9c2d-c90605aa9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E57400-D6ED-450B-90C5-56E1911A84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CD7FF8-6E52-41B2-99D5-0CE944DA835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07cad02-fcde-42ff-b5a1-a33afd9b192d"/>
    <ds:schemaRef ds:uri="http://schemas.microsoft.com/office/2006/metadata/properties"/>
    <ds:schemaRef ds:uri="7d693f1f-e34a-46e7-9c2d-c90605aa9c1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KTK_prezentacio_sablon_0719</Template>
  <TotalTime>2501</TotalTime>
  <Words>538</Words>
  <Application>Microsoft Office PowerPoint</Application>
  <PresentationFormat>Diavetítés a képernyőre (4:3 oldalarány)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Futura Std Medium</vt:lpstr>
      <vt:lpstr>Optima</vt:lpstr>
      <vt:lpstr>Times New Roman</vt:lpstr>
      <vt:lpstr>Trebuchet MS</vt:lpstr>
      <vt:lpstr>Wingdings</vt:lpstr>
      <vt:lpstr>KTK_prezentacio_sablon_0719</vt:lpstr>
      <vt:lpstr>KTK PPT sablon.potx (2)</vt:lpstr>
      <vt:lpstr>2021-2022 tanév 2. félévében szakmai gyakorlatot teljesítőknek</vt:lpstr>
      <vt:lpstr>BEMUTATKOZÁS</vt:lpstr>
      <vt:lpstr>A SZAKMAI GYAKORLAT ALAPVETŐ KERETEI </vt:lpstr>
      <vt:lpstr>SZABÁLYZATOK, INFORMÁCIÓK, DOKUMENTUMOK</vt:lpstr>
      <vt:lpstr>A GYAKORLATI FÉLÉV IDŐBEOSZTÁSA</vt:lpstr>
      <vt:lpstr>A SZAKMAI GYAKORLAT ALATT ÉS UTÁN</vt:lpstr>
      <vt:lpstr>A FOLYAMAT</vt:lpstr>
      <vt:lpstr>EGY LEHETŐSÉG</vt:lpstr>
      <vt:lpstr>SAJÁT HELYEK KERESÉSÉHEZ KÖTŐDŐ IDŐPONTOK</vt:lpstr>
      <vt:lpstr>SZERZŐDÉSKÖTÉS</vt:lpstr>
      <vt:lpstr>SZAKMAI GYAKORLATI IDŐ</vt:lpstr>
      <vt:lpstr>ÉRTÉKELÉS</vt:lpstr>
      <vt:lpstr>KONZULTÁCIÓ A GYAKORLAT ALATT</vt:lpstr>
      <vt:lpstr>DOKUMENTUMOK</vt:lpstr>
      <vt:lpstr>KÉRDÉSEK?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éves tájékoztató,  2010. szeptember</dc:title>
  <dc:creator>Dr. László Gyula</dc:creator>
  <cp:lastModifiedBy>Gáspárné Szomor Anett</cp:lastModifiedBy>
  <cp:revision>84</cp:revision>
  <cp:lastPrinted>2012-11-15T09:29:04Z</cp:lastPrinted>
  <dcterms:created xsi:type="dcterms:W3CDTF">2010-09-22T13:44:27Z</dcterms:created>
  <dcterms:modified xsi:type="dcterms:W3CDTF">2021-10-21T08:00:01Z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0x010100EF278FC025FA2A4CA226AF5236E20746</vt:lpwstr>
  </property>
</Properties>
</file>