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97" r:id="rId5"/>
  </p:sldMasterIdLst>
  <p:notesMasterIdLst>
    <p:notesMasterId r:id="rId23"/>
  </p:notesMasterIdLst>
  <p:handoutMasterIdLst>
    <p:handoutMasterId r:id="rId24"/>
  </p:handoutMasterIdLst>
  <p:sldIdLst>
    <p:sldId id="256" r:id="rId6"/>
    <p:sldId id="285" r:id="rId7"/>
    <p:sldId id="269" r:id="rId8"/>
    <p:sldId id="259" r:id="rId9"/>
    <p:sldId id="270" r:id="rId10"/>
    <p:sldId id="277" r:id="rId11"/>
    <p:sldId id="284" r:id="rId12"/>
    <p:sldId id="283" r:id="rId13"/>
    <p:sldId id="287" r:id="rId14"/>
    <p:sldId id="288" r:id="rId15"/>
    <p:sldId id="289" r:id="rId16"/>
    <p:sldId id="290" r:id="rId17"/>
    <p:sldId id="291" r:id="rId18"/>
    <p:sldId id="292" r:id="rId19"/>
    <p:sldId id="265" r:id="rId20"/>
    <p:sldId id="281" r:id="rId21"/>
    <p:sldId id="286" r:id="rId22"/>
  </p:sldIdLst>
  <p:sldSz cx="9144000" cy="6858000" type="screen4x3"/>
  <p:notesSz cx="6669088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185A23-CB41-4B8D-BA7C-17CBE0BD6B3B}" type="datetimeFigureOut">
              <a:rPr lang="hu-HU"/>
              <a:pPr/>
              <a:t>2021. 02. 10.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5C725F-E7EA-40DB-A18B-839D91F29AF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03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D082BF-DB3F-4938-A0ED-1A1468C3A703}" type="datetimeFigureOut">
              <a:rPr lang="hu-HU"/>
              <a:pPr/>
              <a:t>2021. 02. 10.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9002A0-58E2-43B7-9E8A-74DAF7D9950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202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4221163"/>
            <a:ext cx="5184775" cy="458787"/>
          </a:xfrm>
        </p:spPr>
        <p:txBody>
          <a:bodyPr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5157788"/>
            <a:ext cx="5184775" cy="576262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hu-HU"/>
              <a:t>Alcím mintájának szerkesztése</a:t>
            </a:r>
          </a:p>
          <a:p>
            <a:r>
              <a:rPr lang="hu-HU"/>
              <a:t>Alcím mintájának szerkesztése</a:t>
            </a:r>
          </a:p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94F3E6-9F2E-4FFE-AB1B-45E7DC58966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1547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1547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5A722-56CA-4A4B-9C6D-D9EB899B7B0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773349" y="2099952"/>
            <a:ext cx="6250021" cy="721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sz="5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410513" y="2981528"/>
            <a:ext cx="5603132" cy="33560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Előadó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476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cím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0" y="2908570"/>
            <a:ext cx="7772400" cy="701675"/>
          </a:xfrm>
          <a:prstGeom prst="rect">
            <a:avLst/>
          </a:prstGeom>
        </p:spPr>
        <p:txBody>
          <a:bodyPr tIns="0" rIns="0"/>
          <a:lstStyle>
            <a:lvl1pPr algn="r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759740"/>
            <a:ext cx="6400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8141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27241"/>
            <a:ext cx="8229600" cy="348250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022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y objekt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199" y="1177047"/>
            <a:ext cx="8229601" cy="4708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122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 al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380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0"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3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335604"/>
          </a:xfrm>
          <a:prstGeom prst="rect">
            <a:avLst/>
          </a:prstGeom>
        </p:spPr>
        <p:txBody>
          <a:bodyPr lIns="0"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36204"/>
            <a:ext cx="5486400" cy="80486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2151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fejező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04472" y="2812203"/>
            <a:ext cx="6624000" cy="61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4000" b="1" cap="none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3600" b="1" dirty="0" smtClean="0">
                <a:solidFill>
                  <a:schemeClr val="bg2"/>
                </a:solidFill>
                <a:latin typeface="Futura Std Medium" pitchFamily="34" charset="0"/>
              </a:rPr>
              <a:t>Köszönöm a figyelmüket!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57909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8475A3-CA9F-476B-8418-5DA1A05C5C1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>
          <a:xfrm>
            <a:off x="6804025" y="6245225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5BDA01-5F0A-4938-BF88-20721ECA3C6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6804025" y="6245225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02392A-E2A5-48E9-8BC4-A7B1A6C3C2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C5789-371A-4512-BA81-23DBCDEBC86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09BDB0-E523-4CB1-9502-54672166E5C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5BDA01-5F0A-4938-BF88-20721ECA3C6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768FD2-09FF-4A98-B716-FD4BAB7B1FE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CAB02-770F-409B-A712-2073E24D24E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0"/>
            <a:ext cx="7993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65175"/>
            <a:ext cx="864235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2452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4299"/>
                </a:solidFill>
              </a:defRPr>
            </a:lvl1pPr>
          </a:lstStyle>
          <a:p>
            <a:fld id="{77A662F1-F4B3-443C-ACCA-2B2A590C520F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0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tk.pte.hu/kepzesek/ba/szakgyak" TargetMode="External"/><Relationship Id="rId2" Type="http://schemas.openxmlformats.org/officeDocument/2006/relationships/hyperlink" Target="http://portal.ktk.pte.hu/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8561" y="3025418"/>
            <a:ext cx="5184775" cy="45878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hu-HU" sz="2800" b="0" dirty="0" smtClean="0">
                <a:latin typeface="+mj-lt"/>
              </a:rPr>
              <a:t>2020-2021 tanév 1. félévében szakmai gyakorlatot teljesítőknek</a:t>
            </a:r>
            <a:endParaRPr lang="hu-HU" sz="2800" b="0" dirty="0">
              <a:latin typeface="+mj-lt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03648" y="836712"/>
            <a:ext cx="63103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/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>SZAKMAI GYAKORLATI TÁJÉKOZTATÓ</a:t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endParaRPr lang="hu-HU" sz="40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185828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Saját helyek keresése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1185828"/>
            <a:ext cx="151216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</a:p>
          <a:p>
            <a:pPr algn="ctr"/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3455876" y="136038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 rot="19759778">
            <a:off x="103807" y="1639069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79504"/>
              </p:ext>
            </p:extLst>
          </p:nvPr>
        </p:nvGraphicFramePr>
        <p:xfrm>
          <a:off x="223900" y="3140968"/>
          <a:ext cx="8640960" cy="12961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Hozott szakmai gyakorlati helyek akkreditációs lapjának leadása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2021.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március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1 – május 8.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Hozott szakmai gyakorlati helyek akkreditálása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2021.</a:t>
                      </a:r>
                      <a:r>
                        <a:rPr lang="hu-HU" sz="1800" u="none" strike="noStrike" baseline="0" dirty="0" smtClean="0">
                          <a:effectLst/>
                          <a:latin typeface="+mj-lt"/>
                        </a:rPr>
                        <a:t> május 15.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Jobbra nyíl 11"/>
          <p:cNvSpPr/>
          <p:nvPr/>
        </p:nvSpPr>
        <p:spPr>
          <a:xfrm>
            <a:off x="5134493" y="176189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52868"/>
              </p:ext>
            </p:extLst>
          </p:nvPr>
        </p:nvGraphicFramePr>
        <p:xfrm>
          <a:off x="223900" y="4437112"/>
          <a:ext cx="8640960" cy="123973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Sikertelen akkreditáció vagy sikertelen kari helyekre történő pályázás esetén pótlólagos akkreditációs lap leadás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2021. május </a:t>
                      </a:r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Akkreditáció</a:t>
            </a:r>
            <a:endParaRPr lang="hu-HU" sz="3600" kern="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SAJÁT HELYEK KERESÉSÉHEZ KÖTŐDŐ IDŐPONTOK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293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KARI HELYEKRE JELENTKEZÉS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611560" y="1000605"/>
            <a:ext cx="4688904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Kari helyekre pályázás, interjúk stb.</a:t>
            </a: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 rot="1952719">
            <a:off x="135618" y="1036665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5134493" y="764704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485758"/>
              </p:ext>
            </p:extLst>
          </p:nvPr>
        </p:nvGraphicFramePr>
        <p:xfrm>
          <a:off x="251520" y="1772816"/>
          <a:ext cx="8640960" cy="217583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A kari szakmai gyakorlati helyek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meghirdetése és jelentkezés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2021.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március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22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–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április 12.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A kari szakmai gyakorlati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helyekre jelentkezés</a:t>
                      </a:r>
                      <a:r>
                        <a:rPr lang="hu-HU" sz="18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leadási </a:t>
                      </a:r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határideje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2021.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április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12.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763088"/>
              </p:ext>
            </p:extLst>
          </p:nvPr>
        </p:nvGraphicFramePr>
        <p:xfrm>
          <a:off x="251520" y="4005064"/>
          <a:ext cx="8601863" cy="10801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48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8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0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000" u="none" strike="noStrike" dirty="0">
                          <a:effectLst/>
                        </a:rPr>
                        <a:t>Interjú a gyakorlati helyeken (opcionális)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2021. </a:t>
                      </a:r>
                      <a:r>
                        <a:rPr lang="hu-HU" sz="2000" u="none" strike="noStrike" dirty="0">
                          <a:effectLst/>
                        </a:rPr>
                        <a:t>április </a:t>
                      </a:r>
                      <a:r>
                        <a:rPr lang="hu-HU" sz="2000" u="none" strike="noStrike" dirty="0" smtClean="0">
                          <a:effectLst/>
                        </a:rPr>
                        <a:t>22.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2021. május 3.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922134"/>
              </p:ext>
            </p:extLst>
          </p:nvPr>
        </p:nvGraphicFramePr>
        <p:xfrm>
          <a:off x="251519" y="5085184"/>
          <a:ext cx="8583540" cy="131414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47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4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414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</a:rPr>
                        <a:t>A kari szakmai gyakorlati helyek elosztása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2021. </a:t>
                      </a:r>
                      <a:r>
                        <a:rPr lang="hu-HU" sz="2000" u="none" strike="noStrike" dirty="0" smtClean="0">
                          <a:effectLst/>
                        </a:rPr>
                        <a:t>május </a:t>
                      </a:r>
                      <a:r>
                        <a:rPr lang="hu-HU" sz="2000" u="none" strike="noStrike" dirty="0" smtClean="0">
                          <a:effectLst/>
                        </a:rPr>
                        <a:t>20.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6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SZERZŐDÉSKÖTÉS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611560" y="1197472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Saját helyek keresése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611560" y="2009437"/>
            <a:ext cx="468890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Kari helyekre pályázás, interjúk stb.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3788296" y="1197472"/>
            <a:ext cx="15121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5436096" y="1197471"/>
            <a:ext cx="3024336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Együttműködési/kiegészítő megállapodás, fogadónyilatkozat, szerződéskötés stb.</a:t>
            </a:r>
            <a:endParaRPr lang="hu-HU" dirty="0"/>
          </a:p>
        </p:txBody>
      </p:sp>
      <p:sp>
        <p:nvSpPr>
          <p:cNvPr id="15" name="Jobbra nyíl 14"/>
          <p:cNvSpPr/>
          <p:nvPr/>
        </p:nvSpPr>
        <p:spPr>
          <a:xfrm rot="1952719">
            <a:off x="135618" y="2045497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>
            <a:off x="3455876" y="1372030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Jobbra nyíl 16"/>
          <p:cNvSpPr/>
          <p:nvPr/>
        </p:nvSpPr>
        <p:spPr>
          <a:xfrm>
            <a:off x="5134493" y="177353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ra nyíl 17"/>
          <p:cNvSpPr/>
          <p:nvPr/>
        </p:nvSpPr>
        <p:spPr>
          <a:xfrm rot="19759778">
            <a:off x="103807" y="1650713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9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531473"/>
              </p:ext>
            </p:extLst>
          </p:nvPr>
        </p:nvGraphicFramePr>
        <p:xfrm>
          <a:off x="251520" y="2997671"/>
          <a:ext cx="8712968" cy="131414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414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 smtClean="0">
                          <a:effectLst/>
                        </a:rPr>
                        <a:t>Együttműködési megállapodás és egyéb dokumentumok leadása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</a:rPr>
                        <a:t> 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</a:rPr>
                        <a:t>2021. </a:t>
                      </a:r>
                      <a:r>
                        <a:rPr lang="hu-HU" sz="2400" u="none" strike="noStrike" dirty="0">
                          <a:effectLst/>
                        </a:rPr>
                        <a:t>május </a:t>
                      </a:r>
                      <a:r>
                        <a:rPr lang="hu-HU" sz="2400" u="none" strike="noStrike" dirty="0" smtClean="0">
                          <a:effectLst/>
                        </a:rPr>
                        <a:t>30.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2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032860"/>
            <a:ext cx="7848872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Szakmai gyakorlat</a:t>
            </a: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8100392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2339752" y="2492897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528956"/>
              </p:ext>
            </p:extLst>
          </p:nvPr>
        </p:nvGraphicFramePr>
        <p:xfrm>
          <a:off x="395536" y="3501008"/>
          <a:ext cx="8496944" cy="20882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endParaRPr lang="hu-HU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-tól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- </a:t>
                      </a:r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ig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Szakmai gyakorlat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2021. </a:t>
                      </a:r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június </a:t>
                      </a:r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7.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2021. november 2.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Szakmai gyakorlat</a:t>
            </a:r>
            <a:endParaRPr lang="hu-HU" sz="3600" kern="0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SZAKMAI GYAKORLATI IDŐ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90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ÉRTÉKELÉS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9944" y="1095914"/>
            <a:ext cx="4680520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Mentori értékelés (szakmai gyakorlati igazolás) leadása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436095" y="1095914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Teljesítés (1-2–3-4-5)</a:t>
            </a:r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5128522" y="1676454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2780184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761602"/>
              </p:ext>
            </p:extLst>
          </p:nvPr>
        </p:nvGraphicFramePr>
        <p:xfrm>
          <a:off x="250824" y="3212976"/>
          <a:ext cx="8191251" cy="28803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2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u="none" strike="noStrike" dirty="0" smtClean="0">
                          <a:effectLst/>
                        </a:rPr>
                        <a:t>Mentori értékelés</a:t>
                      </a:r>
                      <a:endParaRPr lang="hu-H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hu-HU" sz="2400" u="none" strike="noStrike" dirty="0" smtClean="0">
                          <a:effectLst/>
                        </a:rPr>
                        <a:t>leadása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2021. </a:t>
                      </a:r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november 2. 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Szakmai gyakorlat értékelése, </a:t>
                      </a:r>
                      <a:r>
                        <a:rPr lang="hu-HU" sz="2400" u="none" strike="noStrike" dirty="0" err="1" smtClean="0">
                          <a:effectLst/>
                        </a:rPr>
                        <a:t>Neptun</a:t>
                      </a:r>
                      <a:r>
                        <a:rPr lang="hu-HU" sz="2400" u="none" strike="noStrike" dirty="0" smtClean="0">
                          <a:effectLst/>
                        </a:rPr>
                        <a:t> rögzítés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2021. </a:t>
                      </a:r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november </a:t>
                      </a:r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8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3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4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KONZULTÁCIÓ A GYAKORLAT ALATT</a:t>
            </a:r>
            <a:endParaRPr lang="hu-HU" sz="3600" b="1" dirty="0"/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dirty="0" smtClean="0"/>
              <a:t>Szakdolgozati </a:t>
            </a:r>
            <a:r>
              <a:rPr lang="hu-HU" sz="3200" b="1" dirty="0"/>
              <a:t>konzultáció 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/>
              <a:t>konzulens!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dirty="0" smtClean="0"/>
              <a:t>Szakmai </a:t>
            </a:r>
            <a:r>
              <a:rPr lang="hu-HU" sz="3200" b="1" dirty="0"/>
              <a:t>gyakorlati konzultáció 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err="1"/>
              <a:t>tutor</a:t>
            </a:r>
            <a:r>
              <a:rPr lang="hu-HU" sz="3200" b="1" i="1" dirty="0" smtClean="0"/>
              <a:t>!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i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i="1" dirty="0" smtClean="0"/>
              <a:t>Adminisztratív, ügymeneti kérdések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smtClean="0"/>
              <a:t>TO munkatársai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i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i="1" dirty="0" smtClean="0"/>
              <a:t>Céges problémák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err="1" smtClean="0"/>
              <a:t>tutor</a:t>
            </a:r>
            <a:r>
              <a:rPr lang="hu-HU" sz="3200" b="1" i="1" dirty="0" smtClean="0"/>
              <a:t>, illetve Hargitai Ildikó</a:t>
            </a:r>
            <a:endParaRPr lang="hu-H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DOKUMENTUMOK</a:t>
            </a:r>
            <a:endParaRPr lang="hu-H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908050"/>
            <a:ext cx="8496300" cy="10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299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9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2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</a:pPr>
            <a:r>
              <a:rPr lang="hu-HU" sz="4000" dirty="0" smtClean="0">
                <a:solidFill>
                  <a:schemeClr val="tx1"/>
                </a:solidFill>
              </a:rPr>
              <a:t>Lásd a szabályzat mellékleteit!</a:t>
            </a:r>
            <a:endParaRPr lang="hu-H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KÉRDÉSEK?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80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/>
              <a:t>BEMUTATKOZÁS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8498334" cy="4968552"/>
          </a:xfrm>
        </p:spPr>
        <p:txBody>
          <a:bodyPr/>
          <a:lstStyle/>
          <a:p>
            <a:r>
              <a:rPr lang="hu-HU" sz="2500" b="1" dirty="0" smtClean="0"/>
              <a:t>Dr. Kovács Balázs: </a:t>
            </a:r>
            <a:r>
              <a:rPr lang="hu-HU" sz="2500" dirty="0" err="1" smtClean="0"/>
              <a:t>tutor</a:t>
            </a:r>
            <a:r>
              <a:rPr lang="hu-HU" sz="2500" dirty="0" smtClean="0"/>
              <a:t>, szakmai gyakorlattal kapcsolatos információk, tanácsok</a:t>
            </a:r>
          </a:p>
          <a:p>
            <a:endParaRPr lang="hu-HU" sz="2500" b="1" dirty="0" smtClean="0"/>
          </a:p>
          <a:p>
            <a:r>
              <a:rPr lang="hu-HU" sz="2500" b="1" dirty="0" smtClean="0"/>
              <a:t>Hargitai Ildikó: </a:t>
            </a:r>
            <a:r>
              <a:rPr lang="hu-HU" sz="2500" dirty="0" smtClean="0"/>
              <a:t>kari </a:t>
            </a:r>
            <a:r>
              <a:rPr lang="hu-HU" sz="2500" dirty="0"/>
              <a:t>szervezésű helyek </a:t>
            </a:r>
            <a:r>
              <a:rPr lang="hu-HU" sz="2500" dirty="0" smtClean="0"/>
              <a:t>felkutatása, ajánlása</a:t>
            </a:r>
            <a:endParaRPr lang="hu-HU" sz="2500" dirty="0"/>
          </a:p>
          <a:p>
            <a:endParaRPr lang="hu-HU" sz="2500" b="1" dirty="0" smtClean="0"/>
          </a:p>
          <a:p>
            <a:r>
              <a:rPr lang="hu-HU" sz="2500" b="1" dirty="0" smtClean="0"/>
              <a:t>Gáspárné Szomor Anett: </a:t>
            </a:r>
            <a:r>
              <a:rPr lang="hu-HU" sz="2500" u="sng" dirty="0" smtClean="0"/>
              <a:t>FOKSZ </a:t>
            </a:r>
            <a:r>
              <a:rPr lang="hu-HU" sz="2500" dirty="0" smtClean="0"/>
              <a:t>szakmai </a:t>
            </a:r>
            <a:r>
              <a:rPr lang="hu-HU" sz="2500" dirty="0"/>
              <a:t>gyakorlat operatív intézése, elektronikus rendszerek, stb.</a:t>
            </a:r>
          </a:p>
          <a:p>
            <a:endParaRPr lang="hu-HU" sz="2500" b="1" dirty="0" smtClean="0"/>
          </a:p>
          <a:p>
            <a:r>
              <a:rPr lang="hu-HU" sz="2500" b="1" dirty="0" smtClean="0"/>
              <a:t>Schunk Szilvia</a:t>
            </a:r>
            <a:r>
              <a:rPr lang="hu-HU" sz="2500" dirty="0" smtClean="0"/>
              <a:t>: </a:t>
            </a:r>
            <a:r>
              <a:rPr lang="hu-HU" sz="2500" u="sng" dirty="0" smtClean="0"/>
              <a:t>nappali, levelező BA</a:t>
            </a:r>
            <a:r>
              <a:rPr lang="hu-HU" sz="2500" dirty="0" smtClean="0"/>
              <a:t>, szakmai </a:t>
            </a:r>
            <a:r>
              <a:rPr lang="hu-HU" sz="2500" dirty="0"/>
              <a:t>gyakorlat operatív intézése, elektronikus </a:t>
            </a:r>
            <a:r>
              <a:rPr lang="hu-HU" sz="2500" dirty="0" smtClean="0"/>
              <a:t>rendszerek, stb.</a:t>
            </a:r>
            <a:endParaRPr lang="hu-HU" sz="2500" dirty="0"/>
          </a:p>
          <a:p>
            <a:pPr marL="0" indent="0">
              <a:buNone/>
            </a:pPr>
            <a:endParaRPr lang="hu-HU" sz="2500" u="sng" dirty="0" smtClean="0"/>
          </a:p>
          <a:p>
            <a:pPr marL="0" indent="0">
              <a:buNone/>
            </a:pP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23913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8601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0" name="Dia számának helye 5"/>
          <p:cNvSpPr txBox="1">
            <a:spLocks noGrp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A SZAKMAI GYAKORLAT ALAPVETŐ KERETEI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8602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80729"/>
            <a:ext cx="8229600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lnSpc>
                <a:spcPct val="95000"/>
              </a:lnSpc>
            </a:pPr>
            <a:r>
              <a:rPr lang="hu-HU" sz="2400" b="1" dirty="0"/>
              <a:t>Az üzleti szakokon </a:t>
            </a:r>
            <a:r>
              <a:rPr lang="hu-HU" sz="2400" dirty="0" smtClean="0"/>
              <a:t>a tanterv kötelező része az </a:t>
            </a:r>
            <a:r>
              <a:rPr lang="hu-HU" sz="2400" b="1" dirty="0" smtClean="0"/>
              <a:t>egy </a:t>
            </a:r>
            <a:r>
              <a:rPr lang="hu-HU" sz="2400" b="1" dirty="0"/>
              <a:t>félévig tartó szakmai </a:t>
            </a:r>
            <a:r>
              <a:rPr lang="hu-HU" sz="2400" b="1" dirty="0" smtClean="0"/>
              <a:t>gyakorlat</a:t>
            </a:r>
          </a:p>
          <a:p>
            <a:pPr marL="363538" indent="-363538">
              <a:lnSpc>
                <a:spcPct val="95000"/>
              </a:lnSpc>
            </a:pPr>
            <a:endParaRPr lang="hu-HU" sz="2400" b="1" dirty="0" smtClean="0"/>
          </a:p>
          <a:p>
            <a:pPr marL="363538" indent="-363538">
              <a:lnSpc>
                <a:spcPct val="95000"/>
              </a:lnSpc>
            </a:pPr>
            <a:r>
              <a:rPr lang="hu-HU" sz="2400" b="1" dirty="0" smtClean="0"/>
              <a:t>155 kredit teljesítése után mehet valaki gyakorlatra</a:t>
            </a:r>
          </a:p>
          <a:p>
            <a:pPr marL="363538" indent="-363538">
              <a:lnSpc>
                <a:spcPct val="95000"/>
              </a:lnSpc>
            </a:pPr>
            <a:r>
              <a:rPr lang="hu-HU" sz="2400" b="1" dirty="0" smtClean="0"/>
              <a:t>(</a:t>
            </a:r>
            <a:r>
              <a:rPr lang="hu-HU" sz="2400" b="1" smtClean="0"/>
              <a:t>FOKSZ képzésen </a:t>
            </a:r>
            <a:r>
              <a:rPr lang="hu-HU" sz="2400" b="1" dirty="0" smtClean="0"/>
              <a:t>75 kredit)</a:t>
            </a:r>
            <a:endParaRPr lang="hu-HU" sz="2400" b="1" dirty="0"/>
          </a:p>
          <a:p>
            <a:pPr marL="363538" indent="-363538">
              <a:lnSpc>
                <a:spcPct val="95000"/>
              </a:lnSpc>
            </a:pPr>
            <a:endParaRPr lang="hu-HU" sz="2400" b="1" dirty="0" smtClean="0"/>
          </a:p>
          <a:p>
            <a:pPr marL="363538" indent="-363538">
              <a:lnSpc>
                <a:spcPct val="95000"/>
              </a:lnSpc>
            </a:pPr>
            <a:r>
              <a:rPr lang="hu-HU" sz="2400" b="1" dirty="0" smtClean="0"/>
              <a:t>A </a:t>
            </a:r>
            <a:r>
              <a:rPr lang="hu-HU" sz="2400" b="1" dirty="0"/>
              <a:t>gyakorlatot </a:t>
            </a:r>
            <a:r>
              <a:rPr lang="hu-HU" sz="2400" dirty="0"/>
              <a:t>igazolható és értékelt módon</a:t>
            </a:r>
            <a:r>
              <a:rPr lang="hu-HU" sz="2400" b="1" dirty="0"/>
              <a:t> kell teljesíteni, </a:t>
            </a:r>
          </a:p>
          <a:p>
            <a:pPr marL="763588" lvl="1" indent="-363538">
              <a:lnSpc>
                <a:spcPct val="95000"/>
              </a:lnSpc>
            </a:pPr>
            <a:r>
              <a:rPr lang="hu-HU" sz="2400" b="1" dirty="0"/>
              <a:t>az ajánlott tanterv szerinti </a:t>
            </a:r>
            <a:endParaRPr lang="hu-HU" sz="2400" b="1" dirty="0" smtClean="0"/>
          </a:p>
          <a:p>
            <a:pPr marL="1163638" lvl="2" indent="-363538">
              <a:lnSpc>
                <a:spcPct val="95000"/>
              </a:lnSpc>
            </a:pPr>
            <a:r>
              <a:rPr lang="hu-HU" sz="2400" dirty="0" smtClean="0"/>
              <a:t>7</a:t>
            </a:r>
            <a:r>
              <a:rPr lang="hu-HU" sz="2400" dirty="0"/>
              <a:t>. </a:t>
            </a:r>
            <a:r>
              <a:rPr lang="hu-HU" sz="2400" dirty="0" smtClean="0"/>
              <a:t>félévben</a:t>
            </a:r>
            <a:r>
              <a:rPr lang="hu-HU" sz="2400" dirty="0"/>
              <a:t> </a:t>
            </a:r>
            <a:r>
              <a:rPr lang="hu-HU" sz="2400" dirty="0" smtClean="0"/>
              <a:t>– BA</a:t>
            </a:r>
          </a:p>
          <a:p>
            <a:pPr marL="1163638" lvl="2" indent="-363538">
              <a:lnSpc>
                <a:spcPct val="95000"/>
              </a:lnSpc>
            </a:pPr>
            <a:r>
              <a:rPr lang="hu-HU" sz="2400" dirty="0" smtClean="0"/>
              <a:t>4. félévben – FOKSZ</a:t>
            </a:r>
          </a:p>
          <a:p>
            <a:pPr marL="400050" lvl="1" indent="0">
              <a:lnSpc>
                <a:spcPct val="95000"/>
              </a:lnSpc>
              <a:buNone/>
            </a:pPr>
            <a:r>
              <a:rPr lang="hu-HU" sz="2400" dirty="0" smtClean="0"/>
              <a:t>(A képzési idő nem rövidülhet előteljesítéssel!)</a:t>
            </a:r>
            <a:endParaRPr lang="hu-HU" sz="2400" dirty="0"/>
          </a:p>
          <a:p>
            <a:pPr marL="363538" indent="-363538">
              <a:lnSpc>
                <a:spcPct val="95000"/>
              </a:lnSpc>
            </a:pPr>
            <a:r>
              <a:rPr lang="hu-HU" sz="2400" dirty="0" smtClean="0"/>
              <a:t>A </a:t>
            </a:r>
            <a:r>
              <a:rPr lang="hu-HU" sz="2400" dirty="0"/>
              <a:t>záróvizsgára bocsátás feltétele</a:t>
            </a:r>
            <a:r>
              <a:rPr lang="hu-HU" sz="2400" b="1" dirty="0"/>
              <a:t> az előírt szakmai gyakorlat teljesítése is</a:t>
            </a:r>
            <a:r>
              <a:rPr lang="hu-HU" sz="2400" b="1" dirty="0" smtClean="0"/>
              <a:t>.</a:t>
            </a:r>
          </a:p>
          <a:p>
            <a:pPr marL="363538" indent="-363538">
              <a:lnSpc>
                <a:spcPct val="95000"/>
              </a:lnSpc>
            </a:pP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átum helye 3"/>
          <p:cNvSpPr txBox="1">
            <a:spLocks noGrp="1"/>
          </p:cNvSpPr>
          <p:nvPr/>
        </p:nvSpPr>
        <p:spPr bwMode="auto">
          <a:xfrm>
            <a:off x="251520" y="6518993"/>
            <a:ext cx="2170113" cy="33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7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0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SZABÁLYZATOK, INFORMÁCIÓK, DOKUMENTUMOK</a:t>
            </a:r>
            <a:endParaRPr lang="hu-HU" b="1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50405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AutoNum type="arabicParenR"/>
            </a:pPr>
            <a:r>
              <a:rPr lang="hu-HU" sz="2400" b="1" dirty="0" smtClean="0"/>
              <a:t>PTE </a:t>
            </a:r>
            <a:r>
              <a:rPr lang="hu-HU" sz="2400" b="1" dirty="0"/>
              <a:t>KTK </a:t>
            </a:r>
            <a:r>
              <a:rPr lang="hu-HU" sz="2400" b="1" dirty="0" smtClean="0"/>
              <a:t>honlap:</a:t>
            </a:r>
            <a:r>
              <a:rPr lang="hu-HU" sz="2400" i="1" dirty="0" smtClean="0"/>
              <a:t> </a:t>
            </a:r>
            <a:r>
              <a:rPr lang="hu-HU" sz="2400" dirty="0" smtClean="0"/>
              <a:t>a hivatalos szabályzat és jelen anyag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>
                <a:hlinkClick r:id="rId2"/>
              </a:rPr>
              <a:t>http://portal.ktk.pte.hu/</a:t>
            </a:r>
            <a:endParaRPr lang="hu-HU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hu-HU" sz="2400" b="1" dirty="0">
                <a:hlinkClick r:id="rId3"/>
              </a:rPr>
              <a:t>http://</a:t>
            </a:r>
            <a:r>
              <a:rPr lang="hu-HU" sz="2400" b="1" dirty="0" smtClean="0">
                <a:hlinkClick r:id="rId3"/>
              </a:rPr>
              <a:t>ktk.pte.hu/kepzesek/ba/szakgyak</a:t>
            </a:r>
            <a:r>
              <a:rPr lang="hu-HU" sz="2400" b="1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hu-HU" sz="2400" b="1" dirty="0"/>
          </a:p>
          <a:p>
            <a:pPr marL="763588" lvl="1" indent="-363538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Hallgatók/</a:t>
            </a:r>
            <a:r>
              <a:rPr lang="hu-HU" sz="2400" b="1" dirty="0" smtClean="0"/>
              <a:t>Szabályzatok</a:t>
            </a:r>
            <a:r>
              <a:rPr lang="hu-HU" sz="2400" b="1" dirty="0"/>
              <a:t>, tájékoztatók</a:t>
            </a:r>
          </a:p>
          <a:p>
            <a:pPr marL="763588" lvl="1" indent="-363538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Hallgatók/Alapképzés/ </a:t>
            </a:r>
            <a:r>
              <a:rPr lang="hu-HU" sz="2400" b="1" dirty="0" smtClean="0"/>
              <a:t>Szakmai gyakorlat</a:t>
            </a:r>
          </a:p>
          <a:p>
            <a:pPr marL="400050" lvl="1">
              <a:lnSpc>
                <a:spcPct val="90000"/>
              </a:lnSpc>
            </a:pPr>
            <a:endParaRPr lang="hu-HU" sz="2400" b="1" dirty="0"/>
          </a:p>
          <a:p>
            <a:pPr marL="539750" indent="-539750">
              <a:lnSpc>
                <a:spcPct val="90000"/>
              </a:lnSpc>
              <a:buNone/>
            </a:pPr>
            <a:r>
              <a:rPr lang="hu-HU" sz="2400" b="1" dirty="0" smtClean="0"/>
              <a:t>2) 	Közvetlen: </a:t>
            </a:r>
          </a:p>
          <a:p>
            <a:pPr marL="804863">
              <a:lnSpc>
                <a:spcPct val="90000"/>
              </a:lnSpc>
            </a:pPr>
            <a:r>
              <a:rPr lang="hu-HU" sz="2400" dirty="0" err="1" smtClean="0"/>
              <a:t>Tutorok</a:t>
            </a:r>
            <a:endParaRPr lang="hu-HU" sz="2400" dirty="0" smtClean="0"/>
          </a:p>
          <a:p>
            <a:pPr marL="804863">
              <a:lnSpc>
                <a:spcPct val="90000"/>
              </a:lnSpc>
            </a:pPr>
            <a:r>
              <a:rPr lang="hu-HU" sz="2400" dirty="0" smtClean="0"/>
              <a:t>TO</a:t>
            </a:r>
          </a:p>
          <a:p>
            <a:pPr marL="436563">
              <a:lnSpc>
                <a:spcPct val="90000"/>
              </a:lnSpc>
              <a:buFontTx/>
              <a:buNone/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87043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A GYAKORLATI FÉLÉV IDŐBEOSZTÁSA</a:t>
            </a:r>
            <a:endParaRPr lang="hu-HU" sz="3600" b="1" dirty="0"/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1"/>
            <a:ext cx="822960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A szakmai gyakorlati félév is </a:t>
            </a:r>
            <a:r>
              <a:rPr lang="hu-HU" sz="2400" b="1" dirty="0">
                <a:latin typeface="+mj-lt"/>
              </a:rPr>
              <a:t>„szorgalmi-” és vizsga-időszakból</a:t>
            </a:r>
            <a:r>
              <a:rPr lang="hu-HU" sz="2400" dirty="0">
                <a:latin typeface="+mj-lt"/>
              </a:rPr>
              <a:t> áll</a:t>
            </a:r>
            <a:r>
              <a:rPr lang="hu-HU" sz="2400" dirty="0" smtClean="0">
                <a:latin typeface="+mj-lt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endParaRPr lang="hu-HU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A szorgalmi időszakban </a:t>
            </a:r>
            <a:r>
              <a:rPr lang="hu-HU" sz="2400" b="1" dirty="0">
                <a:latin typeface="+mj-lt"/>
              </a:rPr>
              <a:t>14 hét szakmai gyakorlat</a:t>
            </a:r>
            <a:r>
              <a:rPr lang="hu-HU" sz="2400" dirty="0">
                <a:latin typeface="+mj-lt"/>
              </a:rPr>
              <a:t> teljesítendő. Ebből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hu-HU" sz="2400" dirty="0">
                <a:latin typeface="+mj-lt"/>
              </a:rPr>
              <a:t>(minimum) </a:t>
            </a:r>
            <a:r>
              <a:rPr lang="hu-HU" sz="2400" b="1" dirty="0">
                <a:latin typeface="+mj-lt"/>
              </a:rPr>
              <a:t>12 hét közvetlen </a:t>
            </a:r>
            <a:r>
              <a:rPr lang="hu-HU" sz="2400" dirty="0">
                <a:latin typeface="+mj-lt"/>
              </a:rPr>
              <a:t>a gyakorlat helyén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hu-HU" sz="2400" dirty="0">
                <a:latin typeface="+mj-lt"/>
              </a:rPr>
              <a:t>(maximum) </a:t>
            </a:r>
            <a:r>
              <a:rPr lang="hu-HU" sz="2400" b="1" dirty="0">
                <a:latin typeface="+mj-lt"/>
              </a:rPr>
              <a:t>2 hét </a:t>
            </a:r>
            <a:r>
              <a:rPr lang="hu-HU" sz="2400" dirty="0">
                <a:latin typeface="+mj-lt"/>
              </a:rPr>
              <a:t>szakdolgozat-készítésre:</a:t>
            </a:r>
          </a:p>
          <a:p>
            <a:pPr marL="1257300" lvl="2" indent="-34290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2+12 vagy 12+2 vagy 14 </a:t>
            </a:r>
            <a:r>
              <a:rPr lang="hu-HU" sz="2400" dirty="0">
                <a:latin typeface="+mj-lt"/>
              </a:rPr>
              <a:t>(nincs rögzítve)</a:t>
            </a:r>
          </a:p>
          <a:p>
            <a:pPr marL="1257300" lvl="2" indent="-34290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6+(2)+6, </a:t>
            </a:r>
            <a:r>
              <a:rPr lang="hu-HU" sz="2400" b="1" dirty="0" err="1">
                <a:latin typeface="+mj-lt"/>
              </a:rPr>
              <a:t>6</a:t>
            </a:r>
            <a:r>
              <a:rPr lang="hu-HU" sz="2400" b="1" dirty="0">
                <a:latin typeface="+mj-lt"/>
              </a:rPr>
              <a:t> és </a:t>
            </a:r>
            <a:r>
              <a:rPr lang="hu-HU" sz="2400" b="1" dirty="0" smtClean="0">
                <a:latin typeface="+mj-lt"/>
              </a:rPr>
              <a:t>6 – </a:t>
            </a:r>
            <a:r>
              <a:rPr lang="hu-HU" sz="2400" dirty="0" smtClean="0">
                <a:latin typeface="+mj-lt"/>
              </a:rPr>
              <a:t>(41 nap)</a:t>
            </a:r>
          </a:p>
          <a:p>
            <a:pPr marL="1257300" lvl="2" indent="-34290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endParaRPr lang="hu-HU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Legkorábban a tavaszi vizsgaidőszak </a:t>
            </a:r>
            <a:r>
              <a:rPr lang="hu-HU" sz="2400" dirty="0" smtClean="0">
                <a:latin typeface="+mj-lt"/>
              </a:rPr>
              <a:t>után (</a:t>
            </a:r>
            <a:r>
              <a:rPr lang="hu-HU" sz="2400" dirty="0" smtClean="0">
                <a:latin typeface="+mj-lt"/>
              </a:rPr>
              <a:t>2021.06.06</a:t>
            </a:r>
            <a:r>
              <a:rPr lang="hu-HU" sz="2400" dirty="0" smtClean="0">
                <a:latin typeface="+mj-lt"/>
              </a:rPr>
              <a:t>.) </a:t>
            </a:r>
            <a:r>
              <a:rPr lang="hu-HU" sz="2400" dirty="0">
                <a:latin typeface="+mj-lt"/>
              </a:rPr>
              <a:t>lehet elkezdeni; úgy, hogy a megadott határidőre be lehessen fejezni.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/>
              <a:t>A SZAKMAI GYAKORLAT ALATT ÉS UTÁN</a:t>
            </a:r>
            <a:endParaRPr lang="hu-HU" sz="3600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Szakmai tapasztalatszerzés, gyakorlati feladatok megoldása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szakdolgozat </a:t>
            </a:r>
            <a:r>
              <a:rPr lang="hu-HU" sz="2800" b="1" dirty="0" smtClean="0"/>
              <a:t>elkészítése a diplomakonzultáció keretében – tárgyként külön teljesítendő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Szakmai gyakorlat tárgyat </a:t>
            </a:r>
            <a:r>
              <a:rPr lang="hu-HU" sz="2800" b="1" dirty="0" smtClean="0">
                <a:solidFill>
                  <a:srgbClr val="FF0000"/>
                </a:solidFill>
              </a:rPr>
              <a:t>hallgató veszi fel </a:t>
            </a:r>
            <a:r>
              <a:rPr lang="hu-HU" sz="2800" b="1" dirty="0" smtClean="0"/>
              <a:t>a 7. félévben (20 kredit)</a:t>
            </a:r>
            <a:endParaRPr lang="hu-H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gyakorlat </a:t>
            </a:r>
            <a:r>
              <a:rPr lang="hu-HU" sz="2800" b="1" dirty="0" smtClean="0"/>
              <a:t>véleményezése:</a:t>
            </a:r>
            <a:endParaRPr lang="hu-HU" sz="2800" b="1" dirty="0"/>
          </a:p>
          <a:p>
            <a:pPr lvl="1"/>
            <a:r>
              <a:rPr lang="hu-HU" sz="2800" dirty="0" smtClean="0"/>
              <a:t>A </a:t>
            </a:r>
            <a:r>
              <a:rPr lang="hu-HU" sz="2800" dirty="0"/>
              <a:t>mentor a </a:t>
            </a:r>
            <a:r>
              <a:rPr lang="hu-HU" sz="2800" dirty="0" smtClean="0"/>
              <a:t>hallgatóról – mentori értékelés</a:t>
            </a: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gyakorlat </a:t>
            </a:r>
            <a:r>
              <a:rPr lang="hu-HU" sz="2800" b="1" dirty="0" smtClean="0"/>
              <a:t>értékelése (TO) </a:t>
            </a:r>
          </a:p>
          <a:p>
            <a:pPr lvl="1"/>
            <a:r>
              <a:rPr lang="hu-HU" sz="2800" dirty="0" smtClean="0"/>
              <a:t>1 – 2 – 3 – 4 – 5 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FOLYAMAT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1560" y="980729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Saját helyek keresése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11560" y="1792694"/>
            <a:ext cx="468890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Kari helyekre pályázás, interjúk stb.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980729"/>
            <a:ext cx="15121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436096" y="980728"/>
            <a:ext cx="3024336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Együttműködési/kiegészítő megállapodás, fogadónyilatkozat, szerződéskötés stb.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11560" y="2636913"/>
            <a:ext cx="7848872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Szakmai gyakorlat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619944" y="4356152"/>
            <a:ext cx="4680520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Mentori értékelés (szakmai gyakorlati igazolás) leadása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5436095" y="4356152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Teljesítés (1-2–3-4-5)</a:t>
            </a:r>
            <a:endParaRPr lang="hu-HU" dirty="0"/>
          </a:p>
        </p:txBody>
      </p:sp>
      <p:sp>
        <p:nvSpPr>
          <p:cNvPr id="11" name="Jobbra nyíl 10"/>
          <p:cNvSpPr/>
          <p:nvPr/>
        </p:nvSpPr>
        <p:spPr>
          <a:xfrm rot="1952719">
            <a:off x="135618" y="1828754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5128522" y="493669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3455876" y="1155287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>
            <a:off x="5134493" y="1556793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ra nyíl 14"/>
          <p:cNvSpPr/>
          <p:nvPr/>
        </p:nvSpPr>
        <p:spPr>
          <a:xfrm rot="19759778">
            <a:off x="103807" y="1433970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felé nyíl 15"/>
          <p:cNvSpPr/>
          <p:nvPr/>
        </p:nvSpPr>
        <p:spPr>
          <a:xfrm>
            <a:off x="8100392" y="2440765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>
            <a:off x="2780184" y="4096950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KÉT LEHETŐSÉG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 smtClean="0"/>
              <a:t>Kari helyekre </a:t>
            </a:r>
            <a:r>
              <a:rPr lang="hu-HU" sz="2800" b="1" dirty="0" err="1" smtClean="0"/>
              <a:t>Neptun</a:t>
            </a:r>
            <a:r>
              <a:rPr lang="hu-HU" sz="2800" b="1" dirty="0" smtClean="0"/>
              <a:t> pályáztatás </a:t>
            </a:r>
            <a:r>
              <a:rPr lang="hu-HU" sz="2800" dirty="0" smtClean="0"/>
              <a:t>(3 hely között a hallgató dönti el a sorrendet)</a:t>
            </a:r>
          </a:p>
          <a:p>
            <a:endParaRPr lang="hu-HU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 smtClean="0"/>
              <a:t>Hozott </a:t>
            </a:r>
            <a:r>
              <a:rPr lang="hu-HU" sz="2800" dirty="0"/>
              <a:t>szakmai gyakorlat  esetében </a:t>
            </a:r>
            <a:endParaRPr lang="hu-HU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b="1" dirty="0"/>
              <a:t>a</a:t>
            </a:r>
            <a:r>
              <a:rPr lang="hu-HU" sz="2800" b="1" dirty="0" smtClean="0"/>
              <a:t> cégakkreditációs lapot </a:t>
            </a:r>
            <a:r>
              <a:rPr lang="hu-HU" sz="2800" b="1" dirty="0"/>
              <a:t>kitöltés után </a:t>
            </a:r>
            <a:r>
              <a:rPr lang="hu-HU" sz="2800" b="1" dirty="0" smtClean="0"/>
              <a:t>és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fogadó nyilatkozat </a:t>
            </a:r>
            <a:r>
              <a:rPr lang="hu-HU" sz="2800" b="1" dirty="0"/>
              <a:t>eredeti példányát </a:t>
            </a:r>
            <a:r>
              <a:rPr lang="hu-HU" sz="2800" b="1" dirty="0" smtClean="0"/>
              <a:t>a </a:t>
            </a:r>
            <a:r>
              <a:rPr lang="hu-HU" sz="2800" b="1" dirty="0" err="1" smtClean="0"/>
              <a:t>TO-n</a:t>
            </a:r>
            <a:r>
              <a:rPr lang="hu-HU" sz="2800" b="1" dirty="0" smtClean="0"/>
              <a:t> kell leadni</a:t>
            </a:r>
            <a:r>
              <a:rPr lang="hu-HU" sz="2800" b="1" dirty="0"/>
              <a:t>.</a:t>
            </a:r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145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7252"/>
            <a:ext cx="7152158" cy="420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Kép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221088"/>
            <a:ext cx="8974558" cy="21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TK_prezentacio_sablon_0719">
  <a:themeElements>
    <a:clrScheme name="KTK_prezentacio_sablon_071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TK_prezentacio_sablon_0719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TK_prezentacio_sablon_07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TK PPT sablon.potx (2)">
  <a:themeElements>
    <a:clrScheme name="KTK PPT">
      <a:dk1>
        <a:sysClr val="windowText" lastClr="000000"/>
      </a:dk1>
      <a:lt1>
        <a:sysClr val="window" lastClr="FFFFFF"/>
      </a:lt1>
      <a:dk2>
        <a:srgbClr val="1F497D"/>
      </a:dk2>
      <a:lt2>
        <a:srgbClr val="2E8FD6"/>
      </a:lt2>
      <a:accent1>
        <a:srgbClr val="2E8FD6"/>
      </a:accent1>
      <a:accent2>
        <a:srgbClr val="00ABD1"/>
      </a:accent2>
      <a:accent3>
        <a:srgbClr val="62C530"/>
      </a:accent3>
      <a:accent4>
        <a:srgbClr val="FF0000"/>
      </a:accent4>
      <a:accent5>
        <a:srgbClr val="4BACC6"/>
      </a:accent5>
      <a:accent6>
        <a:srgbClr val="C00000"/>
      </a:accent6>
      <a:hlink>
        <a:srgbClr val="1F497D"/>
      </a:hlink>
      <a:folHlink>
        <a:srgbClr val="1F497D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A2BCA731BAA334684FFBAFCF7BB933D" ma:contentTypeVersion="12" ma:contentTypeDescription="Új dokumentum létrehozása." ma:contentTypeScope="" ma:versionID="bb477fe814806b2e020dd9f18142e9ca">
  <xsd:schema xmlns:xsd="http://www.w3.org/2001/XMLSchema" xmlns:xs="http://www.w3.org/2001/XMLSchema" xmlns:p="http://schemas.microsoft.com/office/2006/metadata/properties" xmlns:ns2="4f016c8f-8a9a-4e8a-b42a-3e71bb98f22e" xmlns:ns3="9466d491-81e1-44a8-ba7f-6cd9854027d5" targetNamespace="http://schemas.microsoft.com/office/2006/metadata/properties" ma:root="true" ma:fieldsID="d25a74669a5bf68cfa5b2cbe4df540fe" ns2:_="" ns3:_="">
    <xsd:import namespace="4f016c8f-8a9a-4e8a-b42a-3e71bb98f22e"/>
    <xsd:import namespace="9466d491-81e1-44a8-ba7f-6cd9854027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c8f-8a9a-4e8a-b42a-3e71bb98f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6d491-81e1-44a8-ba7f-6cd9854027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E57400-D6ED-450B-90C5-56E1911A84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CD7FF8-6E52-41B2-99D5-0CE944DA8352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9466d491-81e1-44a8-ba7f-6cd9854027d5"/>
    <ds:schemaRef ds:uri="4f016c8f-8a9a-4e8a-b42a-3e71bb98f22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0A17E7-DEE6-4D17-B931-2BB61D675E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c8f-8a9a-4e8a-b42a-3e71bb98f22e"/>
    <ds:schemaRef ds:uri="9466d491-81e1-44a8-ba7f-6cd9854027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KTK_prezentacio_sablon_0719</Template>
  <TotalTime>2490</TotalTime>
  <Words>644</Words>
  <Application>Microsoft Office PowerPoint</Application>
  <PresentationFormat>Diavetítés a képernyőre (4:3 oldalarány)</PresentationFormat>
  <Paragraphs>130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Futura Std Medium</vt:lpstr>
      <vt:lpstr>Optima</vt:lpstr>
      <vt:lpstr>Times New Roman</vt:lpstr>
      <vt:lpstr>Trebuchet MS</vt:lpstr>
      <vt:lpstr>Wingdings</vt:lpstr>
      <vt:lpstr>KTK_prezentacio_sablon_0719</vt:lpstr>
      <vt:lpstr>KTK PPT sablon.potx (2)</vt:lpstr>
      <vt:lpstr>2020-2021 tanév 1. félévében szakmai gyakorlatot teljesítőknek</vt:lpstr>
      <vt:lpstr>BEMUTATKOZÁS</vt:lpstr>
      <vt:lpstr>A SZAKMAI GYAKORLAT ALAPVETŐ KERETEI </vt:lpstr>
      <vt:lpstr>SZABÁLYZATOK, INFORMÁCIÓK, DOKUMENTUMOK</vt:lpstr>
      <vt:lpstr>A GYAKORLATI FÉLÉV IDŐBEOSZTÁSA</vt:lpstr>
      <vt:lpstr>A SZAKMAI GYAKORLAT ALATT ÉS UTÁN</vt:lpstr>
      <vt:lpstr>A FOLYAMAT</vt:lpstr>
      <vt:lpstr>KÉT LEHETŐSÉG</vt:lpstr>
      <vt:lpstr>PowerPoint-bemutató</vt:lpstr>
      <vt:lpstr>SAJÁT HELYEK KERESÉSÉHEZ KÖTŐDŐ IDŐPONTOK</vt:lpstr>
      <vt:lpstr>KARI HELYEKRE JELENTKEZÉS</vt:lpstr>
      <vt:lpstr>SZERZŐDÉSKÖTÉS</vt:lpstr>
      <vt:lpstr>SZAKMAI GYAKORLATI IDŐ</vt:lpstr>
      <vt:lpstr>ÉRTÉKELÉS</vt:lpstr>
      <vt:lpstr>KONZULTÁCIÓ A GYAKORLAT ALATT</vt:lpstr>
      <vt:lpstr>DOKUMENTUMOK</vt:lpstr>
      <vt:lpstr>KÉRDÉSEK?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éves tájékoztató,  2010. szeptember</dc:title>
  <dc:creator>Dr. László Gyula</dc:creator>
  <cp:lastModifiedBy>Schunk Szilvia</cp:lastModifiedBy>
  <cp:revision>80</cp:revision>
  <cp:lastPrinted>2012-11-15T09:29:04Z</cp:lastPrinted>
  <dcterms:created xsi:type="dcterms:W3CDTF">2010-09-22T13:44:27Z</dcterms:created>
  <dcterms:modified xsi:type="dcterms:W3CDTF">2021-02-10T14:22:01Z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0x0101009A2BCA731BAA334684FFBAFCF7BB933D</vt:lpwstr>
  </property>
</Properties>
</file>