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9" r:id="rId3"/>
    <p:sldId id="260" r:id="rId4"/>
    <p:sldId id="261" r:id="rId5"/>
    <p:sldId id="262" r:id="rId6"/>
    <p:sldId id="266" r:id="rId7"/>
    <p:sldId id="265" r:id="rId8"/>
    <p:sldId id="278" r:id="rId9"/>
    <p:sldId id="280" r:id="rId10"/>
    <p:sldId id="264" r:id="rId11"/>
    <p:sldId id="267" r:id="rId12"/>
    <p:sldId id="268" r:id="rId13"/>
    <p:sldId id="269" r:id="rId14"/>
    <p:sldId id="270" r:id="rId15"/>
    <p:sldId id="272" r:id="rId16"/>
    <p:sldId id="279" r:id="rId17"/>
    <p:sldId id="281" r:id="rId18"/>
    <p:sldId id="273" r:id="rId19"/>
    <p:sldId id="274" r:id="rId20"/>
    <p:sldId id="275" r:id="rId21"/>
    <p:sldId id="282" r:id="rId22"/>
    <p:sldId id="283" r:id="rId23"/>
    <p:sldId id="263" r:id="rId24"/>
    <p:sldId id="277" r:id="rId2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hD\Disszert&#225;ci&#243;\Excelek\Kutat&#225;si%20k&#233;rd&#337;&#237;v_Sz&#369;cs%20Di&#225;na_07.18_biztos&#237;t&#225;s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hD\Disszert&#225;ci&#243;\kutat&#225;si_t&#233;m&#225;k\K&#233;pzetts&#233;g\Kutat&#225;si%20k&#233;rd&#337;&#237;v_Sz&#369;cs%20Di&#225;na_07.28_k&#233;pes&#237;t&#233;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hD\Disszert&#225;ci&#243;\kutat&#225;si_t&#233;m&#225;k\K&#233;pzetts&#233;g\Kutat&#225;si%20k&#233;rd&#337;&#237;v_Sz&#369;cs%20Di&#225;na_07.28_k&#233;pes&#237;t&#233;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hD\Disszert&#225;ci&#243;\kutat&#225;si_t&#233;m&#225;k\K&#233;pzetts&#233;g\Kutat&#225;si%20k&#233;rd&#337;&#237;v_Sz&#369;cs%20Di&#225;na_07.28_k&#233;pes&#237;t&#233;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hD\Disszert&#225;ci&#243;\kutat&#225;si_t&#233;m&#225;k\K&#233;pzetts&#233;g\Kutat&#225;si%20k&#233;rd&#337;&#237;v_Sz&#369;cs%20Di&#225;na_07.28_k&#233;pes&#237;t&#233;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hD\Disszert&#225;ci&#243;\kutat&#225;si_t&#233;m&#225;k\K&#233;pzetts&#233;g\Kutat&#225;si%20k&#233;rd&#337;&#237;v_Sz&#369;cs%20Di&#225;na_07.28_k&#233;pes&#237;t&#233;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hD\Disszert&#225;ci&#243;\Excelek\Kutat&#225;si%20k&#233;rd&#337;&#237;v_Sz&#369;cs%20Di&#225;na_07.18_biztos&#237;t&#225;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hD\Disszert&#225;ci&#243;\kutat&#225;si_t&#233;m&#225;k\K&#233;pzetts&#233;g\Kutat&#225;si%20k&#233;rd&#337;&#237;v_Sz&#369;cs%20Di&#225;na_07.28_k&#233;pes&#237;t&#233;s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hD\Disszert&#225;ci&#243;\Excelek\Kutat&#225;si%20k&#233;rd&#337;&#237;v_Sz&#369;cs%20Di&#225;na_07.18_biztos&#237;t&#225;s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hD\Disszert&#225;ci&#243;\kutat&#225;si_t&#233;m&#225;k\K&#233;pzetts&#233;g\Kutat&#225;si%20k&#233;rd&#337;&#237;v_Sz&#369;cs%20Di&#225;na_07.28_k&#233;pes&#237;t&#233;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plotArea>
      <c:layout>
        <c:manualLayout>
          <c:layoutTarget val="inner"/>
          <c:xMode val="edge"/>
          <c:yMode val="edge"/>
          <c:x val="9.6043234448092513E-2"/>
          <c:y val="7.1975286252462717E-2"/>
          <c:w val="0.81038989494994362"/>
          <c:h val="0.59874975305506328"/>
        </c:manualLayout>
      </c:layout>
      <c:barChart>
        <c:barDir val="col"/>
        <c:grouping val="clustered"/>
        <c:ser>
          <c:idx val="0"/>
          <c:order val="0"/>
          <c:tx>
            <c:strRef>
              <c:f>Grafikonok!$E$24</c:f>
              <c:strCache>
                <c:ptCount val="1"/>
                <c:pt idx="0">
                  <c:v>KSH</c:v>
                </c:pt>
              </c:strCache>
            </c:strRef>
          </c:tx>
          <c:cat>
            <c:strRef>
              <c:f>Grafikonok!$D$25:$D$31</c:f>
              <c:strCache>
                <c:ptCount val="7"/>
                <c:pt idx="0">
                  <c:v>KMR</c:v>
                </c:pt>
                <c:pt idx="1">
                  <c:v>Közép Dunántúl</c:v>
                </c:pt>
                <c:pt idx="2">
                  <c:v>Nyugat Dunántúl</c:v>
                </c:pt>
                <c:pt idx="3">
                  <c:v>Dél Dunántúl</c:v>
                </c:pt>
                <c:pt idx="4">
                  <c:v>É-Mo</c:v>
                </c:pt>
                <c:pt idx="5">
                  <c:v>É-Alföld</c:v>
                </c:pt>
                <c:pt idx="6">
                  <c:v>D-Alföld</c:v>
                </c:pt>
              </c:strCache>
            </c:strRef>
          </c:cat>
          <c:val>
            <c:numRef>
              <c:f>Grafikonok!$E$25:$E$31</c:f>
              <c:numCache>
                <c:formatCode>0.00%</c:formatCode>
                <c:ptCount val="7"/>
                <c:pt idx="0">
                  <c:v>6.6800000000000012E-2</c:v>
                </c:pt>
                <c:pt idx="1">
                  <c:v>9.6500000000000266E-2</c:v>
                </c:pt>
                <c:pt idx="2">
                  <c:v>9.7700000000000065E-2</c:v>
                </c:pt>
                <c:pt idx="3">
                  <c:v>0.11459999999999999</c:v>
                </c:pt>
                <c:pt idx="4">
                  <c:v>0.11140000000000012</c:v>
                </c:pt>
                <c:pt idx="5">
                  <c:v>0.15870000000000148</c:v>
                </c:pt>
                <c:pt idx="6">
                  <c:v>0.16030000000000028</c:v>
                </c:pt>
              </c:numCache>
            </c:numRef>
          </c:val>
        </c:ser>
        <c:ser>
          <c:idx val="1"/>
          <c:order val="1"/>
          <c:tx>
            <c:strRef>
              <c:f>Grafikonok!$F$24</c:f>
              <c:strCache>
                <c:ptCount val="1"/>
                <c:pt idx="0">
                  <c:v>Minta</c:v>
                </c:pt>
              </c:strCache>
            </c:strRef>
          </c:tx>
          <c:cat>
            <c:strRef>
              <c:f>Grafikonok!$D$25:$D$31</c:f>
              <c:strCache>
                <c:ptCount val="7"/>
                <c:pt idx="0">
                  <c:v>KMR</c:v>
                </c:pt>
                <c:pt idx="1">
                  <c:v>Közép Dunántúl</c:v>
                </c:pt>
                <c:pt idx="2">
                  <c:v>Nyugat Dunántúl</c:v>
                </c:pt>
                <c:pt idx="3">
                  <c:v>Dél Dunántúl</c:v>
                </c:pt>
                <c:pt idx="4">
                  <c:v>É-Mo</c:v>
                </c:pt>
                <c:pt idx="5">
                  <c:v>É-Alföld</c:v>
                </c:pt>
                <c:pt idx="6">
                  <c:v>D-Alföld</c:v>
                </c:pt>
              </c:strCache>
            </c:strRef>
          </c:cat>
          <c:val>
            <c:numRef>
              <c:f>Grafikonok!$F$25:$F$31</c:f>
              <c:numCache>
                <c:formatCode>0.00%</c:formatCode>
                <c:ptCount val="7"/>
                <c:pt idx="0">
                  <c:v>6.9544364508393394E-2</c:v>
                </c:pt>
                <c:pt idx="1">
                  <c:v>0.12949640287770056</c:v>
                </c:pt>
                <c:pt idx="2">
                  <c:v>8.6330935251798552E-2</c:v>
                </c:pt>
                <c:pt idx="3">
                  <c:v>0.12230215827338219</c:v>
                </c:pt>
                <c:pt idx="4">
                  <c:v>8.8729016786571566E-2</c:v>
                </c:pt>
                <c:pt idx="5">
                  <c:v>0.31654676258993175</c:v>
                </c:pt>
                <c:pt idx="6">
                  <c:v>0.18705035971223244</c:v>
                </c:pt>
              </c:numCache>
            </c:numRef>
          </c:val>
        </c:ser>
        <c:axId val="105553280"/>
        <c:axId val="105710720"/>
      </c:barChart>
      <c:catAx>
        <c:axId val="105553280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hu-HU"/>
          </a:p>
        </c:txPr>
        <c:crossAx val="105710720"/>
        <c:crosses val="autoZero"/>
        <c:auto val="1"/>
        <c:lblAlgn val="ctr"/>
        <c:lblOffset val="100"/>
      </c:catAx>
      <c:valAx>
        <c:axId val="105710720"/>
        <c:scaling>
          <c:orientation val="minMax"/>
          <c:max val="0.35000000000000031"/>
          <c:min val="0"/>
        </c:scaling>
        <c:axPos val="l"/>
        <c:majorGridlines/>
        <c:numFmt formatCode="0.00%" sourceLinked="1"/>
        <c:tickLblPos val="nextTo"/>
        <c:txPr>
          <a:bodyPr/>
          <a:lstStyle/>
          <a:p>
            <a:pPr>
              <a:defRPr sz="1200"/>
            </a:pPr>
            <a:endParaRPr lang="hu-HU"/>
          </a:p>
        </c:txPr>
        <c:crossAx val="105553280"/>
        <c:crosses val="autoZero"/>
        <c:crossBetween val="between"/>
        <c:majorUnit val="0.1"/>
      </c:valAx>
    </c:plotArea>
    <c:legend>
      <c:legendPos val="r"/>
      <c:layout/>
      <c:txPr>
        <a:bodyPr/>
        <a:lstStyle/>
        <a:p>
          <a:pPr>
            <a:defRPr sz="1200"/>
          </a:pPr>
          <a:endParaRPr lang="hu-HU"/>
        </a:p>
      </c:txPr>
    </c:legend>
    <c:plotVisOnly val="1"/>
  </c:chart>
  <c:spPr>
    <a:noFill/>
    <a:ln>
      <a:noFill/>
    </a:ln>
  </c:spPr>
  <c:txPr>
    <a:bodyPr/>
    <a:lstStyle/>
    <a:p>
      <a:pPr>
        <a:defRPr sz="1000">
          <a:latin typeface="Times New Roman" pitchFamily="18" charset="0"/>
          <a:cs typeface="Times New Roman" pitchFamily="18" charset="0"/>
        </a:defRPr>
      </a:pPr>
      <a:endParaRPr lang="hu-H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plotArea>
      <c:layout>
        <c:manualLayout>
          <c:layoutTarget val="inner"/>
          <c:xMode val="edge"/>
          <c:yMode val="edge"/>
          <c:x val="9.0531370535205241E-2"/>
          <c:y val="5.0925925925925923E-2"/>
          <c:w val="0.90251210772566071"/>
          <c:h val="0.67801910177894431"/>
        </c:manualLayout>
      </c:layout>
      <c:barChart>
        <c:barDir val="col"/>
        <c:grouping val="clustered"/>
        <c:ser>
          <c:idx val="0"/>
          <c:order val="0"/>
          <c:tx>
            <c:strRef>
              <c:f>Munka1!$C$106</c:f>
              <c:strCache>
                <c:ptCount val="1"/>
                <c:pt idx="0">
                  <c:v>Nem tesz semmit</c:v>
                </c:pt>
              </c:strCache>
            </c:strRef>
          </c:tx>
          <c:cat>
            <c:strRef>
              <c:f>Munka1!$B$107:$B$115</c:f>
              <c:strCache>
                <c:ptCount val="9"/>
                <c:pt idx="0">
                  <c:v>5 MFt alatt</c:v>
                </c:pt>
                <c:pt idx="1">
                  <c:v>5-10 MFt</c:v>
                </c:pt>
                <c:pt idx="2">
                  <c:v>10-15 MFt</c:v>
                </c:pt>
                <c:pt idx="3">
                  <c:v>15-20 MFt</c:v>
                </c:pt>
                <c:pt idx="4">
                  <c:v>20-25 MFt</c:v>
                </c:pt>
                <c:pt idx="5">
                  <c:v>25-30 MFt</c:v>
                </c:pt>
                <c:pt idx="6">
                  <c:v>35-40 MFt</c:v>
                </c:pt>
                <c:pt idx="7">
                  <c:v>40-45 MFt</c:v>
                </c:pt>
                <c:pt idx="8">
                  <c:v>45 MFt fölött</c:v>
                </c:pt>
              </c:strCache>
            </c:strRef>
          </c:cat>
          <c:val>
            <c:numRef>
              <c:f>Munka1!$C$107:$C$115</c:f>
              <c:numCache>
                <c:formatCode>0.00%</c:formatCode>
                <c:ptCount val="9"/>
                <c:pt idx="0">
                  <c:v>0.58870967741935565</c:v>
                </c:pt>
                <c:pt idx="1">
                  <c:v>0.4383561643835634</c:v>
                </c:pt>
                <c:pt idx="2">
                  <c:v>0.22580645161290341</c:v>
                </c:pt>
                <c:pt idx="3">
                  <c:v>0.26086956521739224</c:v>
                </c:pt>
                <c:pt idx="4">
                  <c:v>0.27272727272727282</c:v>
                </c:pt>
                <c:pt idx="5">
                  <c:v>0.42857142857142855</c:v>
                </c:pt>
                <c:pt idx="6">
                  <c:v>0.5</c:v>
                </c:pt>
                <c:pt idx="7">
                  <c:v>0</c:v>
                </c:pt>
                <c:pt idx="8">
                  <c:v>5.8823529411764705E-2</c:v>
                </c:pt>
              </c:numCache>
            </c:numRef>
          </c:val>
        </c:ser>
        <c:ser>
          <c:idx val="1"/>
          <c:order val="1"/>
          <c:tx>
            <c:strRef>
              <c:f>Munka1!$D$106</c:f>
              <c:strCache>
                <c:ptCount val="1"/>
                <c:pt idx="0">
                  <c:v>Öntöz vagy biztosít</c:v>
                </c:pt>
              </c:strCache>
            </c:strRef>
          </c:tx>
          <c:cat>
            <c:strRef>
              <c:f>Munka1!$B$107:$B$115</c:f>
              <c:strCache>
                <c:ptCount val="9"/>
                <c:pt idx="0">
                  <c:v>5 MFt alatt</c:v>
                </c:pt>
                <c:pt idx="1">
                  <c:v>5-10 MFt</c:v>
                </c:pt>
                <c:pt idx="2">
                  <c:v>10-15 MFt</c:v>
                </c:pt>
                <c:pt idx="3">
                  <c:v>15-20 MFt</c:v>
                </c:pt>
                <c:pt idx="4">
                  <c:v>20-25 MFt</c:v>
                </c:pt>
                <c:pt idx="5">
                  <c:v>25-30 MFt</c:v>
                </c:pt>
                <c:pt idx="6">
                  <c:v>35-40 MFt</c:v>
                </c:pt>
                <c:pt idx="7">
                  <c:v>40-45 MFt</c:v>
                </c:pt>
                <c:pt idx="8">
                  <c:v>45 MFt fölött</c:v>
                </c:pt>
              </c:strCache>
            </c:strRef>
          </c:cat>
          <c:val>
            <c:numRef>
              <c:f>Munka1!$D$107:$D$115</c:f>
              <c:numCache>
                <c:formatCode>0.00%</c:formatCode>
                <c:ptCount val="9"/>
                <c:pt idx="0">
                  <c:v>0.33064516129032345</c:v>
                </c:pt>
                <c:pt idx="1">
                  <c:v>0.41095890410959002</c:v>
                </c:pt>
                <c:pt idx="2">
                  <c:v>0.64516129032258285</c:v>
                </c:pt>
                <c:pt idx="3">
                  <c:v>0.39130434782608814</c:v>
                </c:pt>
                <c:pt idx="4">
                  <c:v>0.54545454545454541</c:v>
                </c:pt>
                <c:pt idx="5">
                  <c:v>0.35714285714285854</c:v>
                </c:pt>
                <c:pt idx="6">
                  <c:v>0.33333333333333331</c:v>
                </c:pt>
                <c:pt idx="7">
                  <c:v>0.33333333333333331</c:v>
                </c:pt>
                <c:pt idx="8">
                  <c:v>0.41176470588235403</c:v>
                </c:pt>
              </c:numCache>
            </c:numRef>
          </c:val>
        </c:ser>
        <c:ser>
          <c:idx val="2"/>
          <c:order val="2"/>
          <c:tx>
            <c:strRef>
              <c:f>Munka1!$E$106</c:f>
              <c:strCache>
                <c:ptCount val="1"/>
                <c:pt idx="0">
                  <c:v>Öntöz és biztosít</c:v>
                </c:pt>
              </c:strCache>
            </c:strRef>
          </c:tx>
          <c:cat>
            <c:strRef>
              <c:f>Munka1!$B$107:$B$115</c:f>
              <c:strCache>
                <c:ptCount val="9"/>
                <c:pt idx="0">
                  <c:v>5 MFt alatt</c:v>
                </c:pt>
                <c:pt idx="1">
                  <c:v>5-10 MFt</c:v>
                </c:pt>
                <c:pt idx="2">
                  <c:v>10-15 MFt</c:v>
                </c:pt>
                <c:pt idx="3">
                  <c:v>15-20 MFt</c:v>
                </c:pt>
                <c:pt idx="4">
                  <c:v>20-25 MFt</c:v>
                </c:pt>
                <c:pt idx="5">
                  <c:v>25-30 MFt</c:v>
                </c:pt>
                <c:pt idx="6">
                  <c:v>35-40 MFt</c:v>
                </c:pt>
                <c:pt idx="7">
                  <c:v>40-45 MFt</c:v>
                </c:pt>
                <c:pt idx="8">
                  <c:v>45 MFt fölött</c:v>
                </c:pt>
              </c:strCache>
            </c:strRef>
          </c:cat>
          <c:val>
            <c:numRef>
              <c:f>Munka1!$E$107:$E$115</c:f>
              <c:numCache>
                <c:formatCode>0.00%</c:formatCode>
                <c:ptCount val="9"/>
                <c:pt idx="0">
                  <c:v>8.0645161290322745E-2</c:v>
                </c:pt>
                <c:pt idx="1">
                  <c:v>0.15068493150684972</c:v>
                </c:pt>
                <c:pt idx="2">
                  <c:v>0.12903225806451613</c:v>
                </c:pt>
                <c:pt idx="3">
                  <c:v>0.34782608695652262</c:v>
                </c:pt>
                <c:pt idx="4">
                  <c:v>0.18181818181818246</c:v>
                </c:pt>
                <c:pt idx="5">
                  <c:v>0.21428571428571427</c:v>
                </c:pt>
                <c:pt idx="6">
                  <c:v>0.16666666666666666</c:v>
                </c:pt>
                <c:pt idx="7">
                  <c:v>0.66666666666666663</c:v>
                </c:pt>
                <c:pt idx="8">
                  <c:v>0.52941176470588236</c:v>
                </c:pt>
              </c:numCache>
            </c:numRef>
          </c:val>
        </c:ser>
        <c:axId val="107260160"/>
        <c:axId val="107261952"/>
      </c:barChart>
      <c:catAx>
        <c:axId val="107260160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hu-HU"/>
          </a:p>
        </c:txPr>
        <c:crossAx val="107261952"/>
        <c:crosses val="autoZero"/>
        <c:auto val="1"/>
        <c:lblAlgn val="ctr"/>
        <c:lblOffset val="100"/>
      </c:catAx>
      <c:valAx>
        <c:axId val="107261952"/>
        <c:scaling>
          <c:orientation val="minMax"/>
          <c:max val="0.70000000000000062"/>
          <c:min val="0"/>
        </c:scaling>
        <c:axPos val="l"/>
        <c:majorGridlines/>
        <c:numFmt formatCode="0.00%" sourceLinked="1"/>
        <c:tickLblPos val="nextTo"/>
        <c:txPr>
          <a:bodyPr/>
          <a:lstStyle/>
          <a:p>
            <a:pPr>
              <a:defRPr sz="1200"/>
            </a:pPr>
            <a:endParaRPr lang="hu-HU"/>
          </a:p>
        </c:txPr>
        <c:crossAx val="107260160"/>
        <c:crosses val="autoZero"/>
        <c:crossBetween val="between"/>
        <c:majorUnit val="0.2"/>
      </c:valAx>
    </c:plotArea>
    <c:legend>
      <c:legendPos val="b"/>
      <c:layout/>
      <c:txPr>
        <a:bodyPr/>
        <a:lstStyle/>
        <a:p>
          <a:pPr>
            <a:defRPr sz="1400"/>
          </a:pPr>
          <a:endParaRPr lang="hu-HU"/>
        </a:p>
      </c:txPr>
    </c:legend>
    <c:plotVisOnly val="1"/>
  </c:chart>
  <c:spPr>
    <a:noFill/>
    <a:ln>
      <a:noFill/>
    </a:ln>
  </c:spPr>
  <c:txPr>
    <a:bodyPr/>
    <a:lstStyle/>
    <a:p>
      <a:pPr>
        <a:defRPr sz="1000">
          <a:latin typeface="Times New Roman" pitchFamily="18" charset="0"/>
          <a:cs typeface="Times New Roman" pitchFamily="18" charset="0"/>
        </a:defRPr>
      </a:pPr>
      <a:endParaRPr lang="hu-H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style val="10"/>
  <c:chart>
    <c:plotArea>
      <c:layout>
        <c:manualLayout>
          <c:layoutTarget val="inner"/>
          <c:xMode val="edge"/>
          <c:yMode val="edge"/>
          <c:x val="0.10446031707336891"/>
          <c:y val="0"/>
          <c:w val="0.49122807017543946"/>
          <c:h val="0.99166666666666659"/>
        </c:manualLayout>
      </c:layout>
      <c:pieChart>
        <c:varyColors val="1"/>
        <c:ser>
          <c:idx val="0"/>
          <c:order val="0"/>
          <c:dLbls>
            <c:dLbl>
              <c:idx val="2"/>
              <c:layout>
                <c:manualLayout>
                  <c:x val="0.10373776033413792"/>
                  <c:y val="0.14961154855643113"/>
                </c:manualLayout>
              </c:layout>
              <c:showVal val="1"/>
            </c:dLbl>
            <c:txPr>
              <a:bodyPr/>
              <a:lstStyle/>
              <a:p>
                <a:pPr>
                  <a:defRPr sz="1400"/>
                </a:pPr>
                <a:endParaRPr lang="hu-HU"/>
              </a:p>
            </c:txPr>
            <c:showVal val="1"/>
            <c:showLeaderLines val="1"/>
          </c:dLbls>
          <c:cat>
            <c:strRef>
              <c:f>Munka1!$L$2:$L$4</c:f>
              <c:strCache>
                <c:ptCount val="3"/>
                <c:pt idx="0">
                  <c:v>Nem tesz semmit</c:v>
                </c:pt>
                <c:pt idx="1">
                  <c:v>Öntöz vagy biztosít</c:v>
                </c:pt>
                <c:pt idx="2">
                  <c:v>Öntöz és biztosít</c:v>
                </c:pt>
              </c:strCache>
            </c:strRef>
          </c:cat>
          <c:val>
            <c:numRef>
              <c:f>Munka1!$M$2:$M$4</c:f>
              <c:numCache>
                <c:formatCode>0.00%</c:formatCode>
                <c:ptCount val="3"/>
                <c:pt idx="0">
                  <c:v>0.4788732394366198</c:v>
                </c:pt>
                <c:pt idx="1">
                  <c:v>0.38028169014084673</c:v>
                </c:pt>
                <c:pt idx="2">
                  <c:v>0.14084507042253541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1400"/>
          </a:pPr>
          <a:endParaRPr lang="hu-HU"/>
        </a:p>
      </c:txPr>
    </c:legend>
    <c:plotVisOnly val="1"/>
  </c:chart>
  <c:spPr>
    <a:noFill/>
    <a:ln>
      <a:noFill/>
    </a:ln>
  </c:spPr>
  <c:txPr>
    <a:bodyPr/>
    <a:lstStyle/>
    <a:p>
      <a:pPr>
        <a:defRPr sz="1000">
          <a:latin typeface="Times New Roman" pitchFamily="18" charset="0"/>
          <a:cs typeface="Times New Roman" pitchFamily="18" charset="0"/>
        </a:defRPr>
      </a:pPr>
      <a:endParaRPr lang="hu-H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plotArea>
      <c:layout/>
      <c:barChart>
        <c:barDir val="col"/>
        <c:grouping val="clustered"/>
        <c:ser>
          <c:idx val="0"/>
          <c:order val="0"/>
          <c:tx>
            <c:strRef>
              <c:f>Munka1!$F$48</c:f>
              <c:strCache>
                <c:ptCount val="1"/>
                <c:pt idx="0">
                  <c:v>Férfi</c:v>
                </c:pt>
              </c:strCache>
            </c:strRef>
          </c:tx>
          <c:dLbls>
            <c:dLbl>
              <c:idx val="0"/>
              <c:layout>
                <c:manualLayout>
                  <c:x val="-1.2668250197941404E-2"/>
                  <c:y val="2.4390243902439025E-2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-2.4390243902439025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/>
                </a:pPr>
                <a:endParaRPr lang="hu-HU"/>
              </a:p>
            </c:txPr>
            <c:showVal val="1"/>
          </c:dLbls>
          <c:cat>
            <c:strRef>
              <c:f>Munka1!$E$49:$E$51</c:f>
              <c:strCache>
                <c:ptCount val="3"/>
                <c:pt idx="0">
                  <c:v>Nem tesz semmit</c:v>
                </c:pt>
                <c:pt idx="1">
                  <c:v>Öntöz vagy biztosít</c:v>
                </c:pt>
                <c:pt idx="2">
                  <c:v>Öntöz és biztosít</c:v>
                </c:pt>
              </c:strCache>
            </c:strRef>
          </c:cat>
          <c:val>
            <c:numRef>
              <c:f>Munka1!$F$49:$F$51</c:f>
              <c:numCache>
                <c:formatCode>0.00%</c:formatCode>
                <c:ptCount val="3"/>
                <c:pt idx="0">
                  <c:v>0.45482866043613707</c:v>
                </c:pt>
                <c:pt idx="1">
                  <c:v>0.39563862928349025</c:v>
                </c:pt>
                <c:pt idx="2">
                  <c:v>0.1495327102803739</c:v>
                </c:pt>
              </c:numCache>
            </c:numRef>
          </c:val>
        </c:ser>
        <c:ser>
          <c:idx val="1"/>
          <c:order val="1"/>
          <c:tx>
            <c:strRef>
              <c:f>Munka1!$G$48</c:f>
              <c:strCache>
                <c:ptCount val="1"/>
                <c:pt idx="0">
                  <c:v>Nő</c:v>
                </c:pt>
              </c:strCache>
            </c:strRef>
          </c:tx>
          <c:dLbls>
            <c:dLbl>
              <c:idx val="0"/>
              <c:layout>
                <c:manualLayout>
                  <c:x val="6.3341250989707104E-3"/>
                  <c:y val="-8.130081300813009E-3"/>
                </c:manualLayout>
              </c:layout>
              <c:showVal val="1"/>
            </c:dLbl>
            <c:dLbl>
              <c:idx val="1"/>
              <c:layout>
                <c:manualLayout>
                  <c:x val="1.583531274742676E-2"/>
                  <c:y val="4.065040650406504E-2"/>
                </c:manualLayout>
              </c:layout>
              <c:showVal val="1"/>
            </c:dLbl>
            <c:dLbl>
              <c:idx val="2"/>
              <c:layout>
                <c:manualLayout>
                  <c:x val="9.5011876484560574E-3"/>
                  <c:y val="3.2519685039370076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/>
                </a:pPr>
                <a:endParaRPr lang="hu-HU"/>
              </a:p>
            </c:txPr>
            <c:showVal val="1"/>
          </c:dLbls>
          <c:cat>
            <c:strRef>
              <c:f>Munka1!$E$49:$E$51</c:f>
              <c:strCache>
                <c:ptCount val="3"/>
                <c:pt idx="0">
                  <c:v>Nem tesz semmit</c:v>
                </c:pt>
                <c:pt idx="1">
                  <c:v>Öntöz vagy biztosít</c:v>
                </c:pt>
                <c:pt idx="2">
                  <c:v>Öntöz és biztosít</c:v>
                </c:pt>
              </c:strCache>
            </c:strRef>
          </c:cat>
          <c:val>
            <c:numRef>
              <c:f>Munka1!$G$49:$G$51</c:f>
              <c:numCache>
                <c:formatCode>0.00%</c:formatCode>
                <c:ptCount val="3"/>
                <c:pt idx="0">
                  <c:v>0.55789473684210678</c:v>
                </c:pt>
                <c:pt idx="1">
                  <c:v>0.32631578947368589</c:v>
                </c:pt>
                <c:pt idx="2">
                  <c:v>0.11578947368421059</c:v>
                </c:pt>
              </c:numCache>
            </c:numRef>
          </c:val>
        </c:ser>
        <c:axId val="106771584"/>
        <c:axId val="106773120"/>
      </c:barChart>
      <c:catAx>
        <c:axId val="106771584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hu-HU"/>
          </a:p>
        </c:txPr>
        <c:crossAx val="106773120"/>
        <c:crosses val="autoZero"/>
        <c:auto val="1"/>
        <c:lblAlgn val="ctr"/>
        <c:lblOffset val="100"/>
      </c:catAx>
      <c:valAx>
        <c:axId val="106773120"/>
        <c:scaling>
          <c:orientation val="minMax"/>
          <c:max val="0.60000000000000064"/>
          <c:min val="0"/>
        </c:scaling>
        <c:axPos val="l"/>
        <c:majorGridlines/>
        <c:numFmt formatCode="0.00%" sourceLinked="1"/>
        <c:tickLblPos val="nextTo"/>
        <c:txPr>
          <a:bodyPr/>
          <a:lstStyle/>
          <a:p>
            <a:pPr>
              <a:defRPr sz="1400"/>
            </a:pPr>
            <a:endParaRPr lang="hu-HU"/>
          </a:p>
        </c:txPr>
        <c:crossAx val="106771584"/>
        <c:crosses val="autoZero"/>
        <c:crossBetween val="between"/>
        <c:majorUnit val="0.2"/>
      </c:valAx>
    </c:plotArea>
    <c:legend>
      <c:legendPos val="r"/>
      <c:layout/>
      <c:txPr>
        <a:bodyPr/>
        <a:lstStyle/>
        <a:p>
          <a:pPr>
            <a:defRPr sz="1400"/>
          </a:pPr>
          <a:endParaRPr lang="hu-HU"/>
        </a:p>
      </c:txPr>
    </c:legend>
    <c:plotVisOnly val="1"/>
  </c:chart>
  <c:spPr>
    <a:noFill/>
    <a:ln>
      <a:noFill/>
    </a:ln>
  </c:spPr>
  <c:txPr>
    <a:bodyPr/>
    <a:lstStyle/>
    <a:p>
      <a:pPr>
        <a:defRPr sz="1000">
          <a:latin typeface="Times New Roman" pitchFamily="18" charset="0"/>
          <a:cs typeface="Times New Roman" pitchFamily="18" charset="0"/>
        </a:defRPr>
      </a:pPr>
      <a:endParaRPr lang="hu-H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plotArea>
      <c:layout/>
      <c:barChart>
        <c:barDir val="bar"/>
        <c:grouping val="percentStacked"/>
        <c:ser>
          <c:idx val="0"/>
          <c:order val="0"/>
          <c:tx>
            <c:strRef>
              <c:f>Munka1!$A$64</c:f>
              <c:strCache>
                <c:ptCount val="1"/>
                <c:pt idx="0">
                  <c:v>Nem tesz semmit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hu-HU"/>
              </a:p>
            </c:txPr>
            <c:showVal val="1"/>
          </c:dLbls>
          <c:cat>
            <c:strRef>
              <c:f>Munka1!$B$63:$E$63</c:f>
              <c:strCache>
                <c:ptCount val="4"/>
                <c:pt idx="0">
                  <c:v>Baby Boom</c:v>
                </c:pt>
                <c:pt idx="1">
                  <c:v>X generáció</c:v>
                </c:pt>
                <c:pt idx="2">
                  <c:v>Y generáció</c:v>
                </c:pt>
                <c:pt idx="3">
                  <c:v>Z generáció</c:v>
                </c:pt>
              </c:strCache>
            </c:strRef>
          </c:cat>
          <c:val>
            <c:numRef>
              <c:f>Munka1!$B$64:$E$64</c:f>
              <c:numCache>
                <c:formatCode>0.00%</c:formatCode>
                <c:ptCount val="4"/>
                <c:pt idx="0">
                  <c:v>0.50877192982456143</c:v>
                </c:pt>
                <c:pt idx="1">
                  <c:v>0.46534653465346537</c:v>
                </c:pt>
                <c:pt idx="2">
                  <c:v>0.41573033707865181</c:v>
                </c:pt>
                <c:pt idx="3">
                  <c:v>0.50769230769230766</c:v>
                </c:pt>
              </c:numCache>
            </c:numRef>
          </c:val>
        </c:ser>
        <c:ser>
          <c:idx val="1"/>
          <c:order val="1"/>
          <c:tx>
            <c:strRef>
              <c:f>Munka1!$A$65</c:f>
              <c:strCache>
                <c:ptCount val="1"/>
                <c:pt idx="0">
                  <c:v>Öntöz vagy biztosít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hu-HU"/>
              </a:p>
            </c:txPr>
            <c:showVal val="1"/>
          </c:dLbls>
          <c:cat>
            <c:strRef>
              <c:f>Munka1!$B$63:$E$63</c:f>
              <c:strCache>
                <c:ptCount val="4"/>
                <c:pt idx="0">
                  <c:v>Baby Boom</c:v>
                </c:pt>
                <c:pt idx="1">
                  <c:v>X generáció</c:v>
                </c:pt>
                <c:pt idx="2">
                  <c:v>Y generáció</c:v>
                </c:pt>
                <c:pt idx="3">
                  <c:v>Z generáció</c:v>
                </c:pt>
              </c:strCache>
            </c:strRef>
          </c:cat>
          <c:val>
            <c:numRef>
              <c:f>Munka1!$B$65:$E$65</c:f>
              <c:numCache>
                <c:formatCode>0.00%</c:formatCode>
                <c:ptCount val="4"/>
                <c:pt idx="0">
                  <c:v>0.37426900584795436</c:v>
                </c:pt>
                <c:pt idx="1">
                  <c:v>0.36633663366336638</c:v>
                </c:pt>
                <c:pt idx="2">
                  <c:v>0.43820224719101131</c:v>
                </c:pt>
                <c:pt idx="3">
                  <c:v>0.33846153846153826</c:v>
                </c:pt>
              </c:numCache>
            </c:numRef>
          </c:val>
        </c:ser>
        <c:ser>
          <c:idx val="2"/>
          <c:order val="2"/>
          <c:tx>
            <c:strRef>
              <c:f>Munka1!$A$66</c:f>
              <c:strCache>
                <c:ptCount val="1"/>
                <c:pt idx="0">
                  <c:v>Öntöz és biztosít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hu-HU"/>
              </a:p>
            </c:txPr>
            <c:showVal val="1"/>
          </c:dLbls>
          <c:cat>
            <c:strRef>
              <c:f>Munka1!$B$63:$E$63</c:f>
              <c:strCache>
                <c:ptCount val="4"/>
                <c:pt idx="0">
                  <c:v>Baby Boom</c:v>
                </c:pt>
                <c:pt idx="1">
                  <c:v>X generáció</c:v>
                </c:pt>
                <c:pt idx="2">
                  <c:v>Y generáció</c:v>
                </c:pt>
                <c:pt idx="3">
                  <c:v>Z generáció</c:v>
                </c:pt>
              </c:strCache>
            </c:strRef>
          </c:cat>
          <c:val>
            <c:numRef>
              <c:f>Munka1!$B$66:$E$66</c:f>
              <c:numCache>
                <c:formatCode>0.00%</c:formatCode>
                <c:ptCount val="4"/>
                <c:pt idx="0">
                  <c:v>0.11695906432748535</c:v>
                </c:pt>
                <c:pt idx="1">
                  <c:v>0.16831683168316841</c:v>
                </c:pt>
                <c:pt idx="2">
                  <c:v>0.14606741573033774</c:v>
                </c:pt>
                <c:pt idx="3">
                  <c:v>0.15384615384615452</c:v>
                </c:pt>
              </c:numCache>
            </c:numRef>
          </c:val>
        </c:ser>
        <c:overlap val="100"/>
        <c:axId val="106820352"/>
        <c:axId val="106821888"/>
      </c:barChart>
      <c:catAx>
        <c:axId val="106820352"/>
        <c:scaling>
          <c:orientation val="minMax"/>
        </c:scaling>
        <c:axPos val="l"/>
        <c:tickLblPos val="nextTo"/>
        <c:txPr>
          <a:bodyPr/>
          <a:lstStyle/>
          <a:p>
            <a:pPr>
              <a:defRPr sz="1400"/>
            </a:pPr>
            <a:endParaRPr lang="hu-HU"/>
          </a:p>
        </c:txPr>
        <c:crossAx val="106821888"/>
        <c:crosses val="autoZero"/>
        <c:auto val="1"/>
        <c:lblAlgn val="ctr"/>
        <c:lblOffset val="100"/>
      </c:catAx>
      <c:valAx>
        <c:axId val="106821888"/>
        <c:scaling>
          <c:orientation val="minMax"/>
          <c:max val="1"/>
          <c:min val="0"/>
        </c:scaling>
        <c:axPos val="b"/>
        <c:majorGridlines/>
        <c:numFmt formatCode="0%" sourceLinked="1"/>
        <c:tickLblPos val="nextTo"/>
        <c:txPr>
          <a:bodyPr/>
          <a:lstStyle/>
          <a:p>
            <a:pPr>
              <a:defRPr sz="1400"/>
            </a:pPr>
            <a:endParaRPr lang="hu-HU"/>
          </a:p>
        </c:txPr>
        <c:crossAx val="106820352"/>
        <c:crosses val="autoZero"/>
        <c:crossBetween val="between"/>
        <c:majorUnit val="0.2"/>
      </c:valAx>
    </c:plotArea>
    <c:legend>
      <c:legendPos val="b"/>
      <c:layout/>
      <c:txPr>
        <a:bodyPr/>
        <a:lstStyle/>
        <a:p>
          <a:pPr>
            <a:defRPr sz="1400"/>
          </a:pPr>
          <a:endParaRPr lang="hu-HU"/>
        </a:p>
      </c:txPr>
    </c:legend>
    <c:plotVisOnly val="1"/>
  </c:chart>
  <c:spPr>
    <a:noFill/>
    <a:ln>
      <a:noFill/>
    </a:ln>
  </c:spPr>
  <c:txPr>
    <a:bodyPr/>
    <a:lstStyle/>
    <a:p>
      <a:pPr>
        <a:defRPr sz="800">
          <a:latin typeface="Times New Roman" pitchFamily="18" charset="0"/>
          <a:cs typeface="Times New Roman" pitchFamily="18" charset="0"/>
        </a:defRPr>
      </a:pPr>
      <a:endParaRPr lang="hu-H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plotArea>
      <c:layout/>
      <c:barChart>
        <c:barDir val="bar"/>
        <c:grouping val="percentStacked"/>
        <c:ser>
          <c:idx val="0"/>
          <c:order val="0"/>
          <c:tx>
            <c:strRef>
              <c:f>Munka1!$B$29</c:f>
              <c:strCache>
                <c:ptCount val="1"/>
                <c:pt idx="0">
                  <c:v>Nem öntöz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hu-HU"/>
              </a:p>
            </c:txPr>
            <c:showVal val="1"/>
          </c:dLbls>
          <c:cat>
            <c:strRef>
              <c:f>Munka1!$A$30:$A$33</c:f>
              <c:strCache>
                <c:ptCount val="4"/>
                <c:pt idx="0">
                  <c:v>Baby Boom</c:v>
                </c:pt>
                <c:pt idx="1">
                  <c:v>X-generáció</c:v>
                </c:pt>
                <c:pt idx="2">
                  <c:v>Y generáció</c:v>
                </c:pt>
                <c:pt idx="3">
                  <c:v>Z generáció</c:v>
                </c:pt>
              </c:strCache>
            </c:strRef>
          </c:cat>
          <c:val>
            <c:numRef>
              <c:f>Munka1!$B$30:$B$33</c:f>
              <c:numCache>
                <c:formatCode>0.00%</c:formatCode>
                <c:ptCount val="4"/>
                <c:pt idx="0">
                  <c:v>0.48026315789473684</c:v>
                </c:pt>
                <c:pt idx="1">
                  <c:v>0.39560439560439675</c:v>
                </c:pt>
                <c:pt idx="2">
                  <c:v>0.33750000000000102</c:v>
                </c:pt>
                <c:pt idx="3">
                  <c:v>0.30508474576271327</c:v>
                </c:pt>
              </c:numCache>
            </c:numRef>
          </c:val>
        </c:ser>
        <c:ser>
          <c:idx val="1"/>
          <c:order val="1"/>
          <c:tx>
            <c:strRef>
              <c:f>Munka1!$C$29</c:f>
              <c:strCache>
                <c:ptCount val="1"/>
                <c:pt idx="0">
                  <c:v>Öntöz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hu-HU"/>
              </a:p>
            </c:txPr>
            <c:showVal val="1"/>
          </c:dLbls>
          <c:cat>
            <c:strRef>
              <c:f>Munka1!$A$30:$A$33</c:f>
              <c:strCache>
                <c:ptCount val="4"/>
                <c:pt idx="0">
                  <c:v>Baby Boom</c:v>
                </c:pt>
                <c:pt idx="1">
                  <c:v>X-generáció</c:v>
                </c:pt>
                <c:pt idx="2">
                  <c:v>Y generáció</c:v>
                </c:pt>
                <c:pt idx="3">
                  <c:v>Z generáció</c:v>
                </c:pt>
              </c:strCache>
            </c:strRef>
          </c:cat>
          <c:val>
            <c:numRef>
              <c:f>Munka1!$C$30:$C$33</c:f>
              <c:numCache>
                <c:formatCode>0.00%</c:formatCode>
                <c:ptCount val="4"/>
                <c:pt idx="0">
                  <c:v>0.1710526315789474</c:v>
                </c:pt>
                <c:pt idx="1">
                  <c:v>0.24175824175824229</c:v>
                </c:pt>
                <c:pt idx="2">
                  <c:v>0.28750000000000031</c:v>
                </c:pt>
                <c:pt idx="3">
                  <c:v>0.22033898305084745</c:v>
                </c:pt>
              </c:numCache>
            </c:numRef>
          </c:val>
        </c:ser>
        <c:ser>
          <c:idx val="2"/>
          <c:order val="2"/>
          <c:tx>
            <c:strRef>
              <c:f>Munka1!$D$29</c:f>
              <c:strCache>
                <c:ptCount val="1"/>
                <c:pt idx="0">
                  <c:v>Tervezi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hu-HU"/>
              </a:p>
            </c:txPr>
            <c:showVal val="1"/>
          </c:dLbls>
          <c:cat>
            <c:strRef>
              <c:f>Munka1!$A$30:$A$33</c:f>
              <c:strCache>
                <c:ptCount val="4"/>
                <c:pt idx="0">
                  <c:v>Baby Boom</c:v>
                </c:pt>
                <c:pt idx="1">
                  <c:v>X-generáció</c:v>
                </c:pt>
                <c:pt idx="2">
                  <c:v>Y generáció</c:v>
                </c:pt>
                <c:pt idx="3">
                  <c:v>Z generáció</c:v>
                </c:pt>
              </c:strCache>
            </c:strRef>
          </c:cat>
          <c:val>
            <c:numRef>
              <c:f>Munka1!$D$30:$D$33</c:f>
              <c:numCache>
                <c:formatCode>0.00%</c:formatCode>
                <c:ptCount val="4"/>
                <c:pt idx="0">
                  <c:v>0.34868421052631576</c:v>
                </c:pt>
                <c:pt idx="1">
                  <c:v>0.36263736263736268</c:v>
                </c:pt>
                <c:pt idx="2">
                  <c:v>0.37500000000000078</c:v>
                </c:pt>
                <c:pt idx="3">
                  <c:v>0.47457627118644247</c:v>
                </c:pt>
              </c:numCache>
            </c:numRef>
          </c:val>
        </c:ser>
        <c:overlap val="100"/>
        <c:axId val="107086592"/>
        <c:axId val="107088128"/>
      </c:barChart>
      <c:catAx>
        <c:axId val="107086592"/>
        <c:scaling>
          <c:orientation val="minMax"/>
        </c:scaling>
        <c:axPos val="l"/>
        <c:tickLblPos val="nextTo"/>
        <c:txPr>
          <a:bodyPr/>
          <a:lstStyle/>
          <a:p>
            <a:pPr>
              <a:defRPr sz="1400"/>
            </a:pPr>
            <a:endParaRPr lang="hu-HU"/>
          </a:p>
        </c:txPr>
        <c:crossAx val="107088128"/>
        <c:crosses val="autoZero"/>
        <c:auto val="1"/>
        <c:lblAlgn val="ctr"/>
        <c:lblOffset val="100"/>
      </c:catAx>
      <c:valAx>
        <c:axId val="107088128"/>
        <c:scaling>
          <c:orientation val="minMax"/>
          <c:max val="1"/>
          <c:min val="0"/>
        </c:scaling>
        <c:axPos val="b"/>
        <c:majorGridlines/>
        <c:numFmt formatCode="0%" sourceLinked="1"/>
        <c:tickLblPos val="nextTo"/>
        <c:txPr>
          <a:bodyPr/>
          <a:lstStyle/>
          <a:p>
            <a:pPr>
              <a:defRPr sz="1400"/>
            </a:pPr>
            <a:endParaRPr lang="hu-HU"/>
          </a:p>
        </c:txPr>
        <c:crossAx val="107086592"/>
        <c:crosses val="autoZero"/>
        <c:crossBetween val="between"/>
        <c:majorUnit val="0.2"/>
      </c:valAx>
    </c:plotArea>
    <c:legend>
      <c:legendPos val="b"/>
      <c:layout/>
      <c:txPr>
        <a:bodyPr/>
        <a:lstStyle/>
        <a:p>
          <a:pPr>
            <a:defRPr sz="1400"/>
          </a:pPr>
          <a:endParaRPr lang="hu-HU"/>
        </a:p>
      </c:txPr>
    </c:legend>
    <c:plotVisOnly val="1"/>
  </c:chart>
  <c:spPr>
    <a:noFill/>
    <a:ln>
      <a:noFill/>
    </a:ln>
  </c:spPr>
  <c:txPr>
    <a:bodyPr/>
    <a:lstStyle/>
    <a:p>
      <a:pPr>
        <a:defRPr sz="1000">
          <a:latin typeface="Times New Roman" pitchFamily="18" charset="0"/>
          <a:cs typeface="Times New Roman" pitchFamily="18" charset="0"/>
        </a:defRPr>
      </a:pPr>
      <a:endParaRPr lang="hu-H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plotArea>
      <c:layout>
        <c:manualLayout>
          <c:layoutTarget val="inner"/>
          <c:xMode val="edge"/>
          <c:yMode val="edge"/>
          <c:x val="8.944232486403117E-2"/>
          <c:y val="2.5879043600562909E-2"/>
          <c:w val="0.90532456638795955"/>
          <c:h val="0.73925246685936408"/>
        </c:manualLayout>
      </c:layout>
      <c:barChart>
        <c:barDir val="col"/>
        <c:grouping val="clustered"/>
        <c:ser>
          <c:idx val="0"/>
          <c:order val="0"/>
          <c:tx>
            <c:strRef>
              <c:f>Grafikonok!$A$361</c:f>
              <c:strCache>
                <c:ptCount val="1"/>
                <c:pt idx="0">
                  <c:v>Baby Boom</c:v>
                </c:pt>
              </c:strCache>
            </c:strRef>
          </c:tx>
          <c:cat>
            <c:strRef>
              <c:f>Grafikonok!$B$360:$J$360</c:f>
              <c:strCache>
                <c:ptCount val="9"/>
                <c:pt idx="0">
                  <c:v>5M alatt</c:v>
                </c:pt>
                <c:pt idx="1">
                  <c:v>5-10M</c:v>
                </c:pt>
                <c:pt idx="2">
                  <c:v>10-15M</c:v>
                </c:pt>
                <c:pt idx="3">
                  <c:v>15-20M</c:v>
                </c:pt>
                <c:pt idx="4">
                  <c:v>20-25M</c:v>
                </c:pt>
                <c:pt idx="5">
                  <c:v>25-30M</c:v>
                </c:pt>
                <c:pt idx="6">
                  <c:v>35-40M</c:v>
                </c:pt>
                <c:pt idx="7">
                  <c:v>40-45M</c:v>
                </c:pt>
                <c:pt idx="8">
                  <c:v> 45M fölött</c:v>
                </c:pt>
              </c:strCache>
            </c:strRef>
          </c:cat>
          <c:val>
            <c:numRef>
              <c:f>Grafikonok!$B$361:$J$361</c:f>
              <c:numCache>
                <c:formatCode>0.00%</c:formatCode>
                <c:ptCount val="9"/>
                <c:pt idx="0">
                  <c:v>0.64497041420119561</c:v>
                </c:pt>
                <c:pt idx="1">
                  <c:v>0.14792899408284224</c:v>
                </c:pt>
                <c:pt idx="2">
                  <c:v>5.9171597633136667E-2</c:v>
                </c:pt>
                <c:pt idx="3">
                  <c:v>5.9171597633136667E-2</c:v>
                </c:pt>
                <c:pt idx="4">
                  <c:v>2.3668639053254437E-2</c:v>
                </c:pt>
                <c:pt idx="5">
                  <c:v>2.9585798816568046E-2</c:v>
                </c:pt>
                <c:pt idx="6">
                  <c:v>1.7751479289940988E-2</c:v>
                </c:pt>
                <c:pt idx="7">
                  <c:v>5.9171597633136796E-3</c:v>
                </c:pt>
                <c:pt idx="8">
                  <c:v>1.183431952662722E-2</c:v>
                </c:pt>
              </c:numCache>
            </c:numRef>
          </c:val>
        </c:ser>
        <c:ser>
          <c:idx val="1"/>
          <c:order val="1"/>
          <c:tx>
            <c:strRef>
              <c:f>Grafikonok!$A$362</c:f>
              <c:strCache>
                <c:ptCount val="1"/>
                <c:pt idx="0">
                  <c:v>X generáció</c:v>
                </c:pt>
              </c:strCache>
            </c:strRef>
          </c:tx>
          <c:cat>
            <c:strRef>
              <c:f>Grafikonok!$B$360:$J$360</c:f>
              <c:strCache>
                <c:ptCount val="9"/>
                <c:pt idx="0">
                  <c:v>5M alatt</c:v>
                </c:pt>
                <c:pt idx="1">
                  <c:v>5-10M</c:v>
                </c:pt>
                <c:pt idx="2">
                  <c:v>10-15M</c:v>
                </c:pt>
                <c:pt idx="3">
                  <c:v>15-20M</c:v>
                </c:pt>
                <c:pt idx="4">
                  <c:v>20-25M</c:v>
                </c:pt>
                <c:pt idx="5">
                  <c:v>25-30M</c:v>
                </c:pt>
                <c:pt idx="6">
                  <c:v>35-40M</c:v>
                </c:pt>
                <c:pt idx="7">
                  <c:v>40-45M</c:v>
                </c:pt>
                <c:pt idx="8">
                  <c:v> 45M fölött</c:v>
                </c:pt>
              </c:strCache>
            </c:strRef>
          </c:cat>
          <c:val>
            <c:numRef>
              <c:f>Grafikonok!$B$362:$J$362</c:f>
              <c:numCache>
                <c:formatCode>0.00%</c:formatCode>
                <c:ptCount val="9"/>
                <c:pt idx="0">
                  <c:v>0.54639175257731964</c:v>
                </c:pt>
                <c:pt idx="1">
                  <c:v>0.20618556701030927</c:v>
                </c:pt>
                <c:pt idx="2">
                  <c:v>9.2783505154639206E-2</c:v>
                </c:pt>
                <c:pt idx="3">
                  <c:v>3.0927835051546396E-2</c:v>
                </c:pt>
                <c:pt idx="4">
                  <c:v>3.0927835051546396E-2</c:v>
                </c:pt>
                <c:pt idx="5">
                  <c:v>2.0618556701030927E-2</c:v>
                </c:pt>
                <c:pt idx="6">
                  <c:v>2.0618556701030927E-2</c:v>
                </c:pt>
                <c:pt idx="7">
                  <c:v>0</c:v>
                </c:pt>
                <c:pt idx="8">
                  <c:v>5.1546391752577317E-2</c:v>
                </c:pt>
              </c:numCache>
            </c:numRef>
          </c:val>
        </c:ser>
        <c:ser>
          <c:idx val="2"/>
          <c:order val="2"/>
          <c:tx>
            <c:strRef>
              <c:f>Grafikonok!$A$363</c:f>
              <c:strCache>
                <c:ptCount val="1"/>
                <c:pt idx="0">
                  <c:v>Y generáció</c:v>
                </c:pt>
              </c:strCache>
            </c:strRef>
          </c:tx>
          <c:cat>
            <c:strRef>
              <c:f>Grafikonok!$B$360:$J$360</c:f>
              <c:strCache>
                <c:ptCount val="9"/>
                <c:pt idx="0">
                  <c:v>5M alatt</c:v>
                </c:pt>
                <c:pt idx="1">
                  <c:v>5-10M</c:v>
                </c:pt>
                <c:pt idx="2">
                  <c:v>10-15M</c:v>
                </c:pt>
                <c:pt idx="3">
                  <c:v>15-20M</c:v>
                </c:pt>
                <c:pt idx="4">
                  <c:v>20-25M</c:v>
                </c:pt>
                <c:pt idx="5">
                  <c:v>25-30M</c:v>
                </c:pt>
                <c:pt idx="6">
                  <c:v>35-40M</c:v>
                </c:pt>
                <c:pt idx="7">
                  <c:v>40-45M</c:v>
                </c:pt>
                <c:pt idx="8">
                  <c:v> 45M fölött</c:v>
                </c:pt>
              </c:strCache>
            </c:strRef>
          </c:cat>
          <c:val>
            <c:numRef>
              <c:f>Grafikonok!$B$363:$J$363</c:f>
              <c:numCache>
                <c:formatCode>0.00%</c:formatCode>
                <c:ptCount val="9"/>
                <c:pt idx="0">
                  <c:v>0.47674418604651164</c:v>
                </c:pt>
                <c:pt idx="1">
                  <c:v>0.20930232558139758</c:v>
                </c:pt>
                <c:pt idx="2">
                  <c:v>4.6511627906977104E-2</c:v>
                </c:pt>
                <c:pt idx="3">
                  <c:v>9.3023255813953501E-2</c:v>
                </c:pt>
                <c:pt idx="4">
                  <c:v>1.1627906976744136E-2</c:v>
                </c:pt>
                <c:pt idx="5">
                  <c:v>4.6511627906977104E-2</c:v>
                </c:pt>
                <c:pt idx="6">
                  <c:v>0</c:v>
                </c:pt>
                <c:pt idx="7">
                  <c:v>2.3255813953488372E-2</c:v>
                </c:pt>
                <c:pt idx="8">
                  <c:v>9.3023255813953501E-2</c:v>
                </c:pt>
              </c:numCache>
            </c:numRef>
          </c:val>
        </c:ser>
        <c:ser>
          <c:idx val="3"/>
          <c:order val="3"/>
          <c:tx>
            <c:strRef>
              <c:f>Grafikonok!$A$364</c:f>
              <c:strCache>
                <c:ptCount val="1"/>
                <c:pt idx="0">
                  <c:v>Z generáció</c:v>
                </c:pt>
              </c:strCache>
            </c:strRef>
          </c:tx>
          <c:cat>
            <c:strRef>
              <c:f>Grafikonok!$B$360:$J$360</c:f>
              <c:strCache>
                <c:ptCount val="9"/>
                <c:pt idx="0">
                  <c:v>5M alatt</c:v>
                </c:pt>
                <c:pt idx="1">
                  <c:v>5-10M</c:v>
                </c:pt>
                <c:pt idx="2">
                  <c:v>10-15M</c:v>
                </c:pt>
                <c:pt idx="3">
                  <c:v>15-20M</c:v>
                </c:pt>
                <c:pt idx="4">
                  <c:v>20-25M</c:v>
                </c:pt>
                <c:pt idx="5">
                  <c:v>25-30M</c:v>
                </c:pt>
                <c:pt idx="6">
                  <c:v>35-40M</c:v>
                </c:pt>
                <c:pt idx="7">
                  <c:v>40-45M</c:v>
                </c:pt>
                <c:pt idx="8">
                  <c:v> 45M fölött</c:v>
                </c:pt>
              </c:strCache>
            </c:strRef>
          </c:cat>
          <c:val>
            <c:numRef>
              <c:f>Grafikonok!$B$364:$J$364</c:f>
              <c:numCache>
                <c:formatCode>0.00%</c:formatCode>
                <c:ptCount val="9"/>
                <c:pt idx="0">
                  <c:v>0.61538461538461564</c:v>
                </c:pt>
                <c:pt idx="1">
                  <c:v>0.13846153846153891</c:v>
                </c:pt>
                <c:pt idx="2">
                  <c:v>0.12307692307692428</c:v>
                </c:pt>
                <c:pt idx="3">
                  <c:v>1.5384615384615512E-2</c:v>
                </c:pt>
                <c:pt idx="4">
                  <c:v>3.0769230769230792E-2</c:v>
                </c:pt>
                <c:pt idx="5">
                  <c:v>4.6153846153846163E-2</c:v>
                </c:pt>
                <c:pt idx="6">
                  <c:v>0</c:v>
                </c:pt>
                <c:pt idx="7">
                  <c:v>0</c:v>
                </c:pt>
                <c:pt idx="8">
                  <c:v>3.0769230769230792E-2</c:v>
                </c:pt>
              </c:numCache>
            </c:numRef>
          </c:val>
        </c:ser>
        <c:axId val="107131264"/>
        <c:axId val="107132800"/>
      </c:barChart>
      <c:catAx>
        <c:axId val="107131264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hu-HU"/>
          </a:p>
        </c:txPr>
        <c:crossAx val="107132800"/>
        <c:crosses val="autoZero"/>
        <c:auto val="1"/>
        <c:lblAlgn val="ctr"/>
        <c:lblOffset val="100"/>
      </c:catAx>
      <c:valAx>
        <c:axId val="107132800"/>
        <c:scaling>
          <c:orientation val="minMax"/>
          <c:max val="0.70000000000000062"/>
          <c:min val="0"/>
        </c:scaling>
        <c:axPos val="l"/>
        <c:majorGridlines/>
        <c:numFmt formatCode="0.00%" sourceLinked="1"/>
        <c:tickLblPos val="nextTo"/>
        <c:txPr>
          <a:bodyPr/>
          <a:lstStyle/>
          <a:p>
            <a:pPr>
              <a:defRPr sz="1400"/>
            </a:pPr>
            <a:endParaRPr lang="hu-HU"/>
          </a:p>
        </c:txPr>
        <c:crossAx val="107131264"/>
        <c:crosses val="autoZero"/>
        <c:crossBetween val="between"/>
        <c:majorUnit val="0.2"/>
      </c:valAx>
    </c:plotArea>
    <c:legend>
      <c:legendPos val="b"/>
      <c:layout/>
      <c:txPr>
        <a:bodyPr/>
        <a:lstStyle/>
        <a:p>
          <a:pPr>
            <a:defRPr sz="1400"/>
          </a:pPr>
          <a:endParaRPr lang="hu-HU"/>
        </a:p>
      </c:txPr>
    </c:legend>
    <c:plotVisOnly val="1"/>
  </c:chart>
  <c:spPr>
    <a:noFill/>
    <a:ln>
      <a:noFill/>
    </a:ln>
  </c:spPr>
  <c:txPr>
    <a:bodyPr/>
    <a:lstStyle/>
    <a:p>
      <a:pPr>
        <a:defRPr sz="1000">
          <a:latin typeface="Times New Roman" pitchFamily="18" charset="0"/>
          <a:cs typeface="Times New Roman" pitchFamily="18" charset="0"/>
        </a:defRPr>
      </a:pPr>
      <a:endParaRPr lang="hu-H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plotArea>
      <c:layout/>
      <c:barChart>
        <c:barDir val="col"/>
        <c:grouping val="clustered"/>
        <c:ser>
          <c:idx val="0"/>
          <c:order val="0"/>
          <c:tx>
            <c:strRef>
              <c:f>Munka1!$C$117</c:f>
              <c:strCache>
                <c:ptCount val="1"/>
                <c:pt idx="0">
                  <c:v>Férfi</c:v>
                </c:pt>
              </c:strCache>
            </c:strRef>
          </c:tx>
          <c:dLbls>
            <c:dLbl>
              <c:idx val="0"/>
              <c:layout>
                <c:manualLayout>
                  <c:x val="-1.254901960784314E-2"/>
                  <c:y val="7.889546351084839E-3"/>
                </c:manualLayout>
              </c:layout>
              <c:showVal val="1"/>
            </c:dLbl>
            <c:txPr>
              <a:bodyPr/>
              <a:lstStyle/>
              <a:p>
                <a:pPr>
                  <a:defRPr sz="1400"/>
                </a:pPr>
                <a:endParaRPr lang="hu-HU"/>
              </a:p>
            </c:txPr>
            <c:showVal val="1"/>
          </c:dLbls>
          <c:cat>
            <c:strRef>
              <c:f>Munka1!$B$118:$B$120</c:f>
              <c:strCache>
                <c:ptCount val="3"/>
                <c:pt idx="0">
                  <c:v>Nincs biztosítás, de nem is tervezi</c:v>
                </c:pt>
                <c:pt idx="1">
                  <c:v>Nincs biztosítás, de tervezi</c:v>
                </c:pt>
                <c:pt idx="2">
                  <c:v>Van biztosítás</c:v>
                </c:pt>
              </c:strCache>
            </c:strRef>
          </c:cat>
          <c:val>
            <c:numRef>
              <c:f>Munka1!$C$118:$C$120</c:f>
              <c:numCache>
                <c:formatCode>0.00%</c:formatCode>
                <c:ptCount val="3"/>
                <c:pt idx="0">
                  <c:v>0.39240000000000125</c:v>
                </c:pt>
                <c:pt idx="1">
                  <c:v>0.25950000000000001</c:v>
                </c:pt>
                <c:pt idx="2">
                  <c:v>0.34840000000000032</c:v>
                </c:pt>
              </c:numCache>
            </c:numRef>
          </c:val>
        </c:ser>
        <c:ser>
          <c:idx val="1"/>
          <c:order val="1"/>
          <c:tx>
            <c:strRef>
              <c:f>Munka1!$D$117</c:f>
              <c:strCache>
                <c:ptCount val="1"/>
                <c:pt idx="0">
                  <c:v>Nő</c:v>
                </c:pt>
              </c:strCache>
            </c:strRef>
          </c:tx>
          <c:dLbls>
            <c:dLbl>
              <c:idx val="0"/>
              <c:layout>
                <c:manualLayout>
                  <c:x val="9.4117647058823747E-3"/>
                  <c:y val="2.3668639053254437E-2"/>
                </c:manualLayout>
              </c:layout>
              <c:showVal val="1"/>
            </c:dLbl>
            <c:dLbl>
              <c:idx val="1"/>
              <c:layout>
                <c:manualLayout>
                  <c:x val="2.8235294117647081E-2"/>
                  <c:y val="7.889546351084839E-3"/>
                </c:manualLayout>
              </c:layout>
              <c:showVal val="1"/>
            </c:dLbl>
            <c:dLbl>
              <c:idx val="2"/>
              <c:layout>
                <c:manualLayout>
                  <c:x val="2.1960784313725487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400"/>
                </a:pPr>
                <a:endParaRPr lang="hu-HU"/>
              </a:p>
            </c:txPr>
            <c:showVal val="1"/>
          </c:dLbls>
          <c:cat>
            <c:strRef>
              <c:f>Munka1!$B$118:$B$120</c:f>
              <c:strCache>
                <c:ptCount val="3"/>
                <c:pt idx="0">
                  <c:v>Nincs biztosítás, de nem is tervezi</c:v>
                </c:pt>
                <c:pt idx="1">
                  <c:v>Nincs biztosítás, de tervezi</c:v>
                </c:pt>
                <c:pt idx="2">
                  <c:v>Van biztosítás</c:v>
                </c:pt>
              </c:strCache>
            </c:strRef>
          </c:cat>
          <c:val>
            <c:numRef>
              <c:f>Munka1!$D$118:$D$120</c:f>
              <c:numCache>
                <c:formatCode>0.00%</c:formatCode>
                <c:ptCount val="3"/>
                <c:pt idx="0">
                  <c:v>0.5161</c:v>
                </c:pt>
                <c:pt idx="1">
                  <c:v>0.2366</c:v>
                </c:pt>
                <c:pt idx="2">
                  <c:v>0.24730000000000021</c:v>
                </c:pt>
              </c:numCache>
            </c:numRef>
          </c:val>
        </c:ser>
        <c:axId val="107170816"/>
        <c:axId val="107176704"/>
      </c:barChart>
      <c:catAx>
        <c:axId val="107170816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hu-HU"/>
          </a:p>
        </c:txPr>
        <c:crossAx val="107176704"/>
        <c:crosses val="autoZero"/>
        <c:auto val="1"/>
        <c:lblAlgn val="ctr"/>
        <c:lblOffset val="100"/>
      </c:catAx>
      <c:valAx>
        <c:axId val="107176704"/>
        <c:scaling>
          <c:orientation val="minMax"/>
          <c:max val="0.60000000000000064"/>
          <c:min val="0"/>
        </c:scaling>
        <c:axPos val="l"/>
        <c:majorGridlines/>
        <c:numFmt formatCode="0.00%" sourceLinked="1"/>
        <c:tickLblPos val="nextTo"/>
        <c:txPr>
          <a:bodyPr/>
          <a:lstStyle/>
          <a:p>
            <a:pPr>
              <a:defRPr sz="1400"/>
            </a:pPr>
            <a:endParaRPr lang="hu-HU"/>
          </a:p>
        </c:txPr>
        <c:crossAx val="107170816"/>
        <c:crosses val="autoZero"/>
        <c:crossBetween val="between"/>
        <c:majorUnit val="0.2"/>
      </c:valAx>
    </c:plotArea>
    <c:legend>
      <c:legendPos val="r"/>
      <c:layout/>
    </c:legend>
    <c:plotVisOnly val="1"/>
  </c:chart>
  <c:spPr>
    <a:noFill/>
    <a:ln>
      <a:noFill/>
    </a:ln>
  </c:spPr>
  <c:txPr>
    <a:bodyPr/>
    <a:lstStyle/>
    <a:p>
      <a:pPr>
        <a:defRPr sz="1000">
          <a:latin typeface="Times New Roman" pitchFamily="18" charset="0"/>
          <a:cs typeface="Times New Roman" pitchFamily="18" charset="0"/>
        </a:defRPr>
      </a:pPr>
      <a:endParaRPr lang="hu-H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plotArea>
      <c:layout>
        <c:manualLayout>
          <c:layoutTarget val="inner"/>
          <c:xMode val="edge"/>
          <c:yMode val="edge"/>
          <c:x val="0.10448772195290552"/>
          <c:y val="6.4327485380117039E-2"/>
          <c:w val="0.87871755354424164"/>
          <c:h val="0.71475664226182811"/>
        </c:manualLayout>
      </c:layout>
      <c:barChart>
        <c:barDir val="col"/>
        <c:grouping val="clustered"/>
        <c:ser>
          <c:idx val="0"/>
          <c:order val="0"/>
          <c:tx>
            <c:strRef>
              <c:f>Grafikonok!$A$330</c:f>
              <c:strCache>
                <c:ptCount val="1"/>
                <c:pt idx="0">
                  <c:v>Nők</c:v>
                </c:pt>
              </c:strCache>
            </c:strRef>
          </c:tx>
          <c:cat>
            <c:strRef>
              <c:f>Grafikonok!$B$329:$J$329</c:f>
              <c:strCache>
                <c:ptCount val="9"/>
                <c:pt idx="0">
                  <c:v>5M alatt</c:v>
                </c:pt>
                <c:pt idx="1">
                  <c:v>5-10M</c:v>
                </c:pt>
                <c:pt idx="2">
                  <c:v>10-15M</c:v>
                </c:pt>
                <c:pt idx="3">
                  <c:v>15-20M</c:v>
                </c:pt>
                <c:pt idx="4">
                  <c:v>20-25M</c:v>
                </c:pt>
                <c:pt idx="5">
                  <c:v>25-30M</c:v>
                </c:pt>
                <c:pt idx="6">
                  <c:v>35-40M</c:v>
                </c:pt>
                <c:pt idx="7">
                  <c:v>40-45M</c:v>
                </c:pt>
                <c:pt idx="8">
                  <c:v> 45M fölött</c:v>
                </c:pt>
              </c:strCache>
            </c:strRef>
          </c:cat>
          <c:val>
            <c:numRef>
              <c:f>Grafikonok!$B$330:$J$330</c:f>
              <c:numCache>
                <c:formatCode>0.00%</c:formatCode>
                <c:ptCount val="9"/>
                <c:pt idx="0">
                  <c:v>0.75268817204301941</c:v>
                </c:pt>
                <c:pt idx="1">
                  <c:v>0.11827956989247285</c:v>
                </c:pt>
                <c:pt idx="2">
                  <c:v>5.3763440860215533E-2</c:v>
                </c:pt>
                <c:pt idx="3">
                  <c:v>2.150537634408603E-2</c:v>
                </c:pt>
                <c:pt idx="4">
                  <c:v>0</c:v>
                </c:pt>
                <c:pt idx="5">
                  <c:v>2.150537634408603E-2</c:v>
                </c:pt>
                <c:pt idx="6">
                  <c:v>1.0752688172043012E-2</c:v>
                </c:pt>
                <c:pt idx="7">
                  <c:v>1.0752688172043012E-2</c:v>
                </c:pt>
                <c:pt idx="8">
                  <c:v>1.0752688172043012E-2</c:v>
                </c:pt>
              </c:numCache>
            </c:numRef>
          </c:val>
        </c:ser>
        <c:ser>
          <c:idx val="1"/>
          <c:order val="1"/>
          <c:tx>
            <c:strRef>
              <c:f>Grafikonok!$A$331</c:f>
              <c:strCache>
                <c:ptCount val="1"/>
                <c:pt idx="0">
                  <c:v>Férfiak</c:v>
                </c:pt>
              </c:strCache>
            </c:strRef>
          </c:tx>
          <c:cat>
            <c:strRef>
              <c:f>Grafikonok!$B$329:$J$329</c:f>
              <c:strCache>
                <c:ptCount val="9"/>
                <c:pt idx="0">
                  <c:v>5M alatt</c:v>
                </c:pt>
                <c:pt idx="1">
                  <c:v>5-10M</c:v>
                </c:pt>
                <c:pt idx="2">
                  <c:v>10-15M</c:v>
                </c:pt>
                <c:pt idx="3">
                  <c:v>15-20M</c:v>
                </c:pt>
                <c:pt idx="4">
                  <c:v>20-25M</c:v>
                </c:pt>
                <c:pt idx="5">
                  <c:v>25-30M</c:v>
                </c:pt>
                <c:pt idx="6">
                  <c:v>35-40M</c:v>
                </c:pt>
                <c:pt idx="7">
                  <c:v>40-45M</c:v>
                </c:pt>
                <c:pt idx="8">
                  <c:v> 45M fölött</c:v>
                </c:pt>
              </c:strCache>
            </c:strRef>
          </c:cat>
          <c:val>
            <c:numRef>
              <c:f>Grafikonok!$B$331:$J$331</c:f>
              <c:numCache>
                <c:formatCode>0.00%</c:formatCode>
                <c:ptCount val="9"/>
                <c:pt idx="0">
                  <c:v>0.52215189873418222</c:v>
                </c:pt>
                <c:pt idx="1">
                  <c:v>0.19303797468354417</c:v>
                </c:pt>
                <c:pt idx="2">
                  <c:v>8.2278481012658181E-2</c:v>
                </c:pt>
                <c:pt idx="3">
                  <c:v>6.3291139240506333E-2</c:v>
                </c:pt>
                <c:pt idx="4">
                  <c:v>3.1645569620253562E-2</c:v>
                </c:pt>
                <c:pt idx="5">
                  <c:v>3.7974683544303806E-2</c:v>
                </c:pt>
                <c:pt idx="6">
                  <c:v>1.2658227848101266E-2</c:v>
                </c:pt>
                <c:pt idx="7">
                  <c:v>6.3291139240506823E-3</c:v>
                </c:pt>
                <c:pt idx="8">
                  <c:v>5.0632911392405132E-2</c:v>
                </c:pt>
              </c:numCache>
            </c:numRef>
          </c:val>
        </c:ser>
        <c:axId val="107292160"/>
        <c:axId val="107293696"/>
      </c:barChart>
      <c:catAx>
        <c:axId val="107292160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hu-HU"/>
          </a:p>
        </c:txPr>
        <c:crossAx val="107293696"/>
        <c:crosses val="autoZero"/>
        <c:auto val="1"/>
        <c:lblAlgn val="ctr"/>
        <c:lblOffset val="100"/>
      </c:catAx>
      <c:valAx>
        <c:axId val="107293696"/>
        <c:scaling>
          <c:orientation val="minMax"/>
          <c:max val="0.8"/>
          <c:min val="0"/>
        </c:scaling>
        <c:axPos val="l"/>
        <c:majorGridlines/>
        <c:numFmt formatCode="0.00%" sourceLinked="1"/>
        <c:tickLblPos val="nextTo"/>
        <c:txPr>
          <a:bodyPr/>
          <a:lstStyle/>
          <a:p>
            <a:pPr>
              <a:defRPr sz="1400"/>
            </a:pPr>
            <a:endParaRPr lang="hu-HU"/>
          </a:p>
        </c:txPr>
        <c:crossAx val="107292160"/>
        <c:crosses val="autoZero"/>
        <c:crossBetween val="between"/>
        <c:majorUnit val="0.2"/>
      </c:valAx>
    </c:plotArea>
    <c:legend>
      <c:legendPos val="b"/>
      <c:layout>
        <c:manualLayout>
          <c:xMode val="edge"/>
          <c:yMode val="edge"/>
          <c:x val="0.42717254649218672"/>
          <c:y val="0.9136183634940368"/>
          <c:w val="0.15039986549724194"/>
          <c:h val="8.6381636505963019E-2"/>
        </c:manualLayout>
      </c:layout>
      <c:txPr>
        <a:bodyPr/>
        <a:lstStyle/>
        <a:p>
          <a:pPr>
            <a:defRPr sz="1400"/>
          </a:pPr>
          <a:endParaRPr lang="hu-HU"/>
        </a:p>
      </c:txPr>
    </c:legend>
    <c:plotVisOnly val="1"/>
  </c:chart>
  <c:spPr>
    <a:noFill/>
    <a:ln>
      <a:noFill/>
    </a:ln>
  </c:spPr>
  <c:txPr>
    <a:bodyPr/>
    <a:lstStyle/>
    <a:p>
      <a:pPr>
        <a:defRPr sz="1000">
          <a:latin typeface="Times New Roman" pitchFamily="18" charset="0"/>
          <a:cs typeface="Times New Roman" pitchFamily="18" charset="0"/>
        </a:defRPr>
      </a:pPr>
      <a:endParaRPr lang="hu-H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plotArea>
      <c:layout/>
      <c:barChart>
        <c:barDir val="col"/>
        <c:grouping val="clustered"/>
        <c:ser>
          <c:idx val="0"/>
          <c:order val="0"/>
          <c:tx>
            <c:strRef>
              <c:f>Munka1!$C$81</c:f>
              <c:strCache>
                <c:ptCount val="1"/>
                <c:pt idx="0">
                  <c:v>Nem tesz semmit</c:v>
                </c:pt>
              </c:strCache>
            </c:strRef>
          </c:tx>
          <c:cat>
            <c:strRef>
              <c:f>Munka1!$B$82:$B$91</c:f>
              <c:strCache>
                <c:ptCount val="10"/>
                <c:pt idx="0">
                  <c:v>10ha alatt</c:v>
                </c:pt>
                <c:pt idx="1">
                  <c:v>10-20 ha</c:v>
                </c:pt>
                <c:pt idx="2">
                  <c:v>20-30 ha</c:v>
                </c:pt>
                <c:pt idx="3">
                  <c:v>30-40 ha</c:v>
                </c:pt>
                <c:pt idx="4">
                  <c:v>40-50 ha</c:v>
                </c:pt>
                <c:pt idx="5">
                  <c:v>50-60 ha</c:v>
                </c:pt>
                <c:pt idx="6">
                  <c:v>60-70 ha</c:v>
                </c:pt>
                <c:pt idx="7">
                  <c:v>70-80 ha</c:v>
                </c:pt>
                <c:pt idx="8">
                  <c:v>80-90 ha</c:v>
                </c:pt>
                <c:pt idx="9">
                  <c:v>90 fölött</c:v>
                </c:pt>
              </c:strCache>
            </c:strRef>
          </c:cat>
          <c:val>
            <c:numRef>
              <c:f>Munka1!$C$82:$C$91</c:f>
              <c:numCache>
                <c:formatCode>0.00%</c:formatCode>
                <c:ptCount val="10"/>
                <c:pt idx="0">
                  <c:v>0.57589285714285765</c:v>
                </c:pt>
                <c:pt idx="1">
                  <c:v>0.38356164383561753</c:v>
                </c:pt>
                <c:pt idx="2">
                  <c:v>0.5588235294117645</c:v>
                </c:pt>
                <c:pt idx="3">
                  <c:v>0.31578947368421223</c:v>
                </c:pt>
                <c:pt idx="4">
                  <c:v>0.35000000000000031</c:v>
                </c:pt>
                <c:pt idx="5">
                  <c:v>0.2</c:v>
                </c:pt>
                <c:pt idx="6">
                  <c:v>0</c:v>
                </c:pt>
                <c:pt idx="7">
                  <c:v>0</c:v>
                </c:pt>
                <c:pt idx="8">
                  <c:v>0.5</c:v>
                </c:pt>
                <c:pt idx="9">
                  <c:v>0.30555555555555558</c:v>
                </c:pt>
              </c:numCache>
            </c:numRef>
          </c:val>
        </c:ser>
        <c:ser>
          <c:idx val="1"/>
          <c:order val="1"/>
          <c:tx>
            <c:strRef>
              <c:f>Munka1!$D$81</c:f>
              <c:strCache>
                <c:ptCount val="1"/>
                <c:pt idx="0">
                  <c:v>Öntöz vagy biztosít</c:v>
                </c:pt>
              </c:strCache>
            </c:strRef>
          </c:tx>
          <c:cat>
            <c:strRef>
              <c:f>Munka1!$B$82:$B$91</c:f>
              <c:strCache>
                <c:ptCount val="10"/>
                <c:pt idx="0">
                  <c:v>10ha alatt</c:v>
                </c:pt>
                <c:pt idx="1">
                  <c:v>10-20 ha</c:v>
                </c:pt>
                <c:pt idx="2">
                  <c:v>20-30 ha</c:v>
                </c:pt>
                <c:pt idx="3">
                  <c:v>30-40 ha</c:v>
                </c:pt>
                <c:pt idx="4">
                  <c:v>40-50 ha</c:v>
                </c:pt>
                <c:pt idx="5">
                  <c:v>50-60 ha</c:v>
                </c:pt>
                <c:pt idx="6">
                  <c:v>60-70 ha</c:v>
                </c:pt>
                <c:pt idx="7">
                  <c:v>70-80 ha</c:v>
                </c:pt>
                <c:pt idx="8">
                  <c:v>80-90 ha</c:v>
                </c:pt>
                <c:pt idx="9">
                  <c:v>90 fölött</c:v>
                </c:pt>
              </c:strCache>
            </c:strRef>
          </c:cat>
          <c:val>
            <c:numRef>
              <c:f>Munka1!$D$82:$D$91</c:f>
              <c:numCache>
                <c:formatCode>0.00%</c:formatCode>
                <c:ptCount val="10"/>
                <c:pt idx="0">
                  <c:v>0.35714285714285854</c:v>
                </c:pt>
                <c:pt idx="1">
                  <c:v>0.42465753424657526</c:v>
                </c:pt>
                <c:pt idx="2">
                  <c:v>0.35294117647058826</c:v>
                </c:pt>
                <c:pt idx="3">
                  <c:v>0.26315789473684231</c:v>
                </c:pt>
                <c:pt idx="4">
                  <c:v>0.55000000000000004</c:v>
                </c:pt>
                <c:pt idx="5">
                  <c:v>0.70000000000000062</c:v>
                </c:pt>
                <c:pt idx="6">
                  <c:v>0.75000000000000167</c:v>
                </c:pt>
                <c:pt idx="7">
                  <c:v>0</c:v>
                </c:pt>
                <c:pt idx="8">
                  <c:v>0</c:v>
                </c:pt>
                <c:pt idx="9">
                  <c:v>0.3611111111111111</c:v>
                </c:pt>
              </c:numCache>
            </c:numRef>
          </c:val>
        </c:ser>
        <c:ser>
          <c:idx val="2"/>
          <c:order val="2"/>
          <c:tx>
            <c:strRef>
              <c:f>Munka1!$E$81</c:f>
              <c:strCache>
                <c:ptCount val="1"/>
                <c:pt idx="0">
                  <c:v>Öntöz és biztosít</c:v>
                </c:pt>
              </c:strCache>
            </c:strRef>
          </c:tx>
          <c:cat>
            <c:strRef>
              <c:f>Munka1!$B$82:$B$91</c:f>
              <c:strCache>
                <c:ptCount val="10"/>
                <c:pt idx="0">
                  <c:v>10ha alatt</c:v>
                </c:pt>
                <c:pt idx="1">
                  <c:v>10-20 ha</c:v>
                </c:pt>
                <c:pt idx="2">
                  <c:v>20-30 ha</c:v>
                </c:pt>
                <c:pt idx="3">
                  <c:v>30-40 ha</c:v>
                </c:pt>
                <c:pt idx="4">
                  <c:v>40-50 ha</c:v>
                </c:pt>
                <c:pt idx="5">
                  <c:v>50-60 ha</c:v>
                </c:pt>
                <c:pt idx="6">
                  <c:v>60-70 ha</c:v>
                </c:pt>
                <c:pt idx="7">
                  <c:v>70-80 ha</c:v>
                </c:pt>
                <c:pt idx="8">
                  <c:v>80-90 ha</c:v>
                </c:pt>
                <c:pt idx="9">
                  <c:v>90 fölött</c:v>
                </c:pt>
              </c:strCache>
            </c:strRef>
          </c:cat>
          <c:val>
            <c:numRef>
              <c:f>Munka1!$E$82:$E$91</c:f>
              <c:numCache>
                <c:formatCode>0.00%</c:formatCode>
                <c:ptCount val="10"/>
                <c:pt idx="0">
                  <c:v>6.6964285714285712E-2</c:v>
                </c:pt>
                <c:pt idx="1">
                  <c:v>0.19178082191780818</c:v>
                </c:pt>
                <c:pt idx="2">
                  <c:v>8.8235294117647342E-2</c:v>
                </c:pt>
                <c:pt idx="3">
                  <c:v>0.42105263157894818</c:v>
                </c:pt>
                <c:pt idx="4">
                  <c:v>0.1</c:v>
                </c:pt>
                <c:pt idx="5">
                  <c:v>0.1</c:v>
                </c:pt>
                <c:pt idx="6">
                  <c:v>0.25</c:v>
                </c:pt>
                <c:pt idx="7">
                  <c:v>1</c:v>
                </c:pt>
                <c:pt idx="8">
                  <c:v>0.5</c:v>
                </c:pt>
                <c:pt idx="9">
                  <c:v>0.33333333333333331</c:v>
                </c:pt>
              </c:numCache>
            </c:numRef>
          </c:val>
        </c:ser>
        <c:axId val="107237760"/>
        <c:axId val="107239296"/>
      </c:barChart>
      <c:catAx>
        <c:axId val="107237760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hu-HU"/>
          </a:p>
        </c:txPr>
        <c:crossAx val="107239296"/>
        <c:crosses val="autoZero"/>
        <c:auto val="1"/>
        <c:lblAlgn val="ctr"/>
        <c:lblOffset val="100"/>
      </c:catAx>
      <c:valAx>
        <c:axId val="107239296"/>
        <c:scaling>
          <c:orientation val="minMax"/>
          <c:max val="1"/>
          <c:min val="0"/>
        </c:scaling>
        <c:axPos val="l"/>
        <c:majorGridlines/>
        <c:numFmt formatCode="0.00%" sourceLinked="1"/>
        <c:tickLblPos val="nextTo"/>
        <c:txPr>
          <a:bodyPr/>
          <a:lstStyle/>
          <a:p>
            <a:pPr>
              <a:defRPr sz="1200"/>
            </a:pPr>
            <a:endParaRPr lang="hu-HU"/>
          </a:p>
        </c:txPr>
        <c:crossAx val="107237760"/>
        <c:crosses val="autoZero"/>
        <c:crossBetween val="between"/>
        <c:majorUnit val="0.2"/>
      </c:valAx>
    </c:plotArea>
    <c:legend>
      <c:legendPos val="b"/>
      <c:layout/>
      <c:txPr>
        <a:bodyPr/>
        <a:lstStyle/>
        <a:p>
          <a:pPr>
            <a:defRPr sz="1200"/>
          </a:pPr>
          <a:endParaRPr lang="hu-HU"/>
        </a:p>
      </c:txPr>
    </c:legend>
    <c:plotVisOnly val="1"/>
  </c:chart>
  <c:spPr>
    <a:noFill/>
    <a:ln>
      <a:noFill/>
    </a:ln>
  </c:spPr>
  <c:txPr>
    <a:bodyPr/>
    <a:lstStyle/>
    <a:p>
      <a:pPr>
        <a:defRPr sz="1000">
          <a:latin typeface="Times New Roman" pitchFamily="18" charset="0"/>
          <a:cs typeface="Times New Roman" pitchFamily="18" charset="0"/>
        </a:defRPr>
      </a:pPr>
      <a:endParaRPr lang="hu-H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7BCBDC-82F1-4D6B-AB55-C023C3378AC2}" type="datetimeFigureOut">
              <a:rPr lang="hu-HU" smtClean="0"/>
              <a:pPr/>
              <a:t>2020.11.09.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BF8B5A-AEC9-4111-94A6-EAA0E5A60076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C0004-A1AD-48B0-ACDB-BD6FAA8FF035}" type="datetimeFigureOut">
              <a:rPr lang="hu-HU" smtClean="0"/>
              <a:pPr/>
              <a:t>2020.11.09.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D7C43-B923-4E45-ACF1-E8CB0BA132F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C0004-A1AD-48B0-ACDB-BD6FAA8FF035}" type="datetimeFigureOut">
              <a:rPr lang="hu-HU" smtClean="0"/>
              <a:pPr/>
              <a:t>2020.11.09.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D7C43-B923-4E45-ACF1-E8CB0BA132F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C0004-A1AD-48B0-ACDB-BD6FAA8FF035}" type="datetimeFigureOut">
              <a:rPr lang="hu-HU" smtClean="0"/>
              <a:pPr/>
              <a:t>2020.11.09.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D7C43-B923-4E45-ACF1-E8CB0BA132F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C0004-A1AD-48B0-ACDB-BD6FAA8FF035}" type="datetimeFigureOut">
              <a:rPr lang="hu-HU" smtClean="0"/>
              <a:pPr/>
              <a:t>2020.11.09.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D7C43-B923-4E45-ACF1-E8CB0BA132F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C0004-A1AD-48B0-ACDB-BD6FAA8FF035}" type="datetimeFigureOut">
              <a:rPr lang="hu-HU" smtClean="0"/>
              <a:pPr/>
              <a:t>2020.11.09.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D7C43-B923-4E45-ACF1-E8CB0BA132F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C0004-A1AD-48B0-ACDB-BD6FAA8FF035}" type="datetimeFigureOut">
              <a:rPr lang="hu-HU" smtClean="0"/>
              <a:pPr/>
              <a:t>2020.11.09.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D7C43-B923-4E45-ACF1-E8CB0BA132F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C0004-A1AD-48B0-ACDB-BD6FAA8FF035}" type="datetimeFigureOut">
              <a:rPr lang="hu-HU" smtClean="0"/>
              <a:pPr/>
              <a:t>2020.11.09.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D7C43-B923-4E45-ACF1-E8CB0BA132F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C0004-A1AD-48B0-ACDB-BD6FAA8FF035}" type="datetimeFigureOut">
              <a:rPr lang="hu-HU" smtClean="0"/>
              <a:pPr/>
              <a:t>2020.11.09.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D7C43-B923-4E45-ACF1-E8CB0BA132F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C0004-A1AD-48B0-ACDB-BD6FAA8FF035}" type="datetimeFigureOut">
              <a:rPr lang="hu-HU" smtClean="0"/>
              <a:pPr/>
              <a:t>2020.11.09.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D7C43-B923-4E45-ACF1-E8CB0BA132F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C0004-A1AD-48B0-ACDB-BD6FAA8FF035}" type="datetimeFigureOut">
              <a:rPr lang="hu-HU" smtClean="0"/>
              <a:pPr/>
              <a:t>2020.11.09.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D7C43-B923-4E45-ACF1-E8CB0BA132F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C0004-A1AD-48B0-ACDB-BD6FAA8FF035}" type="datetimeFigureOut">
              <a:rPr lang="hu-HU" smtClean="0"/>
              <a:pPr/>
              <a:t>2020.11.09.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D7C43-B923-4E45-ACF1-E8CB0BA132F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C0004-A1AD-48B0-ACDB-BD6FAA8FF035}" type="datetimeFigureOut">
              <a:rPr lang="hu-HU" smtClean="0"/>
              <a:pPr/>
              <a:t>2020.11.09.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D7C43-B923-4E45-ACF1-E8CB0BA132F2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jpe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0" y="1196753"/>
            <a:ext cx="9144000" cy="1944216"/>
          </a:xfrm>
        </p:spPr>
        <p:txBody>
          <a:bodyPr>
            <a:normAutofit/>
          </a:bodyPr>
          <a:lstStyle/>
          <a:p>
            <a:r>
              <a:rPr lang="hu-HU" sz="4000" b="1" dirty="0">
                <a:latin typeface="Times New Roman" pitchFamily="18" charset="0"/>
                <a:cs typeface="Times New Roman" pitchFamily="18" charset="0"/>
              </a:rPr>
              <a:t>Kockázatkezelési </a:t>
            </a:r>
            <a:r>
              <a:rPr lang="hu-HU" sz="4000" b="1" dirty="0" smtClean="0">
                <a:latin typeface="Times New Roman" pitchFamily="18" charset="0"/>
                <a:cs typeface="Times New Roman" pitchFamily="18" charset="0"/>
              </a:rPr>
              <a:t>stratégiák</a:t>
            </a:r>
            <a:br>
              <a:rPr lang="hu-H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hu-HU" sz="4000" b="1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sz="4000" b="1" dirty="0">
                <a:latin typeface="Times New Roman" pitchFamily="18" charset="0"/>
                <a:cs typeface="Times New Roman" pitchFamily="18" charset="0"/>
              </a:rPr>
              <a:t>magyar gazdák </a:t>
            </a:r>
            <a:r>
              <a:rPr lang="hu-HU" sz="4000" b="1" dirty="0" smtClean="0">
                <a:latin typeface="Times New Roman" pitchFamily="18" charset="0"/>
                <a:cs typeface="Times New Roman" pitchFamily="18" charset="0"/>
              </a:rPr>
              <a:t>körében</a:t>
            </a:r>
            <a:endParaRPr lang="hu-H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3707904" y="3933056"/>
            <a:ext cx="4744616" cy="2112640"/>
          </a:xfrm>
        </p:spPr>
        <p:txBody>
          <a:bodyPr>
            <a:normAutofit lnSpcReduction="10000"/>
          </a:bodyPr>
          <a:lstStyle/>
          <a:p>
            <a:pPr algn="r"/>
            <a:r>
              <a:rPr lang="hu-HU" sz="1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Szűcs </a:t>
            </a:r>
            <a:r>
              <a:rPr lang="hu-HU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Diána</a:t>
            </a:r>
          </a:p>
          <a:p>
            <a:pPr algn="r"/>
            <a:endParaRPr lang="hu-HU" sz="2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hu-H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doktorjelölt, Szent István </a:t>
            </a:r>
            <a:r>
              <a:rPr lang="hu-H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Egyetem</a:t>
            </a:r>
          </a:p>
          <a:p>
            <a:pPr algn="r"/>
            <a:r>
              <a:rPr lang="hu-H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Gazdálkodás </a:t>
            </a:r>
            <a:r>
              <a:rPr lang="hu-H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és Szervezéstudományok Doktori </a:t>
            </a:r>
            <a:r>
              <a:rPr lang="hu-H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Iskola</a:t>
            </a:r>
          </a:p>
          <a:p>
            <a:pPr algn="r"/>
            <a:endParaRPr lang="hu-H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hu-H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egyetemi tanársegéd, Óbudai </a:t>
            </a:r>
            <a:r>
              <a:rPr lang="hu-H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Egyetem</a:t>
            </a:r>
          </a:p>
          <a:p>
            <a:pPr algn="r"/>
            <a:r>
              <a:rPr lang="hu-H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Keleti </a:t>
            </a:r>
            <a:r>
              <a:rPr lang="hu-H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Károly Gazdasági Kar, Szervezési és Vezetési </a:t>
            </a:r>
            <a:r>
              <a:rPr lang="hu-H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Intézet</a:t>
            </a:r>
          </a:p>
          <a:p>
            <a:pPr algn="r"/>
            <a:endParaRPr lang="hu-H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hu-HU" sz="12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szucs.diana</a:t>
            </a:r>
            <a:r>
              <a:rPr lang="hu-HU" sz="1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@kgk.uni-obuda.hu</a:t>
            </a:r>
          </a:p>
          <a:p>
            <a:endParaRPr lang="hu-HU" dirty="0"/>
          </a:p>
        </p:txBody>
      </p:sp>
      <p:pic>
        <p:nvPicPr>
          <p:cNvPr id="8" name="Kép 7" descr="1200px-Logo_univpecs.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8640" y="188640"/>
            <a:ext cx="1080120" cy="1080120"/>
          </a:xfrm>
          <a:prstGeom prst="rect">
            <a:avLst/>
          </a:prstGeom>
        </p:spPr>
      </p:pic>
      <p:pic>
        <p:nvPicPr>
          <p:cNvPr id="9" name="Kép 8" descr="image004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752848"/>
            <a:ext cx="838391" cy="1105152"/>
          </a:xfrm>
          <a:prstGeom prst="rect">
            <a:avLst/>
          </a:prstGeom>
        </p:spPr>
      </p:pic>
      <p:pic>
        <p:nvPicPr>
          <p:cNvPr id="10" name="Kép 9" descr="szie_banne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36096" y="96831"/>
            <a:ext cx="3384376" cy="1012920"/>
          </a:xfrm>
          <a:prstGeom prst="rect">
            <a:avLst/>
          </a:prstGeom>
        </p:spPr>
      </p:pic>
      <p:sp>
        <p:nvSpPr>
          <p:cNvPr id="11" name="Dátum helye 3"/>
          <p:cNvSpPr txBox="1">
            <a:spLocks/>
          </p:cNvSpPr>
          <p:nvPr/>
        </p:nvSpPr>
        <p:spPr>
          <a:xfrm>
            <a:off x="1115616" y="6237312"/>
            <a:ext cx="7822232" cy="436563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hu-HU" sz="1400" b="1" spc="250" dirty="0">
                <a:latin typeface="Times New Roman" pitchFamily="18" charset="0"/>
                <a:cs typeface="Times New Roman" pitchFamily="18" charset="0"/>
              </a:rPr>
              <a:t>VÁLTOZÁS, ÚJRATERVEZÉS ÉS </a:t>
            </a:r>
            <a:r>
              <a:rPr lang="hu-HU" sz="1400" b="1" spc="250" dirty="0" smtClean="0">
                <a:latin typeface="Times New Roman" pitchFamily="18" charset="0"/>
                <a:cs typeface="Times New Roman" pitchFamily="18" charset="0"/>
              </a:rPr>
              <a:t>FEJLŐDÉS, PÉCS</a:t>
            </a:r>
            <a:r>
              <a:rPr lang="hu-HU" sz="1400" b="1" spc="250" dirty="0" smtClean="0">
                <a:latin typeface="Times New Roman" pitchFamily="18" charset="0"/>
                <a:cs typeface="Times New Roman" pitchFamily="18" charset="0"/>
              </a:rPr>
              <a:t>, 2020.11.06.</a:t>
            </a:r>
            <a:endParaRPr lang="hu-HU" sz="1400" b="1" spc="25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Kép 12" descr="mezogazd_180658324_sm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043608" y="3501008"/>
            <a:ext cx="2160240" cy="14401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hu-HU" sz="3200" dirty="0" smtClean="0">
                <a:latin typeface="Times New Roman" pitchFamily="18" charset="0"/>
                <a:cs typeface="Times New Roman" pitchFamily="18" charset="0"/>
              </a:rPr>
              <a:t>Kutatási eredmények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567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Az öntözésre vonatkozó kérdés esetében a generációk tekintetében volt kimutatható különbség, a nemeknél nem.</a:t>
            </a:r>
          </a:p>
          <a:p>
            <a:pPr algn="just"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A táblázat csak a szignifikáns különbségeket adó változók értékeit mutatja.</a:t>
            </a:r>
          </a:p>
          <a:p>
            <a:pPr algn="just">
              <a:buNone/>
            </a:pPr>
            <a:endParaRPr lang="hu-HU" sz="1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hu-HU" sz="1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hu-HU" sz="1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hu-HU" sz="1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hu-HU" sz="1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hu-HU" sz="1400" i="1" dirty="0" smtClean="0">
                <a:latin typeface="Times New Roman" pitchFamily="18" charset="0"/>
                <a:cs typeface="Times New Roman" pitchFamily="18" charset="0"/>
              </a:rPr>
              <a:t>1. táblázat: A generációk eltérő hozzáállása az öntözés alkalmazásának tekintetében,</a:t>
            </a:r>
            <a:br>
              <a:rPr lang="hu-HU" sz="1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hu-HU" sz="1400" i="1" dirty="0" smtClean="0">
                <a:latin typeface="Times New Roman" pitchFamily="18" charset="0"/>
                <a:cs typeface="Times New Roman" pitchFamily="18" charset="0"/>
              </a:rPr>
              <a:t>t-próba értékei az SPSS-ben. (saját forrás, saját szerkesztés)</a:t>
            </a:r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/>
        </p:nvGraphicFramePr>
        <p:xfrm>
          <a:off x="2627784" y="2204864"/>
          <a:ext cx="3672408" cy="1473991"/>
        </p:xfrm>
        <a:graphic>
          <a:graphicData uri="http://schemas.openxmlformats.org/drawingml/2006/table">
            <a:tbl>
              <a:tblPr/>
              <a:tblGrid>
                <a:gridCol w="814871"/>
                <a:gridCol w="781947"/>
                <a:gridCol w="401262"/>
                <a:gridCol w="528844"/>
                <a:gridCol w="572742"/>
                <a:gridCol w="572742"/>
              </a:tblGrid>
              <a:tr h="303215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>
                          <a:latin typeface="Times New Roman"/>
                          <a:ea typeface="Times New Roman"/>
                          <a:cs typeface="Times New Roman"/>
                        </a:rPr>
                        <a:t>Group Statistics</a:t>
                      </a:r>
                      <a:endParaRPr lang="hu-H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525096"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latin typeface="Times New Roman"/>
                          <a:ea typeface="Times New Roman"/>
                          <a:cs typeface="Times New Roman"/>
                        </a:rPr>
                        <a:t>Alkalmaznak öntözőrendszert?</a:t>
                      </a:r>
                      <a:endParaRPr lang="hu-H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endParaRPr lang="hu-H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Times New Roman"/>
                        </a:rPr>
                        <a:t>Mean</a:t>
                      </a:r>
                      <a:endParaRPr lang="hu-H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Times New Roman"/>
                        </a:rPr>
                        <a:t>Std. Deviation</a:t>
                      </a:r>
                      <a:endParaRPr lang="hu-H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Times New Roman"/>
                        </a:rPr>
                        <a:t>Std. Error Mean</a:t>
                      </a:r>
                      <a:endParaRPr lang="hu-H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92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latin typeface="Times New Roman"/>
                          <a:ea typeface="Times New Roman"/>
                          <a:cs typeface="Times New Roman"/>
                        </a:rPr>
                        <a:t>Generációk</a:t>
                      </a:r>
                      <a:endParaRPr lang="hu-H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latin typeface="Times New Roman"/>
                          <a:ea typeface="Times New Roman"/>
                          <a:cs typeface="Times New Roman"/>
                        </a:rPr>
                        <a:t>nem</a:t>
                      </a:r>
                      <a:endParaRPr lang="hu-H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latin typeface="Times New Roman"/>
                          <a:ea typeface="Times New Roman"/>
                          <a:cs typeface="Times New Roman"/>
                        </a:rPr>
                        <a:t>154</a:t>
                      </a:r>
                      <a:endParaRPr lang="hu-H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latin typeface="Times New Roman"/>
                          <a:ea typeface="Times New Roman"/>
                          <a:cs typeface="Times New Roman"/>
                        </a:rPr>
                        <a:t>0,94</a:t>
                      </a:r>
                      <a:endParaRPr lang="hu-H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latin typeface="Times New Roman"/>
                          <a:ea typeface="Times New Roman"/>
                          <a:cs typeface="Times New Roman"/>
                        </a:rPr>
                        <a:t>1,058</a:t>
                      </a:r>
                      <a:endParaRPr lang="hu-H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latin typeface="Times New Roman"/>
                          <a:ea typeface="Times New Roman"/>
                          <a:cs typeface="Times New Roman"/>
                        </a:rPr>
                        <a:t>0,085</a:t>
                      </a:r>
                      <a:endParaRPr lang="hu-H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920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latin typeface="Times New Roman"/>
                          <a:ea typeface="Times New Roman"/>
                          <a:cs typeface="Times New Roman"/>
                        </a:rPr>
                        <a:t>igen</a:t>
                      </a:r>
                      <a:endParaRPr lang="hu-H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latin typeface="Times New Roman"/>
                          <a:ea typeface="Times New Roman"/>
                          <a:cs typeface="Times New Roman"/>
                        </a:rPr>
                        <a:t>144</a:t>
                      </a:r>
                      <a:endParaRPr lang="hu-H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latin typeface="Times New Roman"/>
                          <a:ea typeface="Times New Roman"/>
                          <a:cs typeface="Times New Roman"/>
                        </a:rPr>
                        <a:t>1,23</a:t>
                      </a:r>
                      <a:endParaRPr lang="hu-H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latin typeface="Times New Roman"/>
                          <a:ea typeface="Times New Roman"/>
                          <a:cs typeface="Times New Roman"/>
                        </a:rPr>
                        <a:t>1,145</a:t>
                      </a:r>
                      <a:endParaRPr lang="hu-H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latin typeface="Times New Roman"/>
                          <a:ea typeface="Times New Roman"/>
                          <a:cs typeface="Times New Roman"/>
                        </a:rPr>
                        <a:t>0,095</a:t>
                      </a:r>
                      <a:endParaRPr lang="hu-H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áblázat 4"/>
          <p:cNvGraphicFramePr>
            <a:graphicFrameLocks noGrp="1"/>
          </p:cNvGraphicFramePr>
          <p:nvPr/>
        </p:nvGraphicFramePr>
        <p:xfrm>
          <a:off x="323528" y="3717032"/>
          <a:ext cx="8496946" cy="1944216"/>
        </p:xfrm>
        <a:graphic>
          <a:graphicData uri="http://schemas.openxmlformats.org/drawingml/2006/table">
            <a:tbl>
              <a:tblPr/>
              <a:tblGrid>
                <a:gridCol w="882871"/>
                <a:gridCol w="1142755"/>
                <a:gridCol w="718831"/>
                <a:gridCol w="718831"/>
                <a:gridCol w="681967"/>
                <a:gridCol w="681967"/>
                <a:gridCol w="784263"/>
                <a:gridCol w="784263"/>
                <a:gridCol w="783340"/>
                <a:gridCol w="658929"/>
                <a:gridCol w="658929"/>
              </a:tblGrid>
              <a:tr h="729081">
                <a:tc rowSpan="2"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hu-H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Levene's Test for Equality of Variances</a:t>
                      </a:r>
                      <a:endParaRPr lang="hu-H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t-test for Equality of Means</a:t>
                      </a:r>
                      <a:endParaRPr lang="hu-H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95% Confidence Interval of the Difference</a:t>
                      </a:r>
                      <a:endParaRPr lang="hu-H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729081">
                <a:tc gridSpan="2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F</a:t>
                      </a:r>
                      <a:endParaRPr lang="hu-H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Sig.</a:t>
                      </a:r>
                      <a:endParaRPr lang="hu-H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</a:t>
                      </a:r>
                      <a:endParaRPr lang="hu-H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df</a:t>
                      </a:r>
                      <a:endParaRPr lang="hu-H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Sig. (2-tailed)</a:t>
                      </a:r>
                      <a:endParaRPr lang="hu-H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Mean Difference</a:t>
                      </a:r>
                      <a:endParaRPr lang="hu-H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Std. Error Difference</a:t>
                      </a:r>
                      <a:endParaRPr lang="hu-H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Lower</a:t>
                      </a:r>
                      <a:endParaRPr lang="hu-H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Upper</a:t>
                      </a:r>
                      <a:endParaRPr lang="hu-H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0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Generációk</a:t>
                      </a:r>
                      <a:endParaRPr lang="hu-H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Equal variances not assumed</a:t>
                      </a:r>
                      <a:endParaRPr lang="hu-H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3,686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0,056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-2,304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296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0,022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-0,294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0,128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-0,545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-0,043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hu-HU" sz="3200" dirty="0" smtClean="0">
                <a:latin typeface="Times New Roman" pitchFamily="18" charset="0"/>
                <a:cs typeface="Times New Roman" pitchFamily="18" charset="0"/>
              </a:rPr>
              <a:t>Kutatási eredmények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40769"/>
            <a:ext cx="8229600" cy="5040559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A bizonytalanságot legnagyobb arányban a legfiatalabb, legkisebb arányban pedig a legidősebb generáció kezeli. A kor előrehaladtával egyre kevésbé hajlandóak a gazdálkodók az öntözésre áldozni.</a:t>
            </a:r>
          </a:p>
          <a:p>
            <a:pPr algn="just">
              <a:buNone/>
            </a:pP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hu-HU" sz="1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hu-HU" sz="1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hu-HU" sz="1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hu-HU" sz="1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hu-HU" sz="1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hu-HU" sz="1400" i="1" dirty="0" smtClean="0">
                <a:latin typeface="Times New Roman" pitchFamily="18" charset="0"/>
                <a:cs typeface="Times New Roman" pitchFamily="18" charset="0"/>
              </a:rPr>
              <a:t>Forrás: Saját adat, saját szerkesztés</a:t>
            </a:r>
            <a:endParaRPr lang="hu-H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Diagram 5"/>
          <p:cNvGraphicFramePr/>
          <p:nvPr/>
        </p:nvGraphicFramePr>
        <p:xfrm>
          <a:off x="683568" y="2420888"/>
          <a:ext cx="8064896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hu-HU" sz="3200" dirty="0" smtClean="0">
                <a:latin typeface="Times New Roman" pitchFamily="18" charset="0"/>
                <a:cs typeface="Times New Roman" pitchFamily="18" charset="0"/>
              </a:rPr>
              <a:t>Kutatási eredmények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96753"/>
            <a:ext cx="8229600" cy="5328592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A generációk közül a gazdálkodások legnagyobb hányada nem haladja meg az 5 MFt-os árbevételt.</a:t>
            </a:r>
          </a:p>
          <a:p>
            <a:pPr algn="just"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Az 5 MFt fölötti árbevétellel rendelkező gazdaságoknál legkisebb arányban a Z generáció, legmagasabb arányban az X és Y generáció képviselik magukat.</a:t>
            </a:r>
          </a:p>
          <a:p>
            <a:pPr algn="just"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A 45 MFt fölötti árbevétellel rendelkező gazdaságok élén az X és Y generáció tagjai vannak nagyobb arányban jelen.</a:t>
            </a:r>
          </a:p>
          <a:p>
            <a:pPr algn="just">
              <a:buNone/>
            </a:pPr>
            <a:endParaRPr lang="hu-HU" sz="1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hu-HU" sz="1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hu-HU" sz="1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hu-HU" sz="1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hu-HU" sz="1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endParaRPr lang="hu-HU" sz="1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hu-HU" sz="1400" i="1" dirty="0" smtClean="0">
                <a:latin typeface="Times New Roman" pitchFamily="18" charset="0"/>
                <a:cs typeface="Times New Roman" pitchFamily="18" charset="0"/>
              </a:rPr>
              <a:t>Forrás: Saját adat, saját szerkesztés</a:t>
            </a:r>
            <a:endParaRPr lang="hu-H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hu-HU" sz="1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611560" y="2852936"/>
          <a:ext cx="7992888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hu-HU" sz="3200" dirty="0" smtClean="0">
                <a:latin typeface="Times New Roman" pitchFamily="18" charset="0"/>
                <a:cs typeface="Times New Roman" pitchFamily="18" charset="0"/>
              </a:rPr>
              <a:t>Kutatási eredmények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hu-HU" sz="2600" dirty="0" smtClean="0">
                <a:latin typeface="Times New Roman" pitchFamily="18" charset="0"/>
                <a:cs typeface="Times New Roman" pitchFamily="18" charset="0"/>
              </a:rPr>
              <a:t>A biztosításkötési hajlandóság tekintetében nemek tekintetében szignifikáns különbség volt kimutatható, a generációknál viszont nem.</a:t>
            </a:r>
          </a:p>
          <a:p>
            <a:pPr algn="just">
              <a:buNone/>
            </a:pPr>
            <a:endParaRPr lang="hu-HU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hu-HU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hu-H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hu-HU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hu-H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hu-HU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hu-H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hu-HU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hu-H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hu-HU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hu-H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hu-H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hu-HU" dirty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hu-HU" sz="2000" i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hu-HU" sz="2000" i="1" dirty="0" smtClean="0">
                <a:latin typeface="Times New Roman" pitchFamily="18" charset="0"/>
                <a:cs typeface="Times New Roman" pitchFamily="18" charset="0"/>
              </a:rPr>
              <a:t>. táblázat: A </a:t>
            </a:r>
            <a:r>
              <a:rPr lang="hu-HU" sz="2000" i="1" dirty="0">
                <a:latin typeface="Times New Roman" pitchFamily="18" charset="0"/>
                <a:cs typeface="Times New Roman" pitchFamily="18" charset="0"/>
              </a:rPr>
              <a:t>nemek eltérő biztosításkötési hajlandósága, t-próba értékei az </a:t>
            </a:r>
            <a:r>
              <a:rPr lang="hu-HU" sz="2000" i="1" dirty="0" smtClean="0">
                <a:latin typeface="Times New Roman" pitchFamily="18" charset="0"/>
                <a:cs typeface="Times New Roman" pitchFamily="18" charset="0"/>
              </a:rPr>
              <a:t>SPSS-ben</a:t>
            </a:r>
            <a:br>
              <a:rPr lang="hu-HU" sz="2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hu-HU" sz="2000" i="1" dirty="0" smtClean="0">
                <a:latin typeface="Times New Roman" pitchFamily="18" charset="0"/>
                <a:cs typeface="Times New Roman" pitchFamily="18" charset="0"/>
              </a:rPr>
              <a:t>(saját </a:t>
            </a:r>
            <a:r>
              <a:rPr lang="hu-HU" sz="2000" i="1" dirty="0">
                <a:latin typeface="Times New Roman" pitchFamily="18" charset="0"/>
                <a:cs typeface="Times New Roman" pitchFamily="18" charset="0"/>
              </a:rPr>
              <a:t>forrás, saját szerkesztés)</a:t>
            </a:r>
          </a:p>
          <a:p>
            <a:pPr algn="just">
              <a:buNone/>
            </a:pPr>
            <a:endParaRPr lang="hu-HU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áblázat 5"/>
          <p:cNvGraphicFramePr>
            <a:graphicFrameLocks noGrp="1"/>
          </p:cNvGraphicFramePr>
          <p:nvPr/>
        </p:nvGraphicFramePr>
        <p:xfrm>
          <a:off x="2555776" y="1916832"/>
          <a:ext cx="4032446" cy="1296145"/>
        </p:xfrm>
        <a:graphic>
          <a:graphicData uri="http://schemas.openxmlformats.org/drawingml/2006/table">
            <a:tbl>
              <a:tblPr/>
              <a:tblGrid>
                <a:gridCol w="890824"/>
                <a:gridCol w="890824"/>
                <a:gridCol w="530585"/>
                <a:gridCol w="594814"/>
                <a:gridCol w="594814"/>
                <a:gridCol w="530585"/>
              </a:tblGrid>
              <a:tr h="769049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Rendelkezik Ön mezőgazdasági biztosítással?</a:t>
                      </a:r>
                      <a:endParaRPr lang="hu-H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endParaRPr lang="hu-H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Mean</a:t>
                      </a:r>
                      <a:endParaRPr lang="hu-H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Std. Deviation</a:t>
                      </a:r>
                      <a:endParaRPr lang="hu-H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Std.Error Mean</a:t>
                      </a:r>
                      <a:endParaRPr lang="hu-H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54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Az Ön neme</a:t>
                      </a:r>
                      <a:endParaRPr lang="hu-H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nem</a:t>
                      </a:r>
                      <a:endParaRPr lang="hu-H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latin typeface="Times New Roman"/>
                          <a:ea typeface="Times New Roman"/>
                          <a:cs typeface="Times New Roman"/>
                        </a:rPr>
                        <a:t>172</a:t>
                      </a:r>
                      <a:endParaRPr lang="hu-H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latin typeface="Times New Roman"/>
                          <a:ea typeface="Times New Roman"/>
                          <a:cs typeface="Times New Roman"/>
                        </a:rPr>
                        <a:t>1,28</a:t>
                      </a:r>
                      <a:endParaRPr lang="hu-H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latin typeface="Times New Roman"/>
                          <a:ea typeface="Times New Roman"/>
                          <a:cs typeface="Times New Roman"/>
                        </a:rPr>
                        <a:t>0,4499</a:t>
                      </a:r>
                      <a:endParaRPr lang="hu-H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latin typeface="Times New Roman"/>
                          <a:ea typeface="Times New Roman"/>
                          <a:cs typeface="Times New Roman"/>
                        </a:rPr>
                        <a:t>0,03</a:t>
                      </a:r>
                      <a:endParaRPr lang="hu-H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548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igen</a:t>
                      </a:r>
                      <a:endParaRPr lang="hu-H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latin typeface="Times New Roman"/>
                          <a:ea typeface="Times New Roman"/>
                          <a:cs typeface="Times New Roman"/>
                        </a:rPr>
                        <a:t>133</a:t>
                      </a:r>
                      <a:endParaRPr lang="hu-H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latin typeface="Times New Roman"/>
                          <a:ea typeface="Times New Roman"/>
                          <a:cs typeface="Times New Roman"/>
                        </a:rPr>
                        <a:t>1,17</a:t>
                      </a:r>
                      <a:endParaRPr lang="hu-H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latin typeface="Times New Roman"/>
                          <a:ea typeface="Times New Roman"/>
                          <a:cs typeface="Times New Roman"/>
                        </a:rPr>
                        <a:t>0,3796</a:t>
                      </a:r>
                      <a:endParaRPr lang="hu-H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latin typeface="Times New Roman"/>
                          <a:ea typeface="Times New Roman"/>
                          <a:cs typeface="Times New Roman"/>
                        </a:rPr>
                        <a:t>0,03</a:t>
                      </a:r>
                      <a:endParaRPr lang="hu-H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áblázat 6"/>
          <p:cNvGraphicFramePr>
            <a:graphicFrameLocks noGrp="1"/>
          </p:cNvGraphicFramePr>
          <p:nvPr/>
        </p:nvGraphicFramePr>
        <p:xfrm>
          <a:off x="251519" y="3501008"/>
          <a:ext cx="8712968" cy="2160240"/>
        </p:xfrm>
        <a:graphic>
          <a:graphicData uri="http://schemas.openxmlformats.org/drawingml/2006/table">
            <a:tbl>
              <a:tblPr/>
              <a:tblGrid>
                <a:gridCol w="1042396"/>
                <a:gridCol w="1259181"/>
                <a:gridCol w="668592"/>
                <a:gridCol w="627059"/>
                <a:gridCol w="587550"/>
                <a:gridCol w="465988"/>
                <a:gridCol w="759764"/>
                <a:gridCol w="861064"/>
                <a:gridCol w="1021121"/>
                <a:gridCol w="646305"/>
                <a:gridCol w="773948"/>
              </a:tblGrid>
              <a:tr h="4113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hu-H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hu-H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Levene's Test for Equality of Variances</a:t>
                      </a:r>
                      <a:endParaRPr lang="hu-H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hu-H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hu-H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t-test for Equality of Means</a:t>
                      </a:r>
                      <a:endParaRPr lang="hu-H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95% Confidence Interval of the Difference</a:t>
                      </a:r>
                      <a:endParaRPr lang="hu-H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4861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hu-H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hu-H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hu-H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hu-HU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6328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hu-H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hu-H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F</a:t>
                      </a:r>
                      <a:endParaRPr lang="hu-H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Sig.</a:t>
                      </a:r>
                      <a:endParaRPr lang="hu-H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</a:t>
                      </a:r>
                      <a:endParaRPr lang="hu-H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df</a:t>
                      </a:r>
                      <a:endParaRPr lang="hu-H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Sig. (2-tailed)</a:t>
                      </a:r>
                      <a:endParaRPr lang="hu-H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Mean Difference</a:t>
                      </a:r>
                      <a:endParaRPr lang="hu-H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Std Error Difference</a:t>
                      </a:r>
                      <a:endParaRPr lang="hu-H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Lower</a:t>
                      </a:r>
                      <a:endParaRPr lang="hu-H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Upper</a:t>
                      </a:r>
                      <a:endParaRPr lang="hu-H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99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Az Ön neme</a:t>
                      </a:r>
                      <a:endParaRPr lang="hu-H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Equal variances assumed</a:t>
                      </a:r>
                      <a:endParaRPr lang="hu-H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20,645</a:t>
                      </a:r>
                      <a:endParaRPr lang="hu-H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0,000</a:t>
                      </a:r>
                      <a:endParaRPr lang="hu-H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2,185</a:t>
                      </a:r>
                      <a:endParaRPr lang="hu-H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303</a:t>
                      </a:r>
                      <a:endParaRPr lang="hu-H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0,030</a:t>
                      </a:r>
                      <a:endParaRPr lang="hu-H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0,106</a:t>
                      </a:r>
                      <a:endParaRPr lang="hu-H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0,049</a:t>
                      </a:r>
                      <a:endParaRPr lang="hu-H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0,011</a:t>
                      </a:r>
                      <a:endParaRPr lang="hu-H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0,202</a:t>
                      </a:r>
                      <a:endParaRPr lang="hu-H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hu-HU" sz="3200" dirty="0" smtClean="0">
                <a:latin typeface="Times New Roman" pitchFamily="18" charset="0"/>
                <a:cs typeface="Times New Roman" pitchFamily="18" charset="0"/>
              </a:rPr>
              <a:t>Kutatási eredmények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328593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A magyar gazdálkodók esetében kockázatvállalóbbak a nők: kevesebb, mint egynegyedük rendelkezik és több mint 50%-uk nem rendelkezik biztosítással.</a:t>
            </a:r>
          </a:p>
          <a:p>
            <a:pPr algn="just"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A férfiak esetében azonban az látható, hogy több mint egyharmaduk rendelkezik biztosítással és majdnem kétötödük nyilatkozott úgy, hogy nincs biztosítása, azonban a több mint egynegyedük gondolja úgy, hogy a jövőben fog biztosítást kötni. </a:t>
            </a:r>
          </a:p>
          <a:p>
            <a:pPr algn="just">
              <a:buNone/>
            </a:pPr>
            <a:endParaRPr lang="hu-HU" sz="1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hu-HU" sz="1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hu-HU" sz="1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hu-HU" sz="1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hu-HU" sz="1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hu-HU" sz="1800" i="1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hu-HU" sz="1400" i="1" dirty="0" smtClean="0">
                <a:latin typeface="Times New Roman" pitchFamily="18" charset="0"/>
                <a:cs typeface="Times New Roman" pitchFamily="18" charset="0"/>
              </a:rPr>
              <a:t>Forrás: Saját adat, saját szerkesztés</a:t>
            </a:r>
            <a:endParaRPr lang="hu-H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Diagram 7"/>
          <p:cNvGraphicFramePr/>
          <p:nvPr/>
        </p:nvGraphicFramePr>
        <p:xfrm>
          <a:off x="971600" y="2780928"/>
          <a:ext cx="7776864" cy="31811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hu-HU" sz="3200" dirty="0" smtClean="0">
                <a:latin typeface="Times New Roman" pitchFamily="18" charset="0"/>
                <a:cs typeface="Times New Roman" pitchFamily="18" charset="0"/>
              </a:rPr>
              <a:t>Kutatási eredmények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16625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A nemek eltérő kockázatviselésében figyelembe kell venni, hogy milyen árbevétellel rendelkező szervezeteket irányítanak (az 5 MFt alatti árbevételt elérő gazdaságok arányának túlsúlya)</a:t>
            </a:r>
          </a:p>
          <a:p>
            <a:pPr algn="just"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A magasabb árbevételt elérő gazdaságok esetében szinte kivétel nélkül magasabb a férfiak aránya, így arra lehet következtetni, hogy a férfiak esetében, pénzügyileg is magasabb arányban volt lehetőség biztosításokat kötni.</a:t>
            </a:r>
          </a:p>
          <a:p>
            <a:pPr algn="just">
              <a:buNone/>
            </a:pPr>
            <a:endParaRPr lang="hu-HU" sz="1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hu-HU" sz="1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hu-HU" sz="1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hu-HU" sz="1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hu-HU" sz="1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hu-HU" sz="1400" i="1" dirty="0" smtClean="0">
                <a:latin typeface="Times New Roman" pitchFamily="18" charset="0"/>
                <a:cs typeface="Times New Roman" pitchFamily="18" charset="0"/>
              </a:rPr>
              <a:t>Forrás: Saját adat, saját szerkesztés</a:t>
            </a:r>
            <a:endParaRPr lang="hu-H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395536" y="2996952"/>
          <a:ext cx="8352928" cy="3007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dirty="0" smtClean="0">
                <a:latin typeface="Times New Roman" pitchFamily="18" charset="0"/>
                <a:cs typeface="Times New Roman" pitchFamily="18" charset="0"/>
              </a:rPr>
              <a:t>Kutatási eredmények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H1: Az agrárvállalkozók jelentős része semmilyen módszert nem alkalmaz az időjárás miatti bizonytalanság kezelése érdekében</a:t>
            </a:r>
          </a:p>
          <a:p>
            <a:pPr>
              <a:buNone/>
            </a:pPr>
            <a:endParaRPr lang="hu-H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H2: Azok a gazdálkodók, akik kezelik a bizonytalanságok, eredményesebbek</a:t>
            </a:r>
          </a:p>
          <a:p>
            <a:pPr>
              <a:buNone/>
            </a:pPr>
            <a:endParaRPr lang="hu-H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2772" name="Picture 4" descr="C:\Users\user\AppData\Local\Microsoft\Windows\INetCache\IE\ZWN6V9E8\Arbcom_ru_ready.svg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1988840"/>
            <a:ext cx="332656" cy="3326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dirty="0" smtClean="0">
                <a:latin typeface="Times New Roman" pitchFamily="18" charset="0"/>
                <a:cs typeface="Times New Roman" pitchFamily="18" charset="0"/>
              </a:rPr>
              <a:t>Kutatási eredmények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H1: Az agrárvállalkozók jelentős része semmilyen módszert nem alkalmaz az időjárás miatti bizonytalanság kezelése érdekében</a:t>
            </a:r>
          </a:p>
          <a:p>
            <a:pPr>
              <a:buNone/>
            </a:pPr>
            <a:endParaRPr lang="hu-H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H2: Azok a gazdálkodók, akik kezelik a bizonytalanságok, eredményesebbek</a:t>
            </a:r>
          </a:p>
          <a:p>
            <a:pPr>
              <a:buNone/>
            </a:pPr>
            <a:endParaRPr lang="hu-H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2772" name="Picture 4" descr="C:\Users\user\AppData\Local\Microsoft\Windows\INetCache\IE\ZWN6V9E8\Arbcom_ru_ready.svg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1988840"/>
            <a:ext cx="332656" cy="332656"/>
          </a:xfrm>
          <a:prstGeom prst="rect">
            <a:avLst/>
          </a:prstGeom>
          <a:noFill/>
        </p:spPr>
      </p:pic>
      <p:pic>
        <p:nvPicPr>
          <p:cNvPr id="5" name="Picture 4" descr="C:\Users\user\AppData\Local\Microsoft\Windows\INetCache\IE\ZWN6V9E8\Arbcom_ru_ready.svg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04448" y="2636912"/>
            <a:ext cx="332656" cy="3326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hu-HU" sz="3200" dirty="0" smtClean="0">
                <a:latin typeface="Times New Roman" pitchFamily="18" charset="0"/>
                <a:cs typeface="Times New Roman" pitchFamily="18" charset="0"/>
              </a:rPr>
              <a:t>Kutatási eredmények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16624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A gazdálkodók bizonytalanság csökkentő hozzáállása és az egyes eredményességi mutatók: korrelációs vizsgálat - különböző bizonytalanság kezelő módszerek és a mezőgazdasági terület valamint a realizált árbevétel esetén is közepes erősségű pozitív kapcsolat mutatható ki 1%-os szignifikancia szinten.</a:t>
            </a:r>
          </a:p>
          <a:p>
            <a:pPr algn="just">
              <a:buNone/>
            </a:pPr>
            <a:endParaRPr lang="hu-HU" sz="1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hu-HU" sz="1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hu-HU" sz="1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hu-HU" sz="1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hu-HU" sz="1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hu-HU" sz="1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hu-HU" sz="15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hu-HU" sz="1500" i="1" dirty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hu-HU" sz="1400" i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hu-HU" sz="1400" i="1" dirty="0" smtClean="0">
                <a:latin typeface="Times New Roman" pitchFamily="18" charset="0"/>
                <a:cs typeface="Times New Roman" pitchFamily="18" charset="0"/>
              </a:rPr>
              <a:t>. táblázat: A </a:t>
            </a:r>
            <a:r>
              <a:rPr lang="hu-HU" sz="1500" i="1" dirty="0">
                <a:latin typeface="Times New Roman" pitchFamily="18" charset="0"/>
                <a:cs typeface="Times New Roman" pitchFamily="18" charset="0"/>
              </a:rPr>
              <a:t>gazdálkodók bizonytalanságkezelésének és a mezőgazdasági területnek valamint a realizált árbevételnek </a:t>
            </a:r>
            <a:r>
              <a:rPr lang="hu-HU" sz="1500" i="1" dirty="0" smtClean="0">
                <a:latin typeface="Times New Roman" pitchFamily="18" charset="0"/>
                <a:cs typeface="Times New Roman" pitchFamily="18" charset="0"/>
              </a:rPr>
              <a:t>kapcsolata (saját </a:t>
            </a:r>
            <a:r>
              <a:rPr lang="hu-HU" sz="1500" i="1" dirty="0">
                <a:latin typeface="Times New Roman" pitchFamily="18" charset="0"/>
                <a:cs typeface="Times New Roman" pitchFamily="18" charset="0"/>
              </a:rPr>
              <a:t>forrás, saját szerkesztés</a:t>
            </a:r>
            <a:r>
              <a:rPr lang="hu-HU" sz="15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hu-HU" sz="15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áblázat 5"/>
          <p:cNvGraphicFramePr>
            <a:graphicFrameLocks noGrp="1"/>
          </p:cNvGraphicFramePr>
          <p:nvPr/>
        </p:nvGraphicFramePr>
        <p:xfrm>
          <a:off x="755576" y="2276872"/>
          <a:ext cx="7776864" cy="3384375"/>
        </p:xfrm>
        <a:graphic>
          <a:graphicData uri="http://schemas.openxmlformats.org/drawingml/2006/table">
            <a:tbl>
              <a:tblPr/>
              <a:tblGrid>
                <a:gridCol w="1657577"/>
                <a:gridCol w="1657577"/>
                <a:gridCol w="1657577"/>
                <a:gridCol w="1409538"/>
                <a:gridCol w="1394595"/>
              </a:tblGrid>
              <a:tr h="653094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r>
                        <a:rPr lang="hu-HU" sz="14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Correlations</a:t>
                      </a:r>
                      <a:endParaRPr lang="hu-H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Mezőgazdasági terület</a:t>
                      </a:r>
                      <a:endParaRPr lang="hu-H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Realizált árbevétel</a:t>
                      </a:r>
                      <a:endParaRPr lang="hu-H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Öntöz vagy biztosít</a:t>
                      </a:r>
                      <a:endParaRPr lang="hu-H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002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Mezőgazdasági terület</a:t>
                      </a:r>
                      <a:endParaRPr lang="hu-H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Pearson Correlation</a:t>
                      </a:r>
                      <a:endParaRPr lang="hu-H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hu-H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,747</a:t>
                      </a:r>
                      <a:r>
                        <a:rPr lang="hu-HU" sz="1400" baseline="30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**</a:t>
                      </a:r>
                      <a:endParaRPr lang="hu-H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,257</a:t>
                      </a:r>
                      <a:r>
                        <a:rPr lang="hu-HU" sz="1400" baseline="30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**</a:t>
                      </a:r>
                      <a:endParaRPr lang="hu-H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716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Sig. (2-tailed)</a:t>
                      </a:r>
                      <a:endParaRPr lang="hu-H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hu-H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0,000</a:t>
                      </a:r>
                      <a:endParaRPr lang="hu-H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0,000</a:t>
                      </a:r>
                      <a:endParaRPr lang="hu-H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002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Realizált árbevétel</a:t>
                      </a:r>
                      <a:endParaRPr lang="hu-H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Pearson Correlation</a:t>
                      </a:r>
                      <a:endParaRPr lang="hu-H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,747</a:t>
                      </a:r>
                      <a:r>
                        <a:rPr lang="hu-HU" sz="1400" baseline="30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**</a:t>
                      </a:r>
                      <a:endParaRPr lang="hu-H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hu-H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,319</a:t>
                      </a:r>
                      <a:r>
                        <a:rPr lang="hu-HU" sz="1400" baseline="30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**</a:t>
                      </a:r>
                      <a:endParaRPr lang="hu-H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716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Sig. (2-tailed)</a:t>
                      </a:r>
                      <a:endParaRPr lang="hu-H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0,000</a:t>
                      </a:r>
                      <a:endParaRPr lang="hu-H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hu-H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0,000</a:t>
                      </a:r>
                      <a:endParaRPr lang="hu-H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002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Öntöz vagy biztosít</a:t>
                      </a:r>
                      <a:endParaRPr lang="hu-H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Pearson Correlation</a:t>
                      </a:r>
                      <a:endParaRPr lang="hu-H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,257</a:t>
                      </a:r>
                      <a:r>
                        <a:rPr lang="hu-HU" sz="1400" baseline="30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**</a:t>
                      </a:r>
                      <a:endParaRPr lang="hu-H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,319</a:t>
                      </a:r>
                      <a:r>
                        <a:rPr lang="hu-HU" sz="1400" baseline="30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**</a:t>
                      </a:r>
                      <a:endParaRPr lang="hu-H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hu-H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716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Sig. (2-tailed)</a:t>
                      </a:r>
                      <a:endParaRPr lang="hu-H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0,000</a:t>
                      </a:r>
                      <a:endParaRPr lang="hu-H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0,000</a:t>
                      </a:r>
                      <a:endParaRPr lang="hu-H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hu-H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127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**. Correlation is significant at the 0.01 level (2-tailed).</a:t>
                      </a:r>
                      <a:endParaRPr lang="hu-H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hu-HU" sz="3200" dirty="0" smtClean="0">
                <a:latin typeface="Times New Roman" pitchFamily="18" charset="0"/>
                <a:cs typeface="Times New Roman" pitchFamily="18" charset="0"/>
              </a:rPr>
              <a:t>Kutatási eredmények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A mezőgazdasági terület tekintetében: a 40 ha terület fölött  legalább 10%-ban vannak azok a gazdálkodók, akik öntözést és biztosítás kötést is alkalmaznak a bizonytalanság csökkentése érdekében illetve 50% fölötti érték nincs a bizonytalanság kezelés nélkülözését illetően.</a:t>
            </a:r>
          </a:p>
          <a:p>
            <a:pPr algn="just">
              <a:buNone/>
            </a:pPr>
            <a:endParaRPr lang="hu-HU" sz="1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hu-HU" sz="1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hu-HU" sz="1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hu-HU" sz="1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hu-HU" sz="1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hu-HU" sz="1800" dirty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hu-HU" sz="1400" i="1" dirty="0" smtClean="0">
                <a:latin typeface="Times New Roman" pitchFamily="18" charset="0"/>
                <a:cs typeface="Times New Roman" pitchFamily="18" charset="0"/>
              </a:rPr>
              <a:t>A gazdálkodók </a:t>
            </a:r>
            <a:r>
              <a:rPr lang="hu-HU" sz="1400" i="1" dirty="0">
                <a:latin typeface="Times New Roman" pitchFamily="18" charset="0"/>
                <a:cs typeface="Times New Roman" pitchFamily="18" charset="0"/>
              </a:rPr>
              <a:t>mezőgazdasági terület nagysága szerinti </a:t>
            </a:r>
            <a:r>
              <a:rPr lang="hu-HU" sz="1400" i="1" dirty="0" smtClean="0">
                <a:latin typeface="Times New Roman" pitchFamily="18" charset="0"/>
                <a:cs typeface="Times New Roman" pitchFamily="18" charset="0"/>
              </a:rPr>
              <a:t>bizonytalanság kezelése</a:t>
            </a:r>
            <a:br>
              <a:rPr lang="hu-HU" sz="1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hu-HU" sz="1400" i="1" dirty="0" smtClean="0">
                <a:latin typeface="Times New Roman" pitchFamily="18" charset="0"/>
                <a:cs typeface="Times New Roman" pitchFamily="18" charset="0"/>
              </a:rPr>
              <a:t>(saját </a:t>
            </a:r>
            <a:r>
              <a:rPr lang="hu-HU" sz="1400" i="1" dirty="0">
                <a:latin typeface="Times New Roman" pitchFamily="18" charset="0"/>
                <a:cs typeface="Times New Roman" pitchFamily="18" charset="0"/>
              </a:rPr>
              <a:t>forrás, saját szerkesztés)</a:t>
            </a:r>
          </a:p>
          <a:p>
            <a:pPr algn="just">
              <a:buNone/>
            </a:pP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467544" y="2381250"/>
          <a:ext cx="8136904" cy="33520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dirty="0" smtClean="0">
                <a:latin typeface="Times New Roman" pitchFamily="18" charset="0"/>
                <a:cs typeface="Times New Roman" pitchFamily="18" charset="0"/>
              </a:rPr>
              <a:t>Bevezetés</a:t>
            </a:r>
            <a:endParaRPr lang="hu-H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032448"/>
          </a:xfrm>
        </p:spPr>
        <p:txBody>
          <a:bodyPr>
            <a:normAutofit/>
          </a:bodyPr>
          <a:lstStyle/>
          <a:p>
            <a:pPr algn="just"/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A mezőgazdaság </a:t>
            </a:r>
            <a:r>
              <a:rPr lang="hu-HU" sz="1800" b="1" dirty="0" smtClean="0">
                <a:latin typeface="Times New Roman" pitchFamily="18" charset="0"/>
                <a:cs typeface="Times New Roman" pitchFamily="18" charset="0"/>
              </a:rPr>
              <a:t>kiszolgáltatott ágazat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– időjárás, betegségek – </a:t>
            </a:r>
            <a:r>
              <a:rPr lang="hu-HU" sz="1800" b="1" dirty="0" smtClean="0">
                <a:latin typeface="Times New Roman" pitchFamily="18" charset="0"/>
                <a:cs typeface="Times New Roman" pitchFamily="18" charset="0"/>
              </a:rPr>
              <a:t>komoly károk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keletkezhetnek</a:t>
            </a:r>
            <a:endParaRPr lang="hu-HU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hu-HU" sz="1800" b="1" dirty="0" smtClean="0">
                <a:latin typeface="Times New Roman" pitchFamily="18" charset="0"/>
                <a:cs typeface="Times New Roman" pitchFamily="18" charset="0"/>
              </a:rPr>
              <a:t>Globalizációs folyamatok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– a népességnövekedés, korlátozott földterület, talajromlás, klímaváltozás, édesvíz felhasználás</a:t>
            </a:r>
          </a:p>
          <a:p>
            <a:pPr algn="just"/>
            <a:r>
              <a:rPr lang="hu-HU" sz="1800" b="1" dirty="0" smtClean="0">
                <a:latin typeface="Times New Roman" pitchFamily="18" charset="0"/>
                <a:cs typeface="Times New Roman" pitchFamily="18" charset="0"/>
              </a:rPr>
              <a:t>A klímaváltozás hatása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– elszenvedő és okozó egyben</a:t>
            </a:r>
          </a:p>
          <a:p>
            <a:pPr algn="just"/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A legnagyobb édesvíz felhasználó – </a:t>
            </a:r>
            <a:r>
              <a:rPr lang="hu-HU" sz="1800" b="1" dirty="0" smtClean="0">
                <a:latin typeface="Times New Roman" pitchFamily="18" charset="0"/>
                <a:cs typeface="Times New Roman" pitchFamily="18" charset="0"/>
              </a:rPr>
              <a:t>megfelelő vízgazdálkodás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, különösen a vízhiánnyal küzdőknek (Afrika, Ázsia, Mediterrán országok)</a:t>
            </a:r>
          </a:p>
          <a:p>
            <a:pPr algn="just"/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Országgyűlés: az öntözéses gazdálkodásról szóló </a:t>
            </a:r>
            <a:r>
              <a:rPr lang="hu-HU" sz="1800" b="1" dirty="0" smtClean="0">
                <a:latin typeface="Times New Roman" pitchFamily="18" charset="0"/>
                <a:cs typeface="Times New Roman" pitchFamily="18" charset="0"/>
              </a:rPr>
              <a:t>2019. évi CXIII törvény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Kormány: </a:t>
            </a:r>
            <a:r>
              <a:rPr lang="hu-HU" sz="1800" b="1" dirty="0" smtClean="0">
                <a:latin typeface="Times New Roman" pitchFamily="18" charset="0"/>
                <a:cs typeface="Times New Roman" pitchFamily="18" charset="0"/>
              </a:rPr>
              <a:t>302/2020. (VI.29.) Kormányrendelet</a:t>
            </a:r>
          </a:p>
          <a:p>
            <a:pPr algn="just"/>
            <a:r>
              <a:rPr lang="hu-HU" sz="1800" b="1" dirty="0" smtClean="0">
                <a:latin typeface="Times New Roman" pitchFamily="18" charset="0"/>
                <a:cs typeface="Times New Roman" pitchFamily="18" charset="0"/>
              </a:rPr>
              <a:t>Magyarországon alacsony biztosítottság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- a biztosítás hosszú távon </a:t>
            </a:r>
            <a:r>
              <a:rPr lang="hu-HU" sz="1800" b="1" dirty="0" smtClean="0">
                <a:latin typeface="Times New Roman" pitchFamily="18" charset="0"/>
                <a:cs typeface="Times New Roman" pitchFamily="18" charset="0"/>
              </a:rPr>
              <a:t>javítja a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mezőgazdasági </a:t>
            </a:r>
            <a:r>
              <a:rPr lang="hu-HU" sz="1800" b="1" dirty="0" smtClean="0">
                <a:latin typeface="Times New Roman" pitchFamily="18" charset="0"/>
                <a:cs typeface="Times New Roman" pitchFamily="18" charset="0"/>
              </a:rPr>
              <a:t>termelést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hu-HU" sz="1800" b="1" dirty="0" smtClean="0">
                <a:latin typeface="Times New Roman" pitchFamily="18" charset="0"/>
                <a:cs typeface="Times New Roman" pitchFamily="18" charset="0"/>
              </a:rPr>
              <a:t>csökkenti a kockázatot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, hosszabb távon </a:t>
            </a:r>
            <a:r>
              <a:rPr lang="hu-HU" sz="1800" b="1" dirty="0" smtClean="0">
                <a:latin typeface="Times New Roman" pitchFamily="18" charset="0"/>
                <a:cs typeface="Times New Roman" pitchFamily="18" charset="0"/>
              </a:rPr>
              <a:t>stabilabbá teszi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a mezőgazdasági termelők vállalkozói </a:t>
            </a:r>
            <a:r>
              <a:rPr lang="hu-HU" sz="1800" b="1" dirty="0" smtClean="0">
                <a:latin typeface="Times New Roman" pitchFamily="18" charset="0"/>
                <a:cs typeface="Times New Roman" pitchFamily="18" charset="0"/>
              </a:rPr>
              <a:t>tevékenységét</a:t>
            </a:r>
            <a:endParaRPr lang="hu-HU" sz="1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Kép 3" descr="kinadontes768-2020010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3848" y="4941168"/>
            <a:ext cx="3744416" cy="11993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hu-HU" sz="3200" dirty="0" smtClean="0">
                <a:latin typeface="Times New Roman" pitchFamily="18" charset="0"/>
                <a:cs typeface="Times New Roman" pitchFamily="18" charset="0"/>
              </a:rPr>
              <a:t>Kutatási eredmények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40769"/>
            <a:ext cx="8229600" cy="1872207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Az </a:t>
            </a:r>
            <a:r>
              <a:rPr lang="hu-HU" sz="1800" b="1" dirty="0" smtClean="0">
                <a:latin typeface="Times New Roman" pitchFamily="18" charset="0"/>
                <a:cs typeface="Times New Roman" pitchFamily="18" charset="0"/>
              </a:rPr>
              <a:t>alacsonyabb árbevétel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magas arányban tartalmazott olyan gazdálkodásokat, amelyek </a:t>
            </a:r>
            <a:r>
              <a:rPr lang="hu-HU" sz="1800" b="1" dirty="0" smtClean="0">
                <a:latin typeface="Times New Roman" pitchFamily="18" charset="0"/>
                <a:cs typeface="Times New Roman" pitchFamily="18" charset="0"/>
              </a:rPr>
              <a:t>nem kezelték a bizonytalansági helyzetet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illetve a </a:t>
            </a:r>
            <a:r>
              <a:rPr lang="hu-HU" sz="1800" b="1" dirty="0" smtClean="0">
                <a:latin typeface="Times New Roman" pitchFamily="18" charset="0"/>
                <a:cs typeface="Times New Roman" pitchFamily="18" charset="0"/>
              </a:rPr>
              <a:t>magas árbevétel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lel rendelkező gazdálkodásoknál nagy arányban voltak azok a vállalkozások, akik </a:t>
            </a:r>
            <a:r>
              <a:rPr lang="hu-HU" sz="1800" b="1" dirty="0" smtClean="0">
                <a:latin typeface="Times New Roman" pitchFamily="18" charset="0"/>
                <a:cs typeface="Times New Roman" pitchFamily="18" charset="0"/>
              </a:rPr>
              <a:t>mind az öntözést mind a biztosítást választották a stabilabb gazdálkodás megvalósítása érdekében</a:t>
            </a:r>
          </a:p>
        </p:txBody>
      </p:sp>
      <p:graphicFrame>
        <p:nvGraphicFramePr>
          <p:cNvPr id="6" name="Diagram 5"/>
          <p:cNvGraphicFramePr/>
          <p:nvPr/>
        </p:nvGraphicFramePr>
        <p:xfrm>
          <a:off x="179512" y="2852936"/>
          <a:ext cx="8712968" cy="30068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dirty="0" smtClean="0">
                <a:latin typeface="Times New Roman" pitchFamily="18" charset="0"/>
                <a:cs typeface="Times New Roman" pitchFamily="18" charset="0"/>
              </a:rPr>
              <a:t>Kutatási eredmények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H1: Az agrárvállalkozók jelentős része semmilyen módszert nem alkalmaz az időjárás miatti bizonytalanság kezelése érdekében</a:t>
            </a:r>
          </a:p>
          <a:p>
            <a:pPr algn="just">
              <a:buNone/>
            </a:pPr>
            <a:endParaRPr lang="hu-H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H2: Azok a gazdálkodók, akik kezelik a bizonytalanságok, eredményesebbek</a:t>
            </a:r>
          </a:p>
          <a:p>
            <a:pPr algn="just">
              <a:buNone/>
            </a:pPr>
            <a:endParaRPr lang="hu-HU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H3: Minél többféle képen kezelik az időjárás okozta bizonytalanságot a gazdák, annál eredményesebbek</a:t>
            </a:r>
          </a:p>
          <a:p>
            <a:pPr algn="just">
              <a:buNone/>
            </a:pPr>
            <a:endParaRPr lang="hu-H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2772" name="Picture 4" descr="C:\Users\user\AppData\Local\Microsoft\Windows\INetCache\IE\ZWN6V9E8\Arbcom_ru_ready.svg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1988840"/>
            <a:ext cx="332656" cy="332656"/>
          </a:xfrm>
          <a:prstGeom prst="rect">
            <a:avLst/>
          </a:prstGeom>
          <a:noFill/>
        </p:spPr>
      </p:pic>
      <p:pic>
        <p:nvPicPr>
          <p:cNvPr id="5" name="Picture 4" descr="C:\Users\user\AppData\Local\Microsoft\Windows\INetCache\IE\ZWN6V9E8\Arbcom_ru_ready.svg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04448" y="2636912"/>
            <a:ext cx="332656" cy="3326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dirty="0" smtClean="0">
                <a:latin typeface="Times New Roman" pitchFamily="18" charset="0"/>
                <a:cs typeface="Times New Roman" pitchFamily="18" charset="0"/>
              </a:rPr>
              <a:t>Kutatási eredmények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H1: Az agrárvállalkozók jelentős része semmilyen módszert nem alkalmaz az időjárás miatti bizonytalanság kezelése érdekében</a:t>
            </a:r>
          </a:p>
          <a:p>
            <a:pPr algn="just">
              <a:buNone/>
            </a:pPr>
            <a:endParaRPr lang="hu-H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H2: Azok a gazdálkodók, akik kezelik a bizonytalanságok, eredményesebbek</a:t>
            </a:r>
          </a:p>
          <a:p>
            <a:pPr algn="just">
              <a:buNone/>
            </a:pPr>
            <a:endParaRPr lang="hu-HU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H3: Minél többféle képen kezelik az időjárás okozta bizonytalanságot a gazdák, annál eredményesebbek</a:t>
            </a:r>
          </a:p>
          <a:p>
            <a:pPr algn="just">
              <a:buNone/>
            </a:pPr>
            <a:endParaRPr lang="hu-H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2772" name="Picture 4" descr="C:\Users\user\AppData\Local\Microsoft\Windows\INetCache\IE\ZWN6V9E8\Arbcom_ru_ready.svg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1988840"/>
            <a:ext cx="332656" cy="332656"/>
          </a:xfrm>
          <a:prstGeom prst="rect">
            <a:avLst/>
          </a:prstGeom>
          <a:noFill/>
        </p:spPr>
      </p:pic>
      <p:pic>
        <p:nvPicPr>
          <p:cNvPr id="5" name="Picture 4" descr="C:\Users\user\AppData\Local\Microsoft\Windows\INetCache\IE\ZWN6V9E8\Arbcom_ru_ready.svg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04448" y="2636912"/>
            <a:ext cx="332656" cy="332656"/>
          </a:xfrm>
          <a:prstGeom prst="rect">
            <a:avLst/>
          </a:prstGeom>
          <a:noFill/>
        </p:spPr>
      </p:pic>
      <p:pic>
        <p:nvPicPr>
          <p:cNvPr id="6" name="Picture 4" descr="C:\Users\user\AppData\Local\Microsoft\Windows\INetCache\IE\ZWN6V9E8\Arbcom_ru_ready.svg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3861048"/>
            <a:ext cx="332656" cy="3326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hu-HU" sz="3200" dirty="0" smtClean="0">
                <a:latin typeface="Times New Roman" pitchFamily="18" charset="0"/>
                <a:cs typeface="Times New Roman" pitchFamily="18" charset="0"/>
              </a:rPr>
              <a:t>Összegzés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Autofit/>
          </a:bodyPr>
          <a:lstStyle/>
          <a:p>
            <a:pPr algn="just"/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Fenntartható mezőgazdaság!</a:t>
            </a:r>
          </a:p>
          <a:p>
            <a:pPr algn="just">
              <a:buNone/>
            </a:pPr>
            <a:endParaRPr lang="hu-H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Kutatás kiindulópontja: </a:t>
            </a: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mindenki </a:t>
            </a:r>
            <a:r>
              <a:rPr lang="hu-HU" sz="1600" b="1" dirty="0">
                <a:latin typeface="Times New Roman" pitchFamily="18" charset="0"/>
                <a:cs typeface="Times New Roman" pitchFamily="18" charset="0"/>
              </a:rPr>
              <a:t>másképp reagál a </a:t>
            </a: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bizonytalanságra 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- a </a:t>
            </a: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kutatásban részt vevők válaszai 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alátámasztottak</a:t>
            </a:r>
          </a:p>
          <a:p>
            <a:pPr algn="just">
              <a:buNone/>
            </a:pPr>
            <a:endParaRPr lang="hu-HU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generációk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között az </a:t>
            </a:r>
            <a:r>
              <a:rPr lang="hu-HU" sz="1600" b="1" dirty="0">
                <a:latin typeface="Times New Roman" pitchFamily="18" charset="0"/>
                <a:cs typeface="Times New Roman" pitchFamily="18" charset="0"/>
              </a:rPr>
              <a:t>öntözés</a:t>
            </a: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, a </a:t>
            </a:r>
            <a:r>
              <a:rPr lang="hu-HU" sz="1600" b="1" dirty="0">
                <a:latin typeface="Times New Roman" pitchFamily="18" charset="0"/>
                <a:cs typeface="Times New Roman" pitchFamily="18" charset="0"/>
              </a:rPr>
              <a:t>nemek</a:t>
            </a: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 között pedig a </a:t>
            </a:r>
            <a:r>
              <a:rPr lang="hu-HU" sz="1600" b="1" dirty="0">
                <a:latin typeface="Times New Roman" pitchFamily="18" charset="0"/>
                <a:cs typeface="Times New Roman" pitchFamily="18" charset="0"/>
              </a:rPr>
              <a:t>biztosítás</a:t>
            </a: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 tekintetében mutatható ki szignifikáns 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különbség</a:t>
            </a:r>
          </a:p>
          <a:p>
            <a:pPr algn="just">
              <a:buNone/>
            </a:pPr>
            <a:endParaRPr lang="hu-H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Minél </a:t>
            </a:r>
            <a:r>
              <a:rPr lang="hu-HU" sz="1600" b="1" dirty="0">
                <a:latin typeface="Times New Roman" pitchFamily="18" charset="0"/>
                <a:cs typeface="Times New Roman" pitchFamily="18" charset="0"/>
              </a:rPr>
              <a:t>nagyobb területen </a:t>
            </a: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tevékenykednek a gazdálkodók és </a:t>
            </a:r>
            <a:r>
              <a:rPr lang="hu-HU" sz="1600" b="1" dirty="0">
                <a:latin typeface="Times New Roman" pitchFamily="18" charset="0"/>
                <a:cs typeface="Times New Roman" pitchFamily="18" charset="0"/>
              </a:rPr>
              <a:t>minél magasabb árbevételt </a:t>
            </a: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realizáltak, annál inkább gondot fordítanak </a:t>
            </a:r>
            <a:r>
              <a:rPr lang="hu-HU" sz="1600" b="1" dirty="0">
                <a:latin typeface="Times New Roman" pitchFamily="18" charset="0"/>
                <a:cs typeface="Times New Roman" pitchFamily="18" charset="0"/>
              </a:rPr>
              <a:t>a bizonytalanság </a:t>
            </a: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kiszűrésének</a:t>
            </a:r>
          </a:p>
          <a:p>
            <a:pPr algn="just">
              <a:buNone/>
            </a:pPr>
            <a:endParaRPr lang="hu-HU" sz="16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Bármilyen </a:t>
            </a:r>
            <a:r>
              <a:rPr lang="hu-HU" sz="1600" b="1" dirty="0">
                <a:latin typeface="Times New Roman" pitchFamily="18" charset="0"/>
                <a:cs typeface="Times New Roman" pitchFamily="18" charset="0"/>
              </a:rPr>
              <a:t>módot is </a:t>
            </a: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választanak, jó </a:t>
            </a:r>
            <a:r>
              <a:rPr lang="hu-HU" sz="1600" b="1" dirty="0">
                <a:latin typeface="Times New Roman" pitchFamily="18" charset="0"/>
                <a:cs typeface="Times New Roman" pitchFamily="18" charset="0"/>
              </a:rPr>
              <a:t>döntést </a:t>
            </a: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hoznak 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- hozzájárulnak </a:t>
            </a: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egy stabilabb, eredményesebb és fenntartható 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működéshez</a:t>
            </a:r>
          </a:p>
          <a:p>
            <a:pPr algn="just">
              <a:buNone/>
            </a:pPr>
            <a:endParaRPr lang="hu-H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Szemléletváltás szükséges!</a:t>
            </a:r>
            <a:endParaRPr lang="hu-HU" sz="1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Kép 4" descr="image00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752848"/>
            <a:ext cx="838391" cy="1105152"/>
          </a:xfrm>
          <a:prstGeom prst="rect">
            <a:avLst/>
          </a:prstGeom>
        </p:spPr>
      </p:pic>
      <p:sp>
        <p:nvSpPr>
          <p:cNvPr id="6" name="Dátum helye 3"/>
          <p:cNvSpPr txBox="1">
            <a:spLocks/>
          </p:cNvSpPr>
          <p:nvPr/>
        </p:nvSpPr>
        <p:spPr>
          <a:xfrm>
            <a:off x="1115616" y="6237312"/>
            <a:ext cx="7822232" cy="436563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hu-HU" sz="1400" b="1" spc="250" dirty="0">
                <a:latin typeface="Times New Roman" pitchFamily="18" charset="0"/>
                <a:cs typeface="Times New Roman" pitchFamily="18" charset="0"/>
              </a:rPr>
              <a:t>VÁLTOZÁS, ÚJRATERVEZÉS ÉS </a:t>
            </a:r>
            <a:r>
              <a:rPr lang="hu-HU" sz="1400" b="1" spc="250" dirty="0" smtClean="0">
                <a:latin typeface="Times New Roman" pitchFamily="18" charset="0"/>
                <a:cs typeface="Times New Roman" pitchFamily="18" charset="0"/>
              </a:rPr>
              <a:t>FEJLŐDÉS, PÉCS</a:t>
            </a:r>
            <a:r>
              <a:rPr lang="hu-HU" sz="1400" b="1" spc="250" dirty="0" smtClean="0">
                <a:latin typeface="Times New Roman" pitchFamily="18" charset="0"/>
                <a:cs typeface="Times New Roman" pitchFamily="18" charset="0"/>
              </a:rPr>
              <a:t>, 2020.11.06.</a:t>
            </a:r>
            <a:endParaRPr lang="hu-HU" sz="1400" b="1" spc="25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412776"/>
            <a:ext cx="8229600" cy="1143000"/>
          </a:xfrm>
        </p:spPr>
        <p:txBody>
          <a:bodyPr/>
          <a:lstStyle/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Köszönöm a figyelmet!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23571" y="3356992"/>
            <a:ext cx="3276621" cy="1575404"/>
          </a:xfrm>
          <a:prstGeom prst="rect">
            <a:avLst/>
          </a:prstGeom>
        </p:spPr>
      </p:pic>
      <p:pic>
        <p:nvPicPr>
          <p:cNvPr id="5" name="Kép 4" descr="image004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752848"/>
            <a:ext cx="838391" cy="1105152"/>
          </a:xfrm>
          <a:prstGeom prst="rect">
            <a:avLst/>
          </a:prstGeom>
        </p:spPr>
      </p:pic>
      <p:pic>
        <p:nvPicPr>
          <p:cNvPr id="6" name="Kép 5" descr="1200px-Logo_univpecs.svg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88640" y="188640"/>
            <a:ext cx="1080120" cy="1080120"/>
          </a:xfrm>
          <a:prstGeom prst="rect">
            <a:avLst/>
          </a:prstGeom>
        </p:spPr>
      </p:pic>
      <p:pic>
        <p:nvPicPr>
          <p:cNvPr id="7" name="Kép 6" descr="szie_banner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436096" y="96831"/>
            <a:ext cx="3384376" cy="1012920"/>
          </a:xfrm>
          <a:prstGeom prst="rect">
            <a:avLst/>
          </a:prstGeom>
        </p:spPr>
      </p:pic>
      <p:sp>
        <p:nvSpPr>
          <p:cNvPr id="8" name="Dátum helye 3"/>
          <p:cNvSpPr txBox="1">
            <a:spLocks/>
          </p:cNvSpPr>
          <p:nvPr/>
        </p:nvSpPr>
        <p:spPr>
          <a:xfrm>
            <a:off x="1115616" y="6237312"/>
            <a:ext cx="7822232" cy="436563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hu-HU" sz="1400" b="1" spc="250" dirty="0">
                <a:latin typeface="Times New Roman" pitchFamily="18" charset="0"/>
                <a:cs typeface="Times New Roman" pitchFamily="18" charset="0"/>
              </a:rPr>
              <a:t>VÁLTOZÁS, ÚJRATERVEZÉS ÉS </a:t>
            </a:r>
            <a:r>
              <a:rPr lang="hu-HU" sz="1400" b="1" spc="250" dirty="0" smtClean="0">
                <a:latin typeface="Times New Roman" pitchFamily="18" charset="0"/>
                <a:cs typeface="Times New Roman" pitchFamily="18" charset="0"/>
              </a:rPr>
              <a:t>FEJLŐDÉS, PÉCS</a:t>
            </a:r>
            <a:r>
              <a:rPr lang="hu-HU" sz="1400" b="1" spc="250" dirty="0" smtClean="0">
                <a:latin typeface="Times New Roman" pitchFamily="18" charset="0"/>
                <a:cs typeface="Times New Roman" pitchFamily="18" charset="0"/>
              </a:rPr>
              <a:t>, 2020.11.06.</a:t>
            </a:r>
            <a:endParaRPr lang="hu-HU" sz="1400" b="1" spc="25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92088"/>
          </a:xfrm>
        </p:spPr>
        <p:txBody>
          <a:bodyPr>
            <a:normAutofit/>
          </a:bodyPr>
          <a:lstStyle/>
          <a:p>
            <a:r>
              <a:rPr lang="hu-HU" sz="3200" dirty="0" smtClean="0">
                <a:latin typeface="Times New Roman" pitchFamily="18" charset="0"/>
                <a:cs typeface="Times New Roman" pitchFamily="18" charset="0"/>
              </a:rPr>
              <a:t>Anyag és módszer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3568" y="1196752"/>
            <a:ext cx="7776864" cy="547260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hu-HU" sz="2100" b="1" dirty="0" smtClean="0">
                <a:latin typeface="Times New Roman" pitchFamily="18" charset="0"/>
                <a:cs typeface="Times New Roman" pitchFamily="18" charset="0"/>
              </a:rPr>
              <a:t>Célzott mintavétel:</a:t>
            </a:r>
            <a:r>
              <a:rPr lang="hu-HU" sz="2100" dirty="0" smtClean="0">
                <a:latin typeface="Times New Roman" pitchFamily="18" charset="0"/>
                <a:cs typeface="Times New Roman" pitchFamily="18" charset="0"/>
              </a:rPr>
              <a:t> országszerte, a teljes munkaidőben, a mezőgazdaságban dolgozó gazdák</a:t>
            </a:r>
          </a:p>
          <a:p>
            <a:pPr algn="just"/>
            <a:r>
              <a:rPr lang="hu-HU" sz="2100" b="1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hu-HU" sz="2100" b="1" dirty="0" smtClean="0">
                <a:latin typeface="Times New Roman" pitchFamily="18" charset="0"/>
                <a:cs typeface="Times New Roman" pitchFamily="18" charset="0"/>
              </a:rPr>
              <a:t>ólabda módszer</a:t>
            </a:r>
            <a:r>
              <a:rPr lang="hu-HU" sz="2100" dirty="0" smtClean="0">
                <a:latin typeface="Times New Roman" pitchFamily="18" charset="0"/>
                <a:cs typeface="Times New Roman" pitchFamily="18" charset="0"/>
              </a:rPr>
              <a:t>rel folytatódott a kutatás: a kérdőív online változata több mint 400 gazdához jutott el országszerte</a:t>
            </a:r>
          </a:p>
          <a:p>
            <a:pPr algn="just"/>
            <a:r>
              <a:rPr lang="hu-HU" sz="2100" b="1" dirty="0" smtClean="0">
                <a:latin typeface="Times New Roman" pitchFamily="18" charset="0"/>
                <a:cs typeface="Times New Roman" pitchFamily="18" charset="0"/>
              </a:rPr>
              <a:t>A kérdőív </a:t>
            </a:r>
            <a:r>
              <a:rPr lang="hu-HU" sz="2100" dirty="0" smtClean="0">
                <a:latin typeface="Times New Roman" pitchFamily="18" charset="0"/>
                <a:cs typeface="Times New Roman" pitchFamily="18" charset="0"/>
              </a:rPr>
              <a:t>három része: demográfiai adatok és a mezőgazdasági vállalkozás néhány alapvető tulajdonsága, a vállalkozás működése, a válaszadók az esetleges együttműködés iránti hozzáállása (előnyeit / hátrányait, a lehetséges együttműködés vezetőitől elvárt kompetenciák)</a:t>
            </a:r>
          </a:p>
          <a:p>
            <a:pPr algn="just"/>
            <a:r>
              <a:rPr lang="hu-HU" sz="2100" b="1" dirty="0" smtClean="0">
                <a:latin typeface="Times New Roman" pitchFamily="18" charset="0"/>
                <a:cs typeface="Times New Roman" pitchFamily="18" charset="0"/>
              </a:rPr>
              <a:t>A KSH adatai</a:t>
            </a:r>
            <a:r>
              <a:rPr lang="hu-HU" sz="2100" dirty="0" smtClean="0">
                <a:latin typeface="Times New Roman" pitchFamily="18" charset="0"/>
                <a:cs typeface="Times New Roman" pitchFamily="18" charset="0"/>
              </a:rPr>
              <a:t>val összevetve: nemek, generációk tekintetében reprezentatív</a:t>
            </a:r>
            <a:endParaRPr lang="hu-HU" sz="21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hu-HU" sz="21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hu-HU" sz="2100" dirty="0" smtClean="0">
                <a:latin typeface="Times New Roman" pitchFamily="18" charset="0"/>
                <a:cs typeface="Times New Roman" pitchFamily="18" charset="0"/>
              </a:rPr>
              <a:t>z ország valamennyi régiójából elérhetővé váltak a gazdálkodók</a:t>
            </a:r>
            <a:endParaRPr lang="hu-HU" sz="21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endParaRPr lang="hu-H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endParaRPr lang="hu-H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endParaRPr lang="hu-HU" sz="14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endParaRPr lang="hu-H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endParaRPr lang="hu-HU" sz="14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endParaRPr lang="hu-H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None/>
            </a:pPr>
            <a:endParaRPr lang="hu-H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None/>
            </a:pPr>
            <a:endParaRPr lang="hu-HU" sz="14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endParaRPr lang="hu-H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endParaRPr lang="hu-HU" sz="14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endParaRPr lang="hu-H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endParaRPr lang="hu-HU" sz="14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endParaRPr lang="hu-H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endParaRPr lang="hu-HU" sz="1500" dirty="0">
              <a:latin typeface="Times New Roman" pitchFamily="18" charset="0"/>
              <a:cs typeface="Times New Roman" pitchFamily="18" charset="0"/>
            </a:endParaRPr>
          </a:p>
          <a:p>
            <a:pPr lvl="1" algn="r">
              <a:buNone/>
            </a:pPr>
            <a:r>
              <a:rPr lang="hu-HU" sz="1500" dirty="0" smtClean="0">
                <a:latin typeface="Times New Roman" pitchFamily="18" charset="0"/>
                <a:cs typeface="Times New Roman" pitchFamily="18" charset="0"/>
              </a:rPr>
              <a:t>					</a:t>
            </a:r>
            <a:r>
              <a:rPr lang="hu-HU" sz="1500" i="1" dirty="0" smtClean="0">
                <a:latin typeface="Times New Roman" pitchFamily="18" charset="0"/>
                <a:cs typeface="Times New Roman" pitchFamily="18" charset="0"/>
              </a:rPr>
              <a:t>Forrás: KSH és saját adatok, saját szerkesztés</a:t>
            </a:r>
          </a:p>
          <a:p>
            <a:pPr algn="just"/>
            <a:endParaRPr lang="hu-H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467544" y="3861048"/>
          <a:ext cx="8280920" cy="27321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hu-HU" sz="3200" dirty="0" smtClean="0">
                <a:latin typeface="Times New Roman" pitchFamily="18" charset="0"/>
                <a:cs typeface="Times New Roman" pitchFamily="18" charset="0"/>
              </a:rPr>
              <a:t>Kutatási kérdés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24745"/>
            <a:ext cx="8229600" cy="3816423"/>
          </a:xfrm>
        </p:spPr>
        <p:txBody>
          <a:bodyPr>
            <a:normAutofit fontScale="55000" lnSpcReduction="20000"/>
          </a:bodyPr>
          <a:lstStyle/>
          <a:p>
            <a:pPr algn="just">
              <a:buNone/>
            </a:pP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Egy átfogó kutatás 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(a magyar agrárvállalatok működése, a vállalkozók jellemzői és együttműködési hajlandósága) 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részeként került sor a téma kifejtésére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: mit tesznek a magyar gazdák az időjárásnak való kiszolgáltatottság ellen?</a:t>
            </a:r>
          </a:p>
          <a:p>
            <a:pPr algn="just">
              <a:buNone/>
            </a:pP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Kutatás célja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: hogyan 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kezelik a gazdák a 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bizonytalanságot?</a:t>
            </a:r>
          </a:p>
          <a:p>
            <a:pPr algn="just">
              <a:buNone/>
            </a:pP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Kiindulópont: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mindenki másképp (semmit 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sem 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tesznek vagy kezelik - öntözés / biztosításkötés vagy mindkettő)</a:t>
            </a:r>
          </a:p>
          <a:p>
            <a:pPr algn="just">
              <a:buNone/>
            </a:pP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Feltételezés: 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minél több módon tesznek a bizonytalanság ellen, annál eredményesebbek 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lehetnek</a:t>
            </a:r>
          </a:p>
          <a:p>
            <a:pPr algn="just">
              <a:buNone/>
            </a:pPr>
            <a:endParaRPr lang="hu-H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H1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: Az agrárvállalkozók jelentős része semmilyen módszert nem alkalmaz az időjárás miatti bizonytalanság kezelése érdekében</a:t>
            </a:r>
          </a:p>
          <a:p>
            <a:pPr algn="just"/>
            <a:r>
              <a:rPr lang="hu-HU" dirty="0">
                <a:latin typeface="Times New Roman" pitchFamily="18" charset="0"/>
                <a:cs typeface="Times New Roman" pitchFamily="18" charset="0"/>
              </a:rPr>
              <a:t>H2: Azok a gazdálkodók, akik kezelik a 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bizonytalanságot, 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eredményesebbek</a:t>
            </a:r>
          </a:p>
          <a:p>
            <a:pPr algn="just"/>
            <a:r>
              <a:rPr lang="hu-HU" dirty="0">
                <a:latin typeface="Times New Roman" pitchFamily="18" charset="0"/>
                <a:cs typeface="Times New Roman" pitchFamily="18" charset="0"/>
              </a:rPr>
              <a:t>H3: Minél többféle képen kezelik az időjárás okozta bizonytalanságot a gazdák, annál 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eredményesebbek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Kép 3" descr="agrárbiztosítás-777x43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99792" y="4797152"/>
            <a:ext cx="4248472" cy="16895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hu-HU" sz="3200" dirty="0" smtClean="0">
                <a:latin typeface="Times New Roman" pitchFamily="18" charset="0"/>
                <a:cs typeface="Times New Roman" pitchFamily="18" charset="0"/>
              </a:rPr>
              <a:t>A minta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052737"/>
            <a:ext cx="8229600" cy="5184576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A tisztított, 426 fős mintából 382-en nyilatkoztak az </a:t>
            </a:r>
            <a:r>
              <a:rPr lang="hu-HU" sz="1800" b="1" dirty="0" smtClean="0">
                <a:latin typeface="Times New Roman" pitchFamily="18" charset="0"/>
                <a:cs typeface="Times New Roman" pitchFamily="18" charset="0"/>
              </a:rPr>
              <a:t>öntözés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re, 410-en a </a:t>
            </a:r>
            <a:r>
              <a:rPr lang="hu-HU" sz="1800" b="1" dirty="0" smtClean="0">
                <a:latin typeface="Times New Roman" pitchFamily="18" charset="0"/>
                <a:cs typeface="Times New Roman" pitchFamily="18" charset="0"/>
              </a:rPr>
              <a:t>biztosítás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ra vonatkozó kérdésre.</a:t>
            </a:r>
          </a:p>
          <a:p>
            <a:pPr algn="just">
              <a:buNone/>
            </a:pPr>
            <a:r>
              <a:rPr lang="hu-HU" sz="1800" b="1" dirty="0" smtClean="0">
                <a:latin typeface="Times New Roman" pitchFamily="18" charset="0"/>
                <a:cs typeface="Times New Roman" pitchFamily="18" charset="0"/>
              </a:rPr>
              <a:t>Öntözés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sel kapcsolatban a 382 főből 298-an igen vagy nem választ adtak és 84 fő tervezi az öntözés megvalósítását a gazdaságában.</a:t>
            </a:r>
          </a:p>
          <a:p>
            <a:pPr algn="just"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sz="1800" b="1" dirty="0" smtClean="0">
                <a:latin typeface="Times New Roman" pitchFamily="18" charset="0"/>
                <a:cs typeface="Times New Roman" pitchFamily="18" charset="0"/>
              </a:rPr>
              <a:t>biztosítás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ok tekintetében 305-en igen vagy nem választ adtak és 105 fő tervezi a jövőben, hogy biztosítással csökkenti a szárazságból fakadó károk kockázatát.</a:t>
            </a:r>
          </a:p>
          <a:p>
            <a:pPr algn="just">
              <a:buNone/>
            </a:pPr>
            <a:endParaRPr lang="hu-H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hu-H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hu-HU" sz="16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hu-H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hu-HU" sz="16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hu-H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hu-HU" sz="16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hu-H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hu-HU" sz="16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hu-H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hu-HU" sz="16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hu-H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hu-HU" sz="1400" i="1" dirty="0" smtClean="0">
                <a:latin typeface="Times New Roman" pitchFamily="18" charset="0"/>
                <a:cs typeface="Times New Roman" pitchFamily="18" charset="0"/>
              </a:rPr>
              <a:t>						Forrás: Saját adat, saját szerkesztés</a:t>
            </a:r>
            <a:endParaRPr lang="hu-HU" sz="1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hu-HU" sz="16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hu-H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hu-HU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hu-H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hu-HU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hu-H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hu-HU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2123728" y="2852936"/>
          <a:ext cx="5760640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hu-HU" sz="3200" dirty="0" smtClean="0">
                <a:latin typeface="Times New Roman" pitchFamily="18" charset="0"/>
                <a:cs typeface="Times New Roman" pitchFamily="18" charset="0"/>
              </a:rPr>
              <a:t>Kutatási eredmények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24745"/>
            <a:ext cx="8229600" cy="5256584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A kérdőív kitöltésben részt vevők </a:t>
            </a:r>
            <a:r>
              <a:rPr lang="hu-HU" sz="1800" b="1" dirty="0">
                <a:latin typeface="Times New Roman" pitchFamily="18" charset="0"/>
                <a:cs typeface="Times New Roman" pitchFamily="18" charset="0"/>
              </a:rPr>
              <a:t>nemek szerint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i megoszlását tekintve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nők kevésbé kezelik a bizonytalansági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helyzetüket.</a:t>
            </a:r>
          </a:p>
          <a:p>
            <a:pPr algn="just"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Egyrészt 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nagyobb arányban (közel 60%) vannak, akik semmit sem tesznek ellene illetve a többi alternatív cselekvési lehetőségekben alacsonyabb arányban képviselik csoportjukat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hu-H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hu-H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hu-H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hu-H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hu-HU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hu-HU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hu-HU" sz="1400" i="1" dirty="0" smtClean="0">
                <a:latin typeface="Times New Roman" pitchFamily="18" charset="0"/>
                <a:cs typeface="Times New Roman" pitchFamily="18" charset="0"/>
              </a:rPr>
              <a:t>Forrás: Saját adat, saját szerkesztés</a:t>
            </a:r>
            <a:endParaRPr lang="hu-HU" sz="1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755576" y="2780928"/>
          <a:ext cx="7992888" cy="30022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hu-HU" sz="3200" dirty="0" smtClean="0">
                <a:latin typeface="Times New Roman" pitchFamily="18" charset="0"/>
                <a:cs typeface="Times New Roman" pitchFamily="18" charset="0"/>
              </a:rPr>
              <a:t>Kutatási eredmények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55576" y="1124744"/>
            <a:ext cx="7704856" cy="5184575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A legfiatalabb és a legidősebb generációhoz tartozó gazdálkodók több mint a fele nem tesz semmit.</a:t>
            </a:r>
          </a:p>
          <a:p>
            <a:pPr algn="just"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Az Y generáció gazdái a legnagyobb arányban választják vagy az öntözés vagy a biztosítás lehetőségét.</a:t>
            </a:r>
          </a:p>
          <a:p>
            <a:pPr algn="just"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Az X generáció képviselői a legnagyobb arányban mindkét lehetőséggel.</a:t>
            </a:r>
          </a:p>
          <a:p>
            <a:pPr algn="just">
              <a:buNone/>
            </a:pP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hu-HU" sz="1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hu-HU" sz="1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hu-HU" sz="1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hu-HU" sz="1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hu-HU" sz="1800" dirty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hu-HU" sz="1400" i="1" dirty="0" smtClean="0">
                <a:latin typeface="Times New Roman" pitchFamily="18" charset="0"/>
                <a:cs typeface="Times New Roman" pitchFamily="18" charset="0"/>
              </a:rPr>
              <a:t>Forrás: Saját adat, saját szerkesztés</a:t>
            </a:r>
            <a:endParaRPr lang="hu-H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539552" y="2780929"/>
          <a:ext cx="8136904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dirty="0" smtClean="0">
                <a:latin typeface="Times New Roman" pitchFamily="18" charset="0"/>
                <a:cs typeface="Times New Roman" pitchFamily="18" charset="0"/>
              </a:rPr>
              <a:t>Kutatási eredmények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H1: Az agrárvállalkozók jelentős része semmilyen módszert nem alkalmaz az időjárás miatti bizonytalanság kezelése érdekében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dirty="0" smtClean="0">
                <a:latin typeface="Times New Roman" pitchFamily="18" charset="0"/>
                <a:cs typeface="Times New Roman" pitchFamily="18" charset="0"/>
              </a:rPr>
              <a:t>Kutatási eredmények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H1: Az agrárvállalkozók jelentős része semmilyen módszert nem alkalmaz az időjárás miatti bizonytalanság kezelése érdekében</a:t>
            </a:r>
          </a:p>
        </p:txBody>
      </p:sp>
      <p:pic>
        <p:nvPicPr>
          <p:cNvPr id="32772" name="Picture 4" descr="C:\Users\user\AppData\Local\Microsoft\Windows\INetCache\IE\ZWN6V9E8\Arbcom_ru_ready.svg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1988840"/>
            <a:ext cx="332656" cy="3326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889</TotalTime>
  <Words>1518</Words>
  <Application>Microsoft Office PowerPoint</Application>
  <PresentationFormat>Diavetítés a képernyőre (4:3 oldalarány)</PresentationFormat>
  <Paragraphs>380</Paragraphs>
  <Slides>24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24</vt:i4>
      </vt:variant>
    </vt:vector>
  </HeadingPairs>
  <TitlesOfParts>
    <vt:vector size="25" baseType="lpstr">
      <vt:lpstr>Office-téma</vt:lpstr>
      <vt:lpstr>Kockázatkezelési stratégiák a magyar gazdák körében</vt:lpstr>
      <vt:lpstr>Bevezetés</vt:lpstr>
      <vt:lpstr>Anyag és módszer</vt:lpstr>
      <vt:lpstr>Kutatási kérdés</vt:lpstr>
      <vt:lpstr>A minta</vt:lpstr>
      <vt:lpstr>Kutatási eredmények</vt:lpstr>
      <vt:lpstr>Kutatási eredmények</vt:lpstr>
      <vt:lpstr>Kutatási eredmények</vt:lpstr>
      <vt:lpstr>Kutatási eredmények</vt:lpstr>
      <vt:lpstr>Kutatási eredmények</vt:lpstr>
      <vt:lpstr>Kutatási eredmények</vt:lpstr>
      <vt:lpstr>Kutatási eredmények</vt:lpstr>
      <vt:lpstr>Kutatási eredmények</vt:lpstr>
      <vt:lpstr>Kutatási eredmények</vt:lpstr>
      <vt:lpstr>Kutatási eredmények</vt:lpstr>
      <vt:lpstr>Kutatási eredmények</vt:lpstr>
      <vt:lpstr>Kutatási eredmények</vt:lpstr>
      <vt:lpstr>Kutatási eredmények</vt:lpstr>
      <vt:lpstr>Kutatási eredmények</vt:lpstr>
      <vt:lpstr>Kutatási eredmények</vt:lpstr>
      <vt:lpstr>Kutatási eredmények</vt:lpstr>
      <vt:lpstr>Kutatási eredmények</vt:lpstr>
      <vt:lpstr>Összegzés</vt:lpstr>
      <vt:lpstr>Köszönöm a figyelmet!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Kockázatkezelési stratégiák a magyar gazdák körében</dc:title>
  <dc:creator>user</dc:creator>
  <cp:lastModifiedBy>user</cp:lastModifiedBy>
  <cp:revision>57</cp:revision>
  <dcterms:created xsi:type="dcterms:W3CDTF">2020-11-05T15:35:34Z</dcterms:created>
  <dcterms:modified xsi:type="dcterms:W3CDTF">2020-11-09T16:11:09Z</dcterms:modified>
</cp:coreProperties>
</file>