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wdp" ContentType="image/vnd.ms-photo"/>
  <Default Extension="tiff" ContentType="image/tiff"/>
  <Override PartName="/ppt/webextensions/taskpanes.xml" ContentType="application/vnd.ms-office.webextensiontaskpanes+xml"/>
  <Override PartName="/ppt/webextensions/webextension1.xml" ContentType="application/vnd.ms-office.webextension+xml"/>
  <Override PartName="/ppt/presentation.xml" ContentType="application/vnd.ms-powerpoint.presentation.macroEnabled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thumbnail" Target="docProps/thumbnail.jpeg"/><Relationship Id="rId2" Type="http://schemas.openxmlformats.org/officeDocument/2006/relationships/officeDocument" Target="ppt/presentation.xml"/><Relationship Id="rId1" Type="http://schemas.microsoft.com/office/2011/relationships/webextensiontaskpanes" Target="ppt/webextensions/taskpanes.xml"/><Relationship Id="rId6" Type="http://schemas.openxmlformats.org/officeDocument/2006/relationships/custom-properties" Target="docProps/custom.xml"/><Relationship Id="rId5" Type="http://schemas.openxmlformats.org/officeDocument/2006/relationships/extended-properties" Target="docProps/app.xml"/><Relationship Id="rId4" Type="http://schemas.openxmlformats.org/package/2006/relationships/metadata/core-properties" Target="docProps/core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autoCompressPictures="0">
  <p:sldMasterIdLst>
    <p:sldMasterId id="2147483708" r:id="rId4"/>
  </p:sldMasterIdLst>
  <p:notesMasterIdLst>
    <p:notesMasterId r:id="rId10"/>
  </p:notesMasterIdLst>
  <p:sldIdLst>
    <p:sldId id="271" r:id="rId5"/>
    <p:sldId id="273" r:id="rId6"/>
    <p:sldId id="322" r:id="rId7"/>
    <p:sldId id="321" r:id="rId8"/>
    <p:sldId id="279" r:id="rId9"/>
  </p:sldIdLst>
  <p:sldSz cx="12192000" cy="6858000"/>
  <p:notesSz cx="6858000" cy="9144000"/>
  <p:embeddedFontLst>
    <p:embeddedFont>
      <p:font typeface="Roboto" panose="020B0604020202020204" charset="0"/>
      <p:regular r:id="rId11"/>
      <p:bold r:id="rId12"/>
      <p:italic r:id="rId13"/>
      <p:boldItalic r:id="rId14"/>
    </p:embeddedFont>
    <p:embeddedFont>
      <p:font typeface="Gothic A1 Light" panose="020B0604020202020204" charset="-127"/>
      <p:regular r:id="rId15"/>
    </p:embeddedFont>
    <p:embeddedFont>
      <p:font typeface="Calibri" panose="020F0502020204030204" pitchFamily="34" charset="0"/>
      <p:regular r:id="rId16"/>
      <p:bold r:id="rId17"/>
      <p:italic r:id="rId18"/>
      <p:boldItalic r:id="rId19"/>
    </p:embeddedFont>
    <p:embeddedFont>
      <p:font typeface="Roboto Light" panose="020B0604020202020204" charset="0"/>
      <p:regular r:id="rId20"/>
      <p:italic r:id="rId21"/>
    </p:embeddedFont>
    <p:embeddedFont>
      <p:font typeface="Open Sans Light" panose="020B0604020202020204" charset="0"/>
      <p:regular r:id="rId22"/>
      <p:italic r:id="rId23"/>
    </p:embeddedFont>
  </p:embeddedFontLst>
  <p:defaultTextStyle>
    <a:defPPr>
      <a:defRPr lang="hu-H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Untitled Section" id="{A1FD2AC4-267D-44EB-A7EA-380A6DDC541F}">
          <p14:sldIdLst>
            <p14:sldId id="271"/>
            <p14:sldId id="273"/>
            <p14:sldId id="322"/>
            <p14:sldId id="321"/>
            <p14:sldId id="279"/>
          </p14:sldIdLst>
        </p14:section>
        <p14:section name="Untitled Section" id="{FE2FC980-30A4-3146-8C51-2DAB30D7ECE1}">
          <p14:sldIdLst/>
        </p14:section>
      </p14:sectionLst>
    </p:ex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A051D"/>
    <a:srgbClr val="0091C4"/>
    <a:srgbClr val="00C6FF"/>
    <a:srgbClr val="44B4E6"/>
    <a:srgbClr val="1AB4E6"/>
    <a:srgbClr val="E01B4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15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Közepesen sötét stílus 2 – 1. jelölőszín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7DF18680-E054-41AD-8BC1-D1AEF772440D}" styleName="Közepesen sötét stílus 2 – 5. jelölőszín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028"/>
    <p:restoredTop sz="94704"/>
  </p:normalViewPr>
  <p:slideViewPr>
    <p:cSldViewPr snapToGrid="0">
      <p:cViewPr varScale="1">
        <p:scale>
          <a:sx n="83" d="100"/>
          <a:sy n="83" d="100"/>
        </p:scale>
        <p:origin x="638" y="67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font" Target="fonts/font3.fntdata"/><Relationship Id="rId18" Type="http://schemas.openxmlformats.org/officeDocument/2006/relationships/font" Target="fonts/font8.fntdata"/><Relationship Id="rId26" Type="http://schemas.openxmlformats.org/officeDocument/2006/relationships/theme" Target="theme/theme1.xml"/><Relationship Id="rId3" Type="http://schemas.openxmlformats.org/officeDocument/2006/relationships/customXml" Target="../customXml/item3.xml"/><Relationship Id="rId21" Type="http://schemas.openxmlformats.org/officeDocument/2006/relationships/font" Target="fonts/font11.fntdata"/><Relationship Id="rId7" Type="http://schemas.openxmlformats.org/officeDocument/2006/relationships/slide" Target="slides/slide3.xml"/><Relationship Id="rId12" Type="http://schemas.openxmlformats.org/officeDocument/2006/relationships/font" Target="fonts/font2.fntdata"/><Relationship Id="rId17" Type="http://schemas.openxmlformats.org/officeDocument/2006/relationships/font" Target="fonts/font7.fntdata"/><Relationship Id="rId25" Type="http://schemas.openxmlformats.org/officeDocument/2006/relationships/viewProps" Target="viewProps.xml"/><Relationship Id="rId2" Type="http://schemas.openxmlformats.org/officeDocument/2006/relationships/customXml" Target="../customXml/item2.xml"/><Relationship Id="rId16" Type="http://schemas.openxmlformats.org/officeDocument/2006/relationships/font" Target="fonts/font6.fntdata"/><Relationship Id="rId20" Type="http://schemas.openxmlformats.org/officeDocument/2006/relationships/font" Target="fonts/font10.fntdata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font" Target="fonts/font1.fntdata"/><Relationship Id="rId24" Type="http://schemas.openxmlformats.org/officeDocument/2006/relationships/presProps" Target="presProps.xml"/><Relationship Id="rId5" Type="http://schemas.openxmlformats.org/officeDocument/2006/relationships/slide" Target="slides/slide1.xml"/><Relationship Id="rId15" Type="http://schemas.openxmlformats.org/officeDocument/2006/relationships/font" Target="fonts/font5.fntdata"/><Relationship Id="rId23" Type="http://schemas.openxmlformats.org/officeDocument/2006/relationships/font" Target="fonts/font13.fntdata"/><Relationship Id="rId10" Type="http://schemas.openxmlformats.org/officeDocument/2006/relationships/notesMaster" Target="notesMasters/notesMaster1.xml"/><Relationship Id="rId19" Type="http://schemas.openxmlformats.org/officeDocument/2006/relationships/font" Target="fonts/font9.fntdata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font" Target="fonts/font4.fntdata"/><Relationship Id="rId22" Type="http://schemas.openxmlformats.org/officeDocument/2006/relationships/font" Target="fonts/font12.fntdata"/><Relationship Id="rId27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HU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C6DC39C-12C8-A948-8F6F-3E090AAD398C}" type="datetimeFigureOut">
              <a:rPr lang="en-HU" smtClean="0"/>
              <a:t>03/07/2024</a:t>
            </a:fld>
            <a:endParaRPr lang="en-HU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HU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H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H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864BFEC-E2B3-084F-8236-559B43A12D2A}" type="slidenum">
              <a:rPr lang="en-HU" smtClean="0"/>
              <a:t>‹#›</a:t>
            </a:fld>
            <a:endParaRPr lang="en-HU"/>
          </a:p>
        </p:txBody>
      </p:sp>
    </p:spTree>
    <p:extLst>
      <p:ext uri="{BB962C8B-B14F-4D97-AF65-F5344CB8AC3E}">
        <p14:creationId xmlns:p14="http://schemas.microsoft.com/office/powerpoint/2010/main" val="183770739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sv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5.svg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sv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sv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sv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emf"/><Relationship Id="rId2" Type="http://schemas.openxmlformats.org/officeDocument/2006/relationships/image" Target="../media/image4.tiff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3.svg"/><Relationship Id="rId4" Type="http://schemas.openxmlformats.org/officeDocument/2006/relationships/image" Target="../media/image2.png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emf"/><Relationship Id="rId2" Type="http://schemas.openxmlformats.org/officeDocument/2006/relationships/image" Target="../media/image4.tiff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5.svg"/><Relationship Id="rId4" Type="http://schemas.openxmlformats.org/officeDocument/2006/relationships/image" Target="../media/image3.png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emf"/><Relationship Id="rId2" Type="http://schemas.openxmlformats.org/officeDocument/2006/relationships/image" Target="../media/image4.tiff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3.svg"/><Relationship Id="rId4" Type="http://schemas.openxmlformats.org/officeDocument/2006/relationships/image" Target="../media/image2.png"/></Relationships>
</file>

<file path=ppt/slideLayouts/_rels/slideLayout9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5.svg"/><Relationship Id="rId5" Type="http://schemas.openxmlformats.org/officeDocument/2006/relationships/image" Target="../media/image3.png"/><Relationship Id="rId4" Type="http://schemas.openxmlformats.org/officeDocument/2006/relationships/image" Target="../media/image1.emf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.tiff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svg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5.svg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sv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ímdia">
    <p:bg>
      <p:bgPr>
        <a:gradFill>
          <a:gsLst>
            <a:gs pos="0">
              <a:srgbClr val="0A051D"/>
            </a:gs>
            <a:gs pos="38000">
              <a:srgbClr val="0A051D"/>
            </a:gs>
            <a:gs pos="77000">
              <a:schemeClr val="accent3">
                <a:lumMod val="75000"/>
                <a:lumOff val="25000"/>
              </a:schemeClr>
            </a:gs>
            <a:gs pos="100000">
              <a:schemeClr val="accent3">
                <a:lumMod val="75000"/>
                <a:lumOff val="25000"/>
              </a:schemeClr>
            </a:gs>
          </a:gsLst>
          <a:lin ang="192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Alcím 2">
            <a:extLst>
              <a:ext uri="{FF2B5EF4-FFF2-40B4-BE49-F238E27FC236}">
                <a16:creationId xmlns:a16="http://schemas.microsoft.com/office/drawing/2014/main" id="{FDBA87C7-0882-4499-8386-581409C5ACA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82015" y="2533530"/>
            <a:ext cx="7664951" cy="2360298"/>
          </a:xfrm>
          <a:prstGeom prst="rect">
            <a:avLst/>
          </a:prstGeom>
        </p:spPr>
        <p:txBody>
          <a:bodyPr lIns="0" tIns="0" rIns="0" bIns="0">
            <a:normAutofit/>
          </a:bodyPr>
          <a:lstStyle>
            <a:lvl1pPr marL="0" indent="0" algn="r">
              <a:buNone/>
              <a:defRPr sz="2400" b="0" i="0">
                <a:solidFill>
                  <a:schemeClr val="bg1"/>
                </a:solidFill>
                <a:latin typeface="Roboto Light" panose="02000000000000000000" pitchFamily="2" charset="0"/>
                <a:ea typeface="Roboto Light" panose="02000000000000000000" pitchFamily="2" charset="0"/>
                <a:cs typeface="Open Sans Light" panose="020B0306030504020204" pitchFamily="34" charset="0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hu-HU" dirty="0"/>
              <a:t>Kattintson ide az alcím mintájának szerkesztéséhez</a:t>
            </a:r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C032A1EE-D05A-4D41-99DC-3A365301F40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82015" y="1586960"/>
            <a:ext cx="7664951" cy="946570"/>
          </a:xfrm>
          <a:prstGeom prst="rect">
            <a:avLst/>
          </a:prstGeom>
        </p:spPr>
        <p:txBody>
          <a:bodyPr/>
          <a:lstStyle>
            <a:lvl1pPr algn="r">
              <a:defRPr sz="3800" b="0" i="0">
                <a:solidFill>
                  <a:srgbClr val="00C6FF"/>
                </a:solidFill>
                <a:latin typeface="Roboto Light" panose="02000000000000000000" pitchFamily="2" charset="0"/>
                <a:ea typeface="Roboto Light" panose="02000000000000000000" pitchFamily="2" charset="0"/>
                <a:cs typeface="Open Sans Light" panose="020B0306030504020204" pitchFamily="34" charset="0"/>
              </a:defRPr>
            </a:lvl1pPr>
          </a:lstStyle>
          <a:p>
            <a:endParaRPr lang="en-HU" dirty="0"/>
          </a:p>
        </p:txBody>
      </p:sp>
      <p:pic>
        <p:nvPicPr>
          <p:cNvPr id="11" name="Graphic 10">
            <a:extLst>
              <a:ext uri="{FF2B5EF4-FFF2-40B4-BE49-F238E27FC236}">
                <a16:creationId xmlns:a16="http://schemas.microsoft.com/office/drawing/2014/main" id="{4FC853B8-B811-410E-AC43-E5A81D66EDD1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=""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0087640" y="6173142"/>
            <a:ext cx="1988402" cy="4855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04765295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pos="6744" userDrawn="1">
          <p15:clr>
            <a:srgbClr val="FBAE40"/>
          </p15:clr>
        </p15:guide>
      </p15:sldGuideLst>
    </p:ext>
  </p:extLs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Címdia">
    <p:bg>
      <p:bgPr>
        <a:solidFill>
          <a:schemeClr val="accent1">
            <a:alpha val="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Alcím 2">
            <a:extLst>
              <a:ext uri="{FF2B5EF4-FFF2-40B4-BE49-F238E27FC236}">
                <a16:creationId xmlns:a16="http://schemas.microsoft.com/office/drawing/2014/main" id="{FDBA87C7-0882-4499-8386-581409C5ACA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031133" y="2510232"/>
            <a:ext cx="7833305" cy="1752600"/>
          </a:xfrm>
          <a:prstGeom prst="rect">
            <a:avLst/>
          </a:prstGeom>
        </p:spPr>
        <p:txBody>
          <a:bodyPr lIns="0" tIns="0" rIns="0" bIns="0">
            <a:normAutofit/>
          </a:bodyPr>
          <a:lstStyle>
            <a:lvl1pPr marL="0" indent="0" algn="r">
              <a:buNone/>
              <a:defRPr sz="2400" b="0" i="0">
                <a:solidFill>
                  <a:srgbClr val="0091C4"/>
                </a:solidFill>
                <a:latin typeface="Roboto Light" panose="02000000000000000000" pitchFamily="2" charset="0"/>
                <a:ea typeface="Roboto Light" panose="02000000000000000000" pitchFamily="2" charset="0"/>
                <a:cs typeface="Open Sans Light" panose="020B0306030504020204" pitchFamily="34" charset="0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endParaRPr lang="hu-HU" dirty="0"/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C032A1EE-D05A-4D41-99DC-3A365301F40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-1151107" y="1586959"/>
            <a:ext cx="10015545" cy="923273"/>
          </a:xfrm>
          <a:prstGeom prst="rect">
            <a:avLst/>
          </a:prstGeom>
        </p:spPr>
        <p:txBody>
          <a:bodyPr/>
          <a:lstStyle>
            <a:lvl1pPr algn="r">
              <a:defRPr sz="3800" b="0" i="0">
                <a:solidFill>
                  <a:sysClr val="windowText" lastClr="000000"/>
                </a:solidFill>
                <a:latin typeface="Roboto Light" panose="02000000000000000000" pitchFamily="2" charset="0"/>
                <a:ea typeface="Roboto Light" panose="02000000000000000000" pitchFamily="2" charset="0"/>
                <a:cs typeface="Open Sans Light" panose="020B0306030504020204" pitchFamily="34" charset="0"/>
              </a:defRPr>
            </a:lvl1pPr>
          </a:lstStyle>
          <a:p>
            <a:endParaRPr lang="en-HU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5C9B07C5-5EA3-4F95-8A7D-02A6FDB0955C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08256" y="256103"/>
            <a:ext cx="1195559" cy="417497"/>
          </a:xfrm>
          <a:prstGeom prst="rect">
            <a:avLst/>
          </a:prstGeom>
        </p:spPr>
      </p:pic>
      <p:pic>
        <p:nvPicPr>
          <p:cNvPr id="9" name="Graphic 8">
            <a:extLst>
              <a:ext uri="{FF2B5EF4-FFF2-40B4-BE49-F238E27FC236}">
                <a16:creationId xmlns:a16="http://schemas.microsoft.com/office/drawing/2014/main" id="{20651082-8083-4C4D-81FF-79239C861F75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96DAC541-7B7A-43D3-8B79-37D633B846F1}">
                <asvg:svgBlip xmlns=""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0101996" y="6185262"/>
            <a:ext cx="1915806" cy="4678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40768040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pos="6744" userDrawn="1">
          <p15:clr>
            <a:srgbClr val="FBAE40"/>
          </p15:clr>
        </p15:guide>
      </p15:sldGuideLst>
    </p:ext>
  </p:extLs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lcím dia">
    <p:bg>
      <p:bgPr>
        <a:gradFill>
          <a:gsLst>
            <a:gs pos="0">
              <a:srgbClr val="0A051D"/>
            </a:gs>
            <a:gs pos="67000">
              <a:schemeClr val="accent3">
                <a:lumMod val="75000"/>
                <a:lumOff val="25000"/>
              </a:schemeClr>
            </a:gs>
            <a:gs pos="100000">
              <a:schemeClr val="accent3">
                <a:lumMod val="75000"/>
                <a:lumOff val="25000"/>
              </a:schemeClr>
            </a:gs>
          </a:gsLst>
          <a:lin ang="21594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ím 1">
            <a:extLst>
              <a:ext uri="{FF2B5EF4-FFF2-40B4-BE49-F238E27FC236}">
                <a16:creationId xmlns:a16="http://schemas.microsoft.com/office/drawing/2014/main" id="{B1FB08CC-DF46-4827-8109-E1D30F66278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99893" y="688691"/>
            <a:ext cx="8241248" cy="701675"/>
          </a:xfrm>
          <a:prstGeom prst="rect">
            <a:avLst/>
          </a:prstGeom>
        </p:spPr>
        <p:txBody>
          <a:bodyPr tIns="0" rIns="0"/>
          <a:lstStyle>
            <a:lvl1pPr algn="l">
              <a:defRPr sz="4400" b="0" i="0">
                <a:solidFill>
                  <a:srgbClr val="00C6FF"/>
                </a:solidFill>
                <a:latin typeface="Roboto" panose="02000000000000000000" pitchFamily="2" charset="0"/>
                <a:ea typeface="Roboto" panose="02000000000000000000" pitchFamily="2" charset="0"/>
                <a:cs typeface="Open Sans Light" panose="020B0306030504020204" pitchFamily="34" charset="0"/>
              </a:defRPr>
            </a:lvl1pPr>
          </a:lstStyle>
          <a:p>
            <a:endParaRPr lang="hu-HU" dirty="0"/>
          </a:p>
        </p:txBody>
      </p:sp>
      <p:sp>
        <p:nvSpPr>
          <p:cNvPr id="6" name="Alcím 2">
            <a:extLst>
              <a:ext uri="{FF2B5EF4-FFF2-40B4-BE49-F238E27FC236}">
                <a16:creationId xmlns:a16="http://schemas.microsoft.com/office/drawing/2014/main" id="{43E9B16F-BE2A-4FA6-89AA-80994D3FA37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599892" y="1595832"/>
            <a:ext cx="8241247" cy="611541"/>
          </a:xfrm>
          <a:prstGeom prst="rect">
            <a:avLst/>
          </a:prstGeom>
        </p:spPr>
        <p:txBody>
          <a:bodyPr lIns="0" tIns="0" rIns="0" bIns="0">
            <a:noAutofit/>
          </a:bodyPr>
          <a:lstStyle>
            <a:lvl1pPr marL="0" indent="0" algn="l">
              <a:buNone/>
              <a:defRPr sz="2000" b="0" i="0">
                <a:solidFill>
                  <a:schemeClr val="bg1"/>
                </a:solidFill>
                <a:latin typeface="Roboto Light" panose="02000000000000000000" pitchFamily="2" charset="0"/>
                <a:ea typeface="Roboto Light" panose="02000000000000000000" pitchFamily="2" charset="0"/>
                <a:cs typeface="Open Sans Light" panose="020B0606030504020204" pitchFamily="34" charset="0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endParaRPr lang="hu-HU" dirty="0"/>
          </a:p>
        </p:txBody>
      </p:sp>
      <p:pic>
        <p:nvPicPr>
          <p:cNvPr id="8" name="Graphic 7">
            <a:extLst>
              <a:ext uri="{FF2B5EF4-FFF2-40B4-BE49-F238E27FC236}">
                <a16:creationId xmlns:a16="http://schemas.microsoft.com/office/drawing/2014/main" id="{06B5CD28-E2AF-4EA8-ACBC-0AB99D32D6C2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=""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0087640" y="6173142"/>
            <a:ext cx="1988402" cy="4855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281418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alcím dia">
    <p:bg>
      <p:bgPr>
        <a:solidFill>
          <a:schemeClr val="accent1">
            <a:alpha val="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ím 1">
            <a:extLst>
              <a:ext uri="{FF2B5EF4-FFF2-40B4-BE49-F238E27FC236}">
                <a16:creationId xmlns:a16="http://schemas.microsoft.com/office/drawing/2014/main" id="{B1FB08CC-DF46-4827-8109-E1D30F66278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23190" y="706164"/>
            <a:ext cx="7373664" cy="901316"/>
          </a:xfrm>
          <a:prstGeom prst="rect">
            <a:avLst/>
          </a:prstGeom>
        </p:spPr>
        <p:txBody>
          <a:bodyPr tIns="0" rIns="0"/>
          <a:lstStyle>
            <a:lvl1pPr algn="l">
              <a:defRPr sz="3800" b="0" i="0">
                <a:solidFill>
                  <a:srgbClr val="0A051D"/>
                </a:solidFill>
                <a:latin typeface="Roboto" panose="02000000000000000000" pitchFamily="2" charset="0"/>
                <a:ea typeface="Roboto" panose="02000000000000000000" pitchFamily="2" charset="0"/>
                <a:cs typeface="Open Sans Light" panose="020B0306030504020204" pitchFamily="34" charset="0"/>
              </a:defRPr>
            </a:lvl1pPr>
          </a:lstStyle>
          <a:p>
            <a:endParaRPr lang="hu-HU" dirty="0"/>
          </a:p>
        </p:txBody>
      </p:sp>
      <p:sp>
        <p:nvSpPr>
          <p:cNvPr id="6" name="Alcím 2">
            <a:extLst>
              <a:ext uri="{FF2B5EF4-FFF2-40B4-BE49-F238E27FC236}">
                <a16:creationId xmlns:a16="http://schemas.microsoft.com/office/drawing/2014/main" id="{43E9B16F-BE2A-4FA6-89AA-80994D3FA37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23190" y="1665478"/>
            <a:ext cx="7373664" cy="396290"/>
          </a:xfrm>
          <a:prstGeom prst="rect">
            <a:avLst/>
          </a:prstGeom>
        </p:spPr>
        <p:txBody>
          <a:bodyPr lIns="0" tIns="0" rIns="0" bIns="0">
            <a:noAutofit/>
          </a:bodyPr>
          <a:lstStyle>
            <a:lvl1pPr marL="0" indent="0" algn="l">
              <a:buNone/>
              <a:defRPr sz="2400" b="0" i="0">
                <a:solidFill>
                  <a:srgbClr val="002060"/>
                </a:solidFill>
                <a:latin typeface="Roboto Light" panose="02000000000000000000" pitchFamily="2" charset="0"/>
                <a:ea typeface="Roboto Light" panose="02000000000000000000" pitchFamily="2" charset="0"/>
                <a:cs typeface="Open Sans Light" panose="020B0606030504020204" pitchFamily="34" charset="0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endParaRPr lang="hu-HU" dirty="0"/>
          </a:p>
        </p:txBody>
      </p:sp>
      <p:sp>
        <p:nvSpPr>
          <p:cNvPr id="14" name="Content Placeholder 13">
            <a:extLst>
              <a:ext uri="{FF2B5EF4-FFF2-40B4-BE49-F238E27FC236}">
                <a16:creationId xmlns:a16="http://schemas.microsoft.com/office/drawing/2014/main" id="{A6504FE4-8CBA-49DB-8ABC-857025B37C8A}"/>
              </a:ext>
            </a:extLst>
          </p:cNvPr>
          <p:cNvSpPr>
            <a:spLocks noGrp="1"/>
          </p:cNvSpPr>
          <p:nvPr>
            <p:ph sz="quarter" idx="10"/>
          </p:nvPr>
        </p:nvSpPr>
        <p:spPr>
          <a:xfrm>
            <a:off x="623189" y="2514600"/>
            <a:ext cx="7280255" cy="914400"/>
          </a:xfrm>
          <a:prstGeom prst="rect">
            <a:avLst/>
          </a:prstGeom>
        </p:spPr>
        <p:txBody>
          <a:bodyPr/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pic>
        <p:nvPicPr>
          <p:cNvPr id="8" name="Graphic 7">
            <a:extLst>
              <a:ext uri="{FF2B5EF4-FFF2-40B4-BE49-F238E27FC236}">
                <a16:creationId xmlns:a16="http://schemas.microsoft.com/office/drawing/2014/main" id="{51A102FA-470E-4838-9843-79D0EF8E83D6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=""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0101996" y="6185262"/>
            <a:ext cx="1915806" cy="4678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83560905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pos="384" userDrawn="1">
          <p15:clr>
            <a:srgbClr val="FBAE40"/>
          </p15:clr>
        </p15:guide>
        <p15:guide id="2" orient="horz" pos="432" userDrawn="1">
          <p15:clr>
            <a:srgbClr val="FBAE40"/>
          </p15:clr>
        </p15:guide>
      </p15:sldGuideLst>
    </p:ext>
  </p:extLs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6_alcím dia">
    <p:bg>
      <p:bgPr>
        <a:gradFill>
          <a:gsLst>
            <a:gs pos="0">
              <a:srgbClr val="0A051D"/>
            </a:gs>
            <a:gs pos="38000">
              <a:srgbClr val="0A051D"/>
            </a:gs>
            <a:gs pos="77000">
              <a:schemeClr val="accent3">
                <a:lumMod val="75000"/>
                <a:lumOff val="25000"/>
              </a:schemeClr>
            </a:gs>
            <a:gs pos="100000">
              <a:schemeClr val="accent3">
                <a:lumMod val="75000"/>
                <a:lumOff val="25000"/>
              </a:schemeClr>
            </a:gs>
          </a:gsLst>
          <a:lin ang="192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ím 1">
            <a:extLst>
              <a:ext uri="{FF2B5EF4-FFF2-40B4-BE49-F238E27FC236}">
                <a16:creationId xmlns:a16="http://schemas.microsoft.com/office/drawing/2014/main" id="{B1FB08CC-DF46-4827-8109-E1D30F662789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593181" y="705863"/>
            <a:ext cx="2806262" cy="701675"/>
          </a:xfrm>
          <a:prstGeom prst="rect">
            <a:avLst/>
          </a:prstGeom>
        </p:spPr>
        <p:txBody>
          <a:bodyPr tIns="0" rIns="0"/>
          <a:lstStyle>
            <a:lvl1pPr algn="l">
              <a:defRPr sz="3800" b="0" i="0">
                <a:solidFill>
                  <a:srgbClr val="00C6FF"/>
                </a:solidFill>
                <a:latin typeface="Roboto Light" panose="02000000000000000000" pitchFamily="2" charset="0"/>
                <a:ea typeface="Roboto Light" panose="02000000000000000000" pitchFamily="2" charset="0"/>
                <a:cs typeface="Open Sans Light" panose="020B0306030504020204" pitchFamily="34" charset="0"/>
              </a:defRPr>
            </a:lvl1pPr>
          </a:lstStyle>
          <a:p>
            <a:r>
              <a:rPr lang="hu-HU" dirty="0"/>
              <a:t>Cím</a:t>
            </a:r>
          </a:p>
        </p:txBody>
      </p:sp>
      <p:sp>
        <p:nvSpPr>
          <p:cNvPr id="6" name="Alcím 2">
            <a:extLst>
              <a:ext uri="{FF2B5EF4-FFF2-40B4-BE49-F238E27FC236}">
                <a16:creationId xmlns:a16="http://schemas.microsoft.com/office/drawing/2014/main" id="{43E9B16F-BE2A-4FA6-89AA-80994D3FA37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593181" y="1606834"/>
            <a:ext cx="8735789" cy="1229710"/>
          </a:xfrm>
          <a:prstGeom prst="rect">
            <a:avLst/>
          </a:prstGeom>
        </p:spPr>
        <p:txBody>
          <a:bodyPr lIns="0" tIns="0" rIns="0" bIns="0">
            <a:normAutofit/>
          </a:bodyPr>
          <a:lstStyle>
            <a:lvl1pPr marL="0" indent="0" algn="l">
              <a:buNone/>
              <a:defRPr sz="2400" b="0" i="0">
                <a:solidFill>
                  <a:schemeClr val="bg1"/>
                </a:solidFill>
                <a:latin typeface="Roboto Light" panose="02000000000000000000" pitchFamily="2" charset="0"/>
                <a:ea typeface="Roboto Light" panose="02000000000000000000" pitchFamily="2" charset="0"/>
                <a:cs typeface="Open Sans Light" panose="020B0306030504020204" pitchFamily="34" charset="0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hu-HU" dirty="0"/>
              <a:t>Kattintson ide az alcím mintájának szerkesztéséhez</a:t>
            </a:r>
          </a:p>
        </p:txBody>
      </p:sp>
      <p:pic>
        <p:nvPicPr>
          <p:cNvPr id="9" name="Graphic 8">
            <a:extLst>
              <a:ext uri="{FF2B5EF4-FFF2-40B4-BE49-F238E27FC236}">
                <a16:creationId xmlns:a16="http://schemas.microsoft.com/office/drawing/2014/main" id="{54D3C7FC-45EE-4260-A3FD-ED2154538EB1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=""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0087640" y="6173142"/>
            <a:ext cx="1988402" cy="4855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4412650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6_alcím dia">
    <p:bg>
      <p:bgPr>
        <a:gradFill flip="none" rotWithShape="1">
          <a:gsLst>
            <a:gs pos="0">
              <a:schemeClr val="accent3">
                <a:lumMod val="40000"/>
                <a:lumOff val="60000"/>
              </a:schemeClr>
            </a:gs>
            <a:gs pos="39000">
              <a:schemeClr val="accent3">
                <a:lumMod val="95000"/>
                <a:lumOff val="5000"/>
              </a:schemeClr>
            </a:gs>
            <a:gs pos="100000">
              <a:schemeClr val="accent3">
                <a:lumMod val="60000"/>
              </a:schemeClr>
            </a:gs>
          </a:gsLst>
          <a:lin ang="66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ím 1">
            <a:extLst>
              <a:ext uri="{FF2B5EF4-FFF2-40B4-BE49-F238E27FC236}">
                <a16:creationId xmlns:a16="http://schemas.microsoft.com/office/drawing/2014/main" id="{B1FB08CC-DF46-4827-8109-E1D30F662789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630934" y="726975"/>
            <a:ext cx="4865961" cy="641638"/>
          </a:xfrm>
          <a:prstGeom prst="rect">
            <a:avLst/>
          </a:prstGeom>
          <a:noFill/>
        </p:spPr>
        <p:txBody>
          <a:bodyPr tIns="0" rIns="0"/>
          <a:lstStyle>
            <a:lvl1pPr algn="l">
              <a:defRPr sz="3800" b="0" i="0">
                <a:solidFill>
                  <a:srgbClr val="00C6FF"/>
                </a:solidFill>
                <a:latin typeface="Roboto Light" panose="02000000000000000000" pitchFamily="2" charset="0"/>
                <a:ea typeface="Roboto Light" panose="02000000000000000000" pitchFamily="2" charset="0"/>
                <a:cs typeface="Open Sans Light" panose="020B0306030504020204" pitchFamily="34" charset="0"/>
              </a:defRPr>
            </a:lvl1pPr>
          </a:lstStyle>
          <a:p>
            <a:r>
              <a:rPr lang="hu-HU" dirty="0"/>
              <a:t>Főcím</a:t>
            </a:r>
          </a:p>
        </p:txBody>
      </p:sp>
      <p:sp>
        <p:nvSpPr>
          <p:cNvPr id="6" name="Alcím 2">
            <a:extLst>
              <a:ext uri="{FF2B5EF4-FFF2-40B4-BE49-F238E27FC236}">
                <a16:creationId xmlns:a16="http://schemas.microsoft.com/office/drawing/2014/main" id="{43E9B16F-BE2A-4FA6-89AA-80994D3FA37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30934" y="1599373"/>
            <a:ext cx="5427294" cy="4272900"/>
          </a:xfrm>
          <a:prstGeom prst="rect">
            <a:avLst/>
          </a:prstGeom>
        </p:spPr>
        <p:txBody>
          <a:bodyPr lIns="0" tIns="0" rIns="0" bIns="0">
            <a:normAutofit/>
          </a:bodyPr>
          <a:lstStyle>
            <a:lvl1pPr marL="0" indent="0" algn="l">
              <a:buNone/>
              <a:defRPr sz="2400" b="0" i="0">
                <a:solidFill>
                  <a:schemeClr val="bg1"/>
                </a:solidFill>
                <a:latin typeface="Roboto Light" panose="02000000000000000000" pitchFamily="2" charset="0"/>
                <a:ea typeface="Roboto Light" panose="02000000000000000000" pitchFamily="2" charset="0"/>
                <a:cs typeface="Gothic A1 Light" pitchFamily="2" charset="-127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hu-HU" dirty="0"/>
              <a:t>Kattintson ide az alcím mintájának szerkesztéséhez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C3F2B124-332A-4535-A649-556DF90C58AC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email">
            <a:duotone>
              <a:schemeClr val="accent6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401" b="-261"/>
          <a:stretch/>
        </p:blipFill>
        <p:spPr>
          <a:xfrm>
            <a:off x="8188260" y="0"/>
            <a:ext cx="4003740" cy="5923215"/>
          </a:xfrm>
          <a:prstGeom prst="rect">
            <a:avLst/>
          </a:prstGeom>
        </p:spPr>
      </p:pic>
      <p:grpSp>
        <p:nvGrpSpPr>
          <p:cNvPr id="11" name="Group 10">
            <a:extLst>
              <a:ext uri="{FF2B5EF4-FFF2-40B4-BE49-F238E27FC236}">
                <a16:creationId xmlns:a16="http://schemas.microsoft.com/office/drawing/2014/main" id="{3724A914-1682-43A1-B999-4945D2011C30}"/>
              </a:ext>
            </a:extLst>
          </p:cNvPr>
          <p:cNvGrpSpPr/>
          <p:nvPr userDrawn="1"/>
        </p:nvGrpSpPr>
        <p:grpSpPr>
          <a:xfrm>
            <a:off x="8807676" y="0"/>
            <a:ext cx="3384325" cy="3076338"/>
            <a:chOff x="8807676" y="0"/>
            <a:chExt cx="3384325" cy="3076338"/>
          </a:xfrm>
        </p:grpSpPr>
        <p:sp>
          <p:nvSpPr>
            <p:cNvPr id="12" name="Freeform: Shape 11">
              <a:extLst>
                <a:ext uri="{FF2B5EF4-FFF2-40B4-BE49-F238E27FC236}">
                  <a16:creationId xmlns:a16="http://schemas.microsoft.com/office/drawing/2014/main" id="{3F690A01-C4B7-40D8-B90B-98FB8E3078C2}"/>
                </a:ext>
              </a:extLst>
            </p:cNvPr>
            <p:cNvSpPr/>
            <p:nvPr userDrawn="1"/>
          </p:nvSpPr>
          <p:spPr>
            <a:xfrm>
              <a:off x="8807676" y="0"/>
              <a:ext cx="3384325" cy="1275712"/>
            </a:xfrm>
            <a:custGeom>
              <a:avLst/>
              <a:gdLst>
                <a:gd name="connsiteX0" fmla="*/ 0 w 3384325"/>
                <a:gd name="connsiteY0" fmla="*/ 0 h 1275712"/>
                <a:gd name="connsiteX1" fmla="*/ 3384325 w 3384325"/>
                <a:gd name="connsiteY1" fmla="*/ 0 h 1275712"/>
                <a:gd name="connsiteX2" fmla="*/ 3384325 w 3384325"/>
                <a:gd name="connsiteY2" fmla="*/ 1263482 h 1275712"/>
                <a:gd name="connsiteX3" fmla="*/ 3282922 w 3384325"/>
                <a:gd name="connsiteY3" fmla="*/ 1270727 h 1275712"/>
                <a:gd name="connsiteX4" fmla="*/ 3073139 w 3384325"/>
                <a:gd name="connsiteY4" fmla="*/ 1275712 h 1275712"/>
                <a:gd name="connsiteX5" fmla="*/ 150528 w 3384325"/>
                <a:gd name="connsiteY5" fmla="*/ 143854 h 127571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3384325" h="1275712">
                  <a:moveTo>
                    <a:pt x="0" y="0"/>
                  </a:moveTo>
                  <a:lnTo>
                    <a:pt x="3384325" y="0"/>
                  </a:lnTo>
                  <a:lnTo>
                    <a:pt x="3384325" y="1263482"/>
                  </a:lnTo>
                  <a:lnTo>
                    <a:pt x="3282922" y="1270727"/>
                  </a:lnTo>
                  <a:cubicBezTo>
                    <a:pt x="3213410" y="1274038"/>
                    <a:pt x="3143469" y="1275712"/>
                    <a:pt x="3073139" y="1275712"/>
                  </a:cubicBezTo>
                  <a:cubicBezTo>
                    <a:pt x="1947855" y="1275712"/>
                    <a:pt x="922443" y="847097"/>
                    <a:pt x="150528" y="143854"/>
                  </a:cubicBezTo>
                  <a:close/>
                </a:path>
              </a:pathLst>
            </a:custGeom>
            <a:solidFill>
              <a:srgbClr val="00B0F0">
                <a:alpha val="75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hu-HU" dirty="0"/>
            </a:p>
          </p:txBody>
        </p:sp>
        <p:sp>
          <p:nvSpPr>
            <p:cNvPr id="13" name="Freeform: Shape 12">
              <a:extLst>
                <a:ext uri="{FF2B5EF4-FFF2-40B4-BE49-F238E27FC236}">
                  <a16:creationId xmlns:a16="http://schemas.microsoft.com/office/drawing/2014/main" id="{A790DEBE-699E-4C47-B0EE-DA6D7DCA0485}"/>
                </a:ext>
              </a:extLst>
            </p:cNvPr>
            <p:cNvSpPr/>
            <p:nvPr userDrawn="1"/>
          </p:nvSpPr>
          <p:spPr>
            <a:xfrm>
              <a:off x="10247928" y="1"/>
              <a:ext cx="1944072" cy="3076337"/>
            </a:xfrm>
            <a:custGeom>
              <a:avLst/>
              <a:gdLst>
                <a:gd name="connsiteX0" fmla="*/ 0 w 1944072"/>
                <a:gd name="connsiteY0" fmla="*/ 0 h 3076337"/>
                <a:gd name="connsiteX1" fmla="*/ 1944072 w 1944072"/>
                <a:gd name="connsiteY1" fmla="*/ 0 h 3076337"/>
                <a:gd name="connsiteX2" fmla="*/ 1944072 w 1944072"/>
                <a:gd name="connsiteY2" fmla="*/ 3076337 h 3076337"/>
                <a:gd name="connsiteX3" fmla="*/ 1938885 w 1944072"/>
                <a:gd name="connsiteY3" fmla="*/ 3073004 h 3076337"/>
                <a:gd name="connsiteX4" fmla="*/ 27800 w 1944072"/>
                <a:gd name="connsiteY4" fmla="*/ 175068 h 307633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944072" h="3076337">
                  <a:moveTo>
                    <a:pt x="0" y="0"/>
                  </a:moveTo>
                  <a:lnTo>
                    <a:pt x="1944072" y="0"/>
                  </a:lnTo>
                  <a:lnTo>
                    <a:pt x="1944072" y="3076337"/>
                  </a:lnTo>
                  <a:lnTo>
                    <a:pt x="1938885" y="3073004"/>
                  </a:lnTo>
                  <a:cubicBezTo>
                    <a:pt x="962435" y="2411768"/>
                    <a:pt x="257734" y="1377958"/>
                    <a:pt x="27800" y="175068"/>
                  </a:cubicBezTo>
                  <a:close/>
                </a:path>
              </a:pathLst>
            </a:custGeom>
            <a:solidFill>
              <a:srgbClr val="7030A0">
                <a:alpha val="84635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hu-HU" dirty="0"/>
            </a:p>
          </p:txBody>
        </p:sp>
        <p:pic>
          <p:nvPicPr>
            <p:cNvPr id="14" name="Picture 13">
              <a:extLst>
                <a:ext uri="{FF2B5EF4-FFF2-40B4-BE49-F238E27FC236}">
                  <a16:creationId xmlns:a16="http://schemas.microsoft.com/office/drawing/2014/main" id="{B356CA38-6DFD-4823-A21A-8BCB6D20E123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3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0708256" y="256103"/>
              <a:ext cx="1195559" cy="417497"/>
            </a:xfrm>
            <a:prstGeom prst="rect">
              <a:avLst/>
            </a:prstGeom>
          </p:spPr>
        </p:pic>
      </p:grpSp>
      <p:pic>
        <p:nvPicPr>
          <p:cNvPr id="15" name="Graphic 14">
            <a:extLst>
              <a:ext uri="{FF2B5EF4-FFF2-40B4-BE49-F238E27FC236}">
                <a16:creationId xmlns:a16="http://schemas.microsoft.com/office/drawing/2014/main" id="{C37B116E-4722-4B00-8CA9-62F751702F0E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96DAC541-7B7A-43D3-8B79-37D633B846F1}">
                <asvg:svgBlip xmlns=""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10087640" y="6173142"/>
            <a:ext cx="1988402" cy="4855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0276462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7_alcím dia">
    <p:bg>
      <p:bgPr>
        <a:solidFill>
          <a:srgbClr val="00B0F0">
            <a:alpha val="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C335C697-3DE5-48B9-995E-BFBAF49E6FD4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email">
            <a:duotone>
              <a:schemeClr val="accent6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401" b="-261"/>
          <a:stretch/>
        </p:blipFill>
        <p:spPr>
          <a:xfrm>
            <a:off x="8637294" y="0"/>
            <a:ext cx="3554706" cy="5258905"/>
          </a:xfrm>
          <a:prstGeom prst="rect">
            <a:avLst/>
          </a:prstGeom>
        </p:spPr>
      </p:pic>
      <p:sp>
        <p:nvSpPr>
          <p:cNvPr id="5" name="Cím 1">
            <a:extLst>
              <a:ext uri="{FF2B5EF4-FFF2-40B4-BE49-F238E27FC236}">
                <a16:creationId xmlns:a16="http://schemas.microsoft.com/office/drawing/2014/main" id="{B1FB08CC-DF46-4827-8109-E1D30F662789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609270" y="678566"/>
            <a:ext cx="4865961" cy="912590"/>
          </a:xfrm>
          <a:prstGeom prst="rect">
            <a:avLst/>
          </a:prstGeom>
          <a:noFill/>
        </p:spPr>
        <p:txBody>
          <a:bodyPr tIns="0" rIns="0"/>
          <a:lstStyle>
            <a:lvl1pPr algn="l">
              <a:defRPr sz="3600" b="0" i="0">
                <a:solidFill>
                  <a:srgbClr val="1AB4E6"/>
                </a:solidFill>
                <a:latin typeface="Roboto Light" panose="02000000000000000000" pitchFamily="2" charset="0"/>
                <a:ea typeface="Roboto Light" panose="02000000000000000000" pitchFamily="2" charset="0"/>
                <a:cs typeface="Open Sans Light" panose="020B0306030504020204" pitchFamily="34" charset="0"/>
              </a:defRPr>
            </a:lvl1pPr>
          </a:lstStyle>
          <a:p>
            <a:r>
              <a:rPr lang="hu-HU" dirty="0"/>
              <a:t>Főcím</a:t>
            </a:r>
          </a:p>
        </p:txBody>
      </p:sp>
      <p:sp>
        <p:nvSpPr>
          <p:cNvPr id="6" name="Alcím 2">
            <a:extLst>
              <a:ext uri="{FF2B5EF4-FFF2-40B4-BE49-F238E27FC236}">
                <a16:creationId xmlns:a16="http://schemas.microsoft.com/office/drawing/2014/main" id="{43E9B16F-BE2A-4FA6-89AA-80994D3FA37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09269" y="1591155"/>
            <a:ext cx="5427294" cy="4272900"/>
          </a:xfrm>
          <a:prstGeom prst="rect">
            <a:avLst/>
          </a:prstGeom>
        </p:spPr>
        <p:txBody>
          <a:bodyPr lIns="0" tIns="0" rIns="0" bIns="0">
            <a:normAutofit/>
          </a:bodyPr>
          <a:lstStyle>
            <a:lvl1pPr marL="0" indent="0" algn="l">
              <a:buNone/>
              <a:defRPr sz="2400" b="0" i="0">
                <a:solidFill>
                  <a:srgbClr val="002060"/>
                </a:solidFill>
                <a:latin typeface="Roboto Light" panose="02000000000000000000" pitchFamily="2" charset="0"/>
                <a:ea typeface="Roboto Light" panose="02000000000000000000" pitchFamily="2" charset="0"/>
                <a:cs typeface="Gothic A1 Light" pitchFamily="2" charset="-127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hu-HU" dirty="0"/>
              <a:t>Kattintson ide az alcím mintájának szerkesztéséhez</a:t>
            </a: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5181DEA8-2C73-46A2-8689-99147BDC264A}"/>
              </a:ext>
            </a:extLst>
          </p:cNvPr>
          <p:cNvGrpSpPr/>
          <p:nvPr userDrawn="1"/>
        </p:nvGrpSpPr>
        <p:grpSpPr>
          <a:xfrm>
            <a:off x="8807676" y="0"/>
            <a:ext cx="3384325" cy="3076338"/>
            <a:chOff x="8807676" y="0"/>
            <a:chExt cx="3384325" cy="3076338"/>
          </a:xfrm>
        </p:grpSpPr>
        <p:sp>
          <p:nvSpPr>
            <p:cNvPr id="12" name="Freeform: Shape 11">
              <a:extLst>
                <a:ext uri="{FF2B5EF4-FFF2-40B4-BE49-F238E27FC236}">
                  <a16:creationId xmlns:a16="http://schemas.microsoft.com/office/drawing/2014/main" id="{47D7F633-A84D-4F4C-9444-72D54CF1C62E}"/>
                </a:ext>
              </a:extLst>
            </p:cNvPr>
            <p:cNvSpPr/>
            <p:nvPr userDrawn="1"/>
          </p:nvSpPr>
          <p:spPr>
            <a:xfrm>
              <a:off x="8807676" y="0"/>
              <a:ext cx="3384325" cy="1275712"/>
            </a:xfrm>
            <a:custGeom>
              <a:avLst/>
              <a:gdLst>
                <a:gd name="connsiteX0" fmla="*/ 0 w 3384325"/>
                <a:gd name="connsiteY0" fmla="*/ 0 h 1275712"/>
                <a:gd name="connsiteX1" fmla="*/ 3384325 w 3384325"/>
                <a:gd name="connsiteY1" fmla="*/ 0 h 1275712"/>
                <a:gd name="connsiteX2" fmla="*/ 3384325 w 3384325"/>
                <a:gd name="connsiteY2" fmla="*/ 1263482 h 1275712"/>
                <a:gd name="connsiteX3" fmla="*/ 3282922 w 3384325"/>
                <a:gd name="connsiteY3" fmla="*/ 1270727 h 1275712"/>
                <a:gd name="connsiteX4" fmla="*/ 3073139 w 3384325"/>
                <a:gd name="connsiteY4" fmla="*/ 1275712 h 1275712"/>
                <a:gd name="connsiteX5" fmla="*/ 150528 w 3384325"/>
                <a:gd name="connsiteY5" fmla="*/ 143854 h 127571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3384325" h="1275712">
                  <a:moveTo>
                    <a:pt x="0" y="0"/>
                  </a:moveTo>
                  <a:lnTo>
                    <a:pt x="3384325" y="0"/>
                  </a:lnTo>
                  <a:lnTo>
                    <a:pt x="3384325" y="1263482"/>
                  </a:lnTo>
                  <a:lnTo>
                    <a:pt x="3282922" y="1270727"/>
                  </a:lnTo>
                  <a:cubicBezTo>
                    <a:pt x="3213410" y="1274038"/>
                    <a:pt x="3143469" y="1275712"/>
                    <a:pt x="3073139" y="1275712"/>
                  </a:cubicBezTo>
                  <a:cubicBezTo>
                    <a:pt x="1947855" y="1275712"/>
                    <a:pt x="922443" y="847097"/>
                    <a:pt x="150528" y="143854"/>
                  </a:cubicBezTo>
                  <a:close/>
                </a:path>
              </a:pathLst>
            </a:custGeom>
            <a:solidFill>
              <a:srgbClr val="00B0F0">
                <a:alpha val="75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hu-HU" dirty="0"/>
            </a:p>
          </p:txBody>
        </p:sp>
        <p:sp>
          <p:nvSpPr>
            <p:cNvPr id="13" name="Freeform: Shape 12">
              <a:extLst>
                <a:ext uri="{FF2B5EF4-FFF2-40B4-BE49-F238E27FC236}">
                  <a16:creationId xmlns:a16="http://schemas.microsoft.com/office/drawing/2014/main" id="{D895C563-C8ED-4002-98AC-BC0991C2273F}"/>
                </a:ext>
              </a:extLst>
            </p:cNvPr>
            <p:cNvSpPr/>
            <p:nvPr userDrawn="1"/>
          </p:nvSpPr>
          <p:spPr>
            <a:xfrm>
              <a:off x="10247928" y="1"/>
              <a:ext cx="1944072" cy="3076337"/>
            </a:xfrm>
            <a:custGeom>
              <a:avLst/>
              <a:gdLst>
                <a:gd name="connsiteX0" fmla="*/ 0 w 1944072"/>
                <a:gd name="connsiteY0" fmla="*/ 0 h 3076337"/>
                <a:gd name="connsiteX1" fmla="*/ 1944072 w 1944072"/>
                <a:gd name="connsiteY1" fmla="*/ 0 h 3076337"/>
                <a:gd name="connsiteX2" fmla="*/ 1944072 w 1944072"/>
                <a:gd name="connsiteY2" fmla="*/ 3076337 h 3076337"/>
                <a:gd name="connsiteX3" fmla="*/ 1938885 w 1944072"/>
                <a:gd name="connsiteY3" fmla="*/ 3073004 h 3076337"/>
                <a:gd name="connsiteX4" fmla="*/ 27800 w 1944072"/>
                <a:gd name="connsiteY4" fmla="*/ 175068 h 307633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944072" h="3076337">
                  <a:moveTo>
                    <a:pt x="0" y="0"/>
                  </a:moveTo>
                  <a:lnTo>
                    <a:pt x="1944072" y="0"/>
                  </a:lnTo>
                  <a:lnTo>
                    <a:pt x="1944072" y="3076337"/>
                  </a:lnTo>
                  <a:lnTo>
                    <a:pt x="1938885" y="3073004"/>
                  </a:lnTo>
                  <a:cubicBezTo>
                    <a:pt x="962435" y="2411768"/>
                    <a:pt x="257734" y="1377958"/>
                    <a:pt x="27800" y="175068"/>
                  </a:cubicBezTo>
                  <a:close/>
                </a:path>
              </a:pathLst>
            </a:custGeom>
            <a:solidFill>
              <a:srgbClr val="7030A0">
                <a:alpha val="84635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hu-HU" dirty="0"/>
            </a:p>
          </p:txBody>
        </p:sp>
        <p:pic>
          <p:nvPicPr>
            <p:cNvPr id="14" name="Picture 13">
              <a:extLst>
                <a:ext uri="{FF2B5EF4-FFF2-40B4-BE49-F238E27FC236}">
                  <a16:creationId xmlns:a16="http://schemas.microsoft.com/office/drawing/2014/main" id="{47E9422D-FB63-405F-B721-92FC98388FE6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3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0708256" y="256103"/>
              <a:ext cx="1195559" cy="417497"/>
            </a:xfrm>
            <a:prstGeom prst="rect">
              <a:avLst/>
            </a:prstGeom>
          </p:spPr>
        </p:pic>
      </p:grpSp>
      <p:pic>
        <p:nvPicPr>
          <p:cNvPr id="16" name="Graphic 15">
            <a:extLst>
              <a:ext uri="{FF2B5EF4-FFF2-40B4-BE49-F238E27FC236}">
                <a16:creationId xmlns:a16="http://schemas.microsoft.com/office/drawing/2014/main" id="{F52562E9-055F-418C-BDC1-F6B69186E4B5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96DAC541-7B7A-43D3-8B79-37D633B846F1}">
                <asvg:svgBlip xmlns=""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10101996" y="6185262"/>
            <a:ext cx="1915806" cy="4678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2436322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7_alcím dia">
    <p:bg>
      <p:bgPr>
        <a:gradFill>
          <a:gsLst>
            <a:gs pos="0">
              <a:srgbClr val="0A051D"/>
            </a:gs>
            <a:gs pos="67000">
              <a:schemeClr val="accent3">
                <a:lumMod val="75000"/>
                <a:lumOff val="25000"/>
              </a:schemeClr>
            </a:gs>
            <a:gs pos="100000">
              <a:schemeClr val="accent3">
                <a:lumMod val="75000"/>
                <a:lumOff val="25000"/>
              </a:schemeClr>
            </a:gs>
          </a:gsLst>
          <a:lin ang="192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ím 1">
            <a:extLst>
              <a:ext uri="{FF2B5EF4-FFF2-40B4-BE49-F238E27FC236}">
                <a16:creationId xmlns:a16="http://schemas.microsoft.com/office/drawing/2014/main" id="{B1FB08CC-DF46-4827-8109-E1D30F66278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38368" y="673600"/>
            <a:ext cx="4865961" cy="934071"/>
          </a:xfrm>
          <a:prstGeom prst="rect">
            <a:avLst/>
          </a:prstGeom>
        </p:spPr>
        <p:txBody>
          <a:bodyPr tIns="0" rIns="0"/>
          <a:lstStyle>
            <a:lvl1pPr algn="l">
              <a:defRPr sz="3600" b="0" i="0">
                <a:solidFill>
                  <a:srgbClr val="00C6FF"/>
                </a:solidFill>
                <a:latin typeface="Roboto Light" panose="02000000000000000000" pitchFamily="2" charset="0"/>
                <a:ea typeface="Roboto Light" panose="02000000000000000000" pitchFamily="2" charset="0"/>
                <a:cs typeface="Open Sans Light" panose="020B0306030504020204" pitchFamily="34" charset="0"/>
              </a:defRPr>
            </a:lvl1pPr>
          </a:lstStyle>
          <a:p>
            <a:endParaRPr lang="hu-HU" dirty="0"/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B287CFBD-251C-4E4A-84C5-EC175D7B6C56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email">
            <a:grayscl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401" b="-261"/>
          <a:stretch/>
        </p:blipFill>
        <p:spPr>
          <a:xfrm>
            <a:off x="8637294" y="-24753"/>
            <a:ext cx="3554706" cy="5258905"/>
          </a:xfrm>
          <a:prstGeom prst="rect">
            <a:avLst/>
          </a:prstGeom>
        </p:spPr>
      </p:pic>
      <p:sp>
        <p:nvSpPr>
          <p:cNvPr id="6" name="Alcím 2">
            <a:extLst>
              <a:ext uri="{FF2B5EF4-FFF2-40B4-BE49-F238E27FC236}">
                <a16:creationId xmlns:a16="http://schemas.microsoft.com/office/drawing/2014/main" id="{43E9B16F-BE2A-4FA6-89AA-80994D3FA37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38368" y="1607671"/>
            <a:ext cx="6775274" cy="4790452"/>
          </a:xfrm>
          <a:prstGeom prst="rect">
            <a:avLst/>
          </a:prstGeom>
        </p:spPr>
        <p:txBody>
          <a:bodyPr lIns="0" tIns="0" rIns="0" bIns="0">
            <a:normAutofit/>
          </a:bodyPr>
          <a:lstStyle>
            <a:lvl1pPr marL="0" indent="0" algn="l">
              <a:buNone/>
              <a:defRPr sz="2400" b="0" i="0">
                <a:solidFill>
                  <a:schemeClr val="bg1"/>
                </a:solidFill>
                <a:latin typeface="Roboto Light" panose="02000000000000000000" pitchFamily="2" charset="0"/>
                <a:ea typeface="Roboto Light" panose="02000000000000000000" pitchFamily="2" charset="0"/>
                <a:cs typeface="Open Sans Light" panose="020B0306030504020204" pitchFamily="34" charset="0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endParaRPr lang="hu-HU" dirty="0"/>
          </a:p>
        </p:txBody>
      </p:sp>
      <p:grpSp>
        <p:nvGrpSpPr>
          <p:cNvPr id="10" name="Group 9">
            <a:extLst>
              <a:ext uri="{FF2B5EF4-FFF2-40B4-BE49-F238E27FC236}">
                <a16:creationId xmlns:a16="http://schemas.microsoft.com/office/drawing/2014/main" id="{F3867D09-3210-43ED-A0BD-A28685FE53CE}"/>
              </a:ext>
            </a:extLst>
          </p:cNvPr>
          <p:cNvGrpSpPr/>
          <p:nvPr userDrawn="1"/>
        </p:nvGrpSpPr>
        <p:grpSpPr>
          <a:xfrm>
            <a:off x="8807676" y="0"/>
            <a:ext cx="3384325" cy="3076338"/>
            <a:chOff x="8807676" y="0"/>
            <a:chExt cx="3384325" cy="3076338"/>
          </a:xfrm>
        </p:grpSpPr>
        <p:sp>
          <p:nvSpPr>
            <p:cNvPr id="11" name="Freeform: Shape 10">
              <a:extLst>
                <a:ext uri="{FF2B5EF4-FFF2-40B4-BE49-F238E27FC236}">
                  <a16:creationId xmlns:a16="http://schemas.microsoft.com/office/drawing/2014/main" id="{FB7CBD8C-167D-4BE5-AB37-6F727B17FFB6}"/>
                </a:ext>
              </a:extLst>
            </p:cNvPr>
            <p:cNvSpPr/>
            <p:nvPr userDrawn="1"/>
          </p:nvSpPr>
          <p:spPr>
            <a:xfrm>
              <a:off x="8807676" y="0"/>
              <a:ext cx="3384325" cy="1275712"/>
            </a:xfrm>
            <a:custGeom>
              <a:avLst/>
              <a:gdLst>
                <a:gd name="connsiteX0" fmla="*/ 0 w 3384325"/>
                <a:gd name="connsiteY0" fmla="*/ 0 h 1275712"/>
                <a:gd name="connsiteX1" fmla="*/ 3384325 w 3384325"/>
                <a:gd name="connsiteY1" fmla="*/ 0 h 1275712"/>
                <a:gd name="connsiteX2" fmla="*/ 3384325 w 3384325"/>
                <a:gd name="connsiteY2" fmla="*/ 1263482 h 1275712"/>
                <a:gd name="connsiteX3" fmla="*/ 3282922 w 3384325"/>
                <a:gd name="connsiteY3" fmla="*/ 1270727 h 1275712"/>
                <a:gd name="connsiteX4" fmla="*/ 3073139 w 3384325"/>
                <a:gd name="connsiteY4" fmla="*/ 1275712 h 1275712"/>
                <a:gd name="connsiteX5" fmla="*/ 150528 w 3384325"/>
                <a:gd name="connsiteY5" fmla="*/ 143854 h 127571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3384325" h="1275712">
                  <a:moveTo>
                    <a:pt x="0" y="0"/>
                  </a:moveTo>
                  <a:lnTo>
                    <a:pt x="3384325" y="0"/>
                  </a:lnTo>
                  <a:lnTo>
                    <a:pt x="3384325" y="1263482"/>
                  </a:lnTo>
                  <a:lnTo>
                    <a:pt x="3282922" y="1270727"/>
                  </a:lnTo>
                  <a:cubicBezTo>
                    <a:pt x="3213410" y="1274038"/>
                    <a:pt x="3143469" y="1275712"/>
                    <a:pt x="3073139" y="1275712"/>
                  </a:cubicBezTo>
                  <a:cubicBezTo>
                    <a:pt x="1947855" y="1275712"/>
                    <a:pt x="922443" y="847097"/>
                    <a:pt x="150528" y="143854"/>
                  </a:cubicBezTo>
                  <a:close/>
                </a:path>
              </a:pathLst>
            </a:custGeom>
            <a:solidFill>
              <a:srgbClr val="00B0F0">
                <a:alpha val="75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hu-HU" dirty="0"/>
            </a:p>
          </p:txBody>
        </p:sp>
        <p:sp>
          <p:nvSpPr>
            <p:cNvPr id="12" name="Freeform: Shape 11">
              <a:extLst>
                <a:ext uri="{FF2B5EF4-FFF2-40B4-BE49-F238E27FC236}">
                  <a16:creationId xmlns:a16="http://schemas.microsoft.com/office/drawing/2014/main" id="{30711D94-9BB3-4DC9-9698-F0163602285D}"/>
                </a:ext>
              </a:extLst>
            </p:cNvPr>
            <p:cNvSpPr/>
            <p:nvPr userDrawn="1"/>
          </p:nvSpPr>
          <p:spPr>
            <a:xfrm>
              <a:off x="10247928" y="1"/>
              <a:ext cx="1944072" cy="3076337"/>
            </a:xfrm>
            <a:custGeom>
              <a:avLst/>
              <a:gdLst>
                <a:gd name="connsiteX0" fmla="*/ 0 w 1944072"/>
                <a:gd name="connsiteY0" fmla="*/ 0 h 3076337"/>
                <a:gd name="connsiteX1" fmla="*/ 1944072 w 1944072"/>
                <a:gd name="connsiteY1" fmla="*/ 0 h 3076337"/>
                <a:gd name="connsiteX2" fmla="*/ 1944072 w 1944072"/>
                <a:gd name="connsiteY2" fmla="*/ 3076337 h 3076337"/>
                <a:gd name="connsiteX3" fmla="*/ 1938885 w 1944072"/>
                <a:gd name="connsiteY3" fmla="*/ 3073004 h 3076337"/>
                <a:gd name="connsiteX4" fmla="*/ 27800 w 1944072"/>
                <a:gd name="connsiteY4" fmla="*/ 175068 h 307633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944072" h="3076337">
                  <a:moveTo>
                    <a:pt x="0" y="0"/>
                  </a:moveTo>
                  <a:lnTo>
                    <a:pt x="1944072" y="0"/>
                  </a:lnTo>
                  <a:lnTo>
                    <a:pt x="1944072" y="3076337"/>
                  </a:lnTo>
                  <a:lnTo>
                    <a:pt x="1938885" y="3073004"/>
                  </a:lnTo>
                  <a:cubicBezTo>
                    <a:pt x="962435" y="2411768"/>
                    <a:pt x="257734" y="1377958"/>
                    <a:pt x="27800" y="175068"/>
                  </a:cubicBezTo>
                  <a:close/>
                </a:path>
              </a:pathLst>
            </a:custGeom>
            <a:solidFill>
              <a:srgbClr val="7030A0">
                <a:alpha val="84635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hu-HU" dirty="0"/>
            </a:p>
          </p:txBody>
        </p:sp>
        <p:pic>
          <p:nvPicPr>
            <p:cNvPr id="13" name="Picture 12">
              <a:extLst>
                <a:ext uri="{FF2B5EF4-FFF2-40B4-BE49-F238E27FC236}">
                  <a16:creationId xmlns:a16="http://schemas.microsoft.com/office/drawing/2014/main" id="{C19EFA51-F9C4-42B3-B96E-6AE30D521582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3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0708256" y="256103"/>
              <a:ext cx="1195559" cy="417497"/>
            </a:xfrm>
            <a:prstGeom prst="rect">
              <a:avLst/>
            </a:prstGeom>
          </p:spPr>
        </p:pic>
      </p:grpSp>
      <p:pic>
        <p:nvPicPr>
          <p:cNvPr id="17" name="Graphic 16">
            <a:extLst>
              <a:ext uri="{FF2B5EF4-FFF2-40B4-BE49-F238E27FC236}">
                <a16:creationId xmlns:a16="http://schemas.microsoft.com/office/drawing/2014/main" id="{0F7A33B4-D532-4AAF-9C70-1B75900A1A3A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96DAC541-7B7A-43D3-8B79-37D633B846F1}">
                <asvg:svgBlip xmlns=""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10087640" y="6173142"/>
            <a:ext cx="1988402" cy="4855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0413459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8_alcím dia">
    <p:bg>
      <p:bgPr>
        <a:solidFill>
          <a:srgbClr val="00B0F0">
            <a:alpha val="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ím 1">
            <a:extLst>
              <a:ext uri="{FF2B5EF4-FFF2-40B4-BE49-F238E27FC236}">
                <a16:creationId xmlns:a16="http://schemas.microsoft.com/office/drawing/2014/main" id="{B1FB08CC-DF46-4827-8109-E1D30F662789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650322" y="673601"/>
            <a:ext cx="4865961" cy="928094"/>
          </a:xfrm>
          <a:prstGeom prst="rect">
            <a:avLst/>
          </a:prstGeom>
        </p:spPr>
        <p:txBody>
          <a:bodyPr tIns="0" rIns="0"/>
          <a:lstStyle>
            <a:lvl1pPr algn="l">
              <a:defRPr sz="3800" b="0" i="0">
                <a:solidFill>
                  <a:srgbClr val="00C6FF"/>
                </a:solidFill>
                <a:latin typeface="Roboto Light" panose="02000000000000000000" pitchFamily="2" charset="0"/>
                <a:ea typeface="Roboto Light" panose="02000000000000000000" pitchFamily="2" charset="0"/>
                <a:cs typeface="Open Sans Light" panose="020B0306030504020204" pitchFamily="34" charset="0"/>
              </a:defRPr>
            </a:lvl1pPr>
          </a:lstStyle>
          <a:p>
            <a:r>
              <a:rPr lang="hu-HU" dirty="0"/>
              <a:t>Cím</a:t>
            </a:r>
          </a:p>
        </p:txBody>
      </p:sp>
      <p:sp>
        <p:nvSpPr>
          <p:cNvPr id="6" name="Alcím 2">
            <a:extLst>
              <a:ext uri="{FF2B5EF4-FFF2-40B4-BE49-F238E27FC236}">
                <a16:creationId xmlns:a16="http://schemas.microsoft.com/office/drawing/2014/main" id="{43E9B16F-BE2A-4FA6-89AA-80994D3FA37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50321" y="1601695"/>
            <a:ext cx="6775274" cy="928094"/>
          </a:xfrm>
          <a:prstGeom prst="rect">
            <a:avLst/>
          </a:prstGeom>
        </p:spPr>
        <p:txBody>
          <a:bodyPr lIns="0" tIns="0" rIns="0" bIns="0">
            <a:noAutofit/>
          </a:bodyPr>
          <a:lstStyle>
            <a:lvl1pPr marL="0" indent="0" algn="l">
              <a:buNone/>
              <a:defRPr sz="2400" b="0" i="0">
                <a:solidFill>
                  <a:srgbClr val="002060"/>
                </a:solidFill>
                <a:latin typeface="Roboto Light" panose="02000000000000000000" pitchFamily="2" charset="0"/>
                <a:ea typeface="Roboto Light" panose="02000000000000000000" pitchFamily="2" charset="0"/>
                <a:cs typeface="Open Sans Light" panose="020B0306030504020204" pitchFamily="34" charset="0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endParaRPr lang="hu-HU" dirty="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68D96565-1234-BD4A-B77A-E2CDD6BDE165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email">
            <a:duotone>
              <a:schemeClr val="accent6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4700"/>
                    </a14:imgEffect>
                    <a14:imgEffect>
                      <a14:saturation sat="122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 b="-261"/>
          <a:stretch/>
        </p:blipFill>
        <p:spPr>
          <a:xfrm>
            <a:off x="8634761" y="0"/>
            <a:ext cx="3531656" cy="5283200"/>
          </a:xfrm>
          <a:prstGeom prst="rect">
            <a:avLst/>
          </a:prstGeom>
        </p:spPr>
      </p:pic>
      <p:grpSp>
        <p:nvGrpSpPr>
          <p:cNvPr id="10" name="Group 9">
            <a:extLst>
              <a:ext uri="{FF2B5EF4-FFF2-40B4-BE49-F238E27FC236}">
                <a16:creationId xmlns:a16="http://schemas.microsoft.com/office/drawing/2014/main" id="{4E7B4342-2C14-4E6A-ACF3-B46611F018F9}"/>
              </a:ext>
            </a:extLst>
          </p:cNvPr>
          <p:cNvGrpSpPr/>
          <p:nvPr userDrawn="1"/>
        </p:nvGrpSpPr>
        <p:grpSpPr>
          <a:xfrm>
            <a:off x="8807676" y="0"/>
            <a:ext cx="3384325" cy="3076338"/>
            <a:chOff x="8807676" y="0"/>
            <a:chExt cx="3384325" cy="3076338"/>
          </a:xfrm>
        </p:grpSpPr>
        <p:sp>
          <p:nvSpPr>
            <p:cNvPr id="11" name="Freeform: Shape 10">
              <a:extLst>
                <a:ext uri="{FF2B5EF4-FFF2-40B4-BE49-F238E27FC236}">
                  <a16:creationId xmlns:a16="http://schemas.microsoft.com/office/drawing/2014/main" id="{5E41DD38-C8A9-4EBE-ADDD-1578589FCCF9}"/>
                </a:ext>
              </a:extLst>
            </p:cNvPr>
            <p:cNvSpPr/>
            <p:nvPr userDrawn="1"/>
          </p:nvSpPr>
          <p:spPr>
            <a:xfrm>
              <a:off x="8807676" y="0"/>
              <a:ext cx="3384325" cy="1275712"/>
            </a:xfrm>
            <a:custGeom>
              <a:avLst/>
              <a:gdLst>
                <a:gd name="connsiteX0" fmla="*/ 0 w 3384325"/>
                <a:gd name="connsiteY0" fmla="*/ 0 h 1275712"/>
                <a:gd name="connsiteX1" fmla="*/ 3384325 w 3384325"/>
                <a:gd name="connsiteY1" fmla="*/ 0 h 1275712"/>
                <a:gd name="connsiteX2" fmla="*/ 3384325 w 3384325"/>
                <a:gd name="connsiteY2" fmla="*/ 1263482 h 1275712"/>
                <a:gd name="connsiteX3" fmla="*/ 3282922 w 3384325"/>
                <a:gd name="connsiteY3" fmla="*/ 1270727 h 1275712"/>
                <a:gd name="connsiteX4" fmla="*/ 3073139 w 3384325"/>
                <a:gd name="connsiteY4" fmla="*/ 1275712 h 1275712"/>
                <a:gd name="connsiteX5" fmla="*/ 150528 w 3384325"/>
                <a:gd name="connsiteY5" fmla="*/ 143854 h 127571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3384325" h="1275712">
                  <a:moveTo>
                    <a:pt x="0" y="0"/>
                  </a:moveTo>
                  <a:lnTo>
                    <a:pt x="3384325" y="0"/>
                  </a:lnTo>
                  <a:lnTo>
                    <a:pt x="3384325" y="1263482"/>
                  </a:lnTo>
                  <a:lnTo>
                    <a:pt x="3282922" y="1270727"/>
                  </a:lnTo>
                  <a:cubicBezTo>
                    <a:pt x="3213410" y="1274038"/>
                    <a:pt x="3143469" y="1275712"/>
                    <a:pt x="3073139" y="1275712"/>
                  </a:cubicBezTo>
                  <a:cubicBezTo>
                    <a:pt x="1947855" y="1275712"/>
                    <a:pt x="922443" y="847097"/>
                    <a:pt x="150528" y="143854"/>
                  </a:cubicBezTo>
                  <a:close/>
                </a:path>
              </a:pathLst>
            </a:custGeom>
            <a:solidFill>
              <a:srgbClr val="00B0F0">
                <a:alpha val="75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hu-HU" dirty="0"/>
            </a:p>
          </p:txBody>
        </p:sp>
        <p:sp>
          <p:nvSpPr>
            <p:cNvPr id="12" name="Freeform: Shape 11">
              <a:extLst>
                <a:ext uri="{FF2B5EF4-FFF2-40B4-BE49-F238E27FC236}">
                  <a16:creationId xmlns:a16="http://schemas.microsoft.com/office/drawing/2014/main" id="{F4B970DF-D653-4098-90CF-D15B8E763A1E}"/>
                </a:ext>
              </a:extLst>
            </p:cNvPr>
            <p:cNvSpPr/>
            <p:nvPr userDrawn="1"/>
          </p:nvSpPr>
          <p:spPr>
            <a:xfrm>
              <a:off x="10247928" y="1"/>
              <a:ext cx="1944072" cy="3076337"/>
            </a:xfrm>
            <a:custGeom>
              <a:avLst/>
              <a:gdLst>
                <a:gd name="connsiteX0" fmla="*/ 0 w 1944072"/>
                <a:gd name="connsiteY0" fmla="*/ 0 h 3076337"/>
                <a:gd name="connsiteX1" fmla="*/ 1944072 w 1944072"/>
                <a:gd name="connsiteY1" fmla="*/ 0 h 3076337"/>
                <a:gd name="connsiteX2" fmla="*/ 1944072 w 1944072"/>
                <a:gd name="connsiteY2" fmla="*/ 3076337 h 3076337"/>
                <a:gd name="connsiteX3" fmla="*/ 1938885 w 1944072"/>
                <a:gd name="connsiteY3" fmla="*/ 3073004 h 3076337"/>
                <a:gd name="connsiteX4" fmla="*/ 27800 w 1944072"/>
                <a:gd name="connsiteY4" fmla="*/ 175068 h 307633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944072" h="3076337">
                  <a:moveTo>
                    <a:pt x="0" y="0"/>
                  </a:moveTo>
                  <a:lnTo>
                    <a:pt x="1944072" y="0"/>
                  </a:lnTo>
                  <a:lnTo>
                    <a:pt x="1944072" y="3076337"/>
                  </a:lnTo>
                  <a:lnTo>
                    <a:pt x="1938885" y="3073004"/>
                  </a:lnTo>
                  <a:cubicBezTo>
                    <a:pt x="962435" y="2411768"/>
                    <a:pt x="257734" y="1377958"/>
                    <a:pt x="27800" y="175068"/>
                  </a:cubicBezTo>
                  <a:close/>
                </a:path>
              </a:pathLst>
            </a:custGeom>
            <a:solidFill>
              <a:srgbClr val="7030A0">
                <a:alpha val="84635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hu-HU" dirty="0"/>
            </a:p>
          </p:txBody>
        </p:sp>
        <p:pic>
          <p:nvPicPr>
            <p:cNvPr id="13" name="Picture 12">
              <a:extLst>
                <a:ext uri="{FF2B5EF4-FFF2-40B4-BE49-F238E27FC236}">
                  <a16:creationId xmlns:a16="http://schemas.microsoft.com/office/drawing/2014/main" id="{FDA6BB60-3153-48A0-B58B-332957A521C3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4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0708256" y="256103"/>
              <a:ext cx="1195559" cy="417497"/>
            </a:xfrm>
            <a:prstGeom prst="rect">
              <a:avLst/>
            </a:prstGeom>
          </p:spPr>
        </p:pic>
      </p:grpSp>
      <p:pic>
        <p:nvPicPr>
          <p:cNvPr id="16" name="Graphic 15">
            <a:extLst>
              <a:ext uri="{FF2B5EF4-FFF2-40B4-BE49-F238E27FC236}">
                <a16:creationId xmlns:a16="http://schemas.microsoft.com/office/drawing/2014/main" id="{D1F17F98-C733-458F-B23D-7597C4560A8D}"/>
              </a:ext>
            </a:extLst>
          </p:cNvPr>
          <p:cNvPicPr>
            <a:picLocks noChangeAspect="1"/>
          </p:cNvPicPr>
          <p:nvPr userDrawn="1"/>
        </p:nvPicPr>
        <p:blipFill>
          <a:blip r:embed="rId5">
            <a:extLst>
              <a:ext uri="{96DAC541-7B7A-43D3-8B79-37D633B846F1}">
                <asvg:svgBlip xmlns=""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10101996" y="6185262"/>
            <a:ext cx="1915806" cy="4678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755414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_alcím dia">
    <p:bg>
      <p:bgPr>
        <a:gradFill>
          <a:gsLst>
            <a:gs pos="0">
              <a:schemeClr val="accent3">
                <a:lumMod val="40000"/>
                <a:lumOff val="60000"/>
              </a:schemeClr>
            </a:gs>
            <a:gs pos="39000">
              <a:schemeClr val="accent3">
                <a:lumMod val="95000"/>
                <a:lumOff val="5000"/>
              </a:schemeClr>
            </a:gs>
            <a:gs pos="100000">
              <a:schemeClr val="accent3">
                <a:lumMod val="60000"/>
              </a:schemeClr>
            </a:gs>
          </a:gsLst>
          <a:lin ang="66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>
            <a:extLst>
              <a:ext uri="{FF2B5EF4-FFF2-40B4-BE49-F238E27FC236}">
                <a16:creationId xmlns:a16="http://schemas.microsoft.com/office/drawing/2014/main" id="{3D1FEFB6-2819-F440-A0DA-0744FB5D1C36}"/>
              </a:ext>
            </a:extLst>
          </p:cNvPr>
          <p:cNvSpPr txBox="1"/>
          <p:nvPr userDrawn="1"/>
        </p:nvSpPr>
        <p:spPr>
          <a:xfrm>
            <a:off x="4486275" y="154305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HU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EE82D075-D053-4508-9F63-48CB97667F92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email"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401" b="-261"/>
          <a:stretch/>
        </p:blipFill>
        <p:spPr>
          <a:xfrm>
            <a:off x="0" y="0"/>
            <a:ext cx="3554706" cy="5258905"/>
          </a:xfrm>
          <a:prstGeom prst="rect">
            <a:avLst/>
          </a:prstGeom>
        </p:spPr>
      </p:pic>
      <p:pic>
        <p:nvPicPr>
          <p:cNvPr id="7" name="Graphic 6">
            <a:extLst>
              <a:ext uri="{FF2B5EF4-FFF2-40B4-BE49-F238E27FC236}">
                <a16:creationId xmlns:a16="http://schemas.microsoft.com/office/drawing/2014/main" id="{52A9BA0C-7CFD-4AE7-B8DB-E090D587D938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96DAC541-7B7A-43D3-8B79-37D633B846F1}">
                <asvg:svgBlip xmlns=""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0087640" y="6173142"/>
            <a:ext cx="1988402" cy="4855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1589535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5_alcím dia">
    <p:bg>
      <p:bgPr>
        <a:solidFill>
          <a:schemeClr val="accent1">
            <a:alpha val="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ím 1">
            <a:extLst>
              <a:ext uri="{FF2B5EF4-FFF2-40B4-BE49-F238E27FC236}">
                <a16:creationId xmlns:a16="http://schemas.microsoft.com/office/drawing/2014/main" id="{B1FB08CC-DF46-4827-8109-E1D30F662789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1512195" y="2737517"/>
            <a:ext cx="8192112" cy="701675"/>
          </a:xfrm>
          <a:prstGeom prst="rect">
            <a:avLst/>
          </a:prstGeom>
        </p:spPr>
        <p:txBody>
          <a:bodyPr tIns="0" rIns="0"/>
          <a:lstStyle>
            <a:lvl1pPr marL="0" indent="0" algn="ctr">
              <a:tabLst>
                <a:tab pos="2884488" algn="l"/>
              </a:tabLst>
              <a:defRPr sz="4400" b="0" i="0">
                <a:solidFill>
                  <a:srgbClr val="0A051D"/>
                </a:solidFill>
                <a:latin typeface="Roboto Light" panose="02000000000000000000" pitchFamily="2" charset="0"/>
                <a:ea typeface="Roboto Light" panose="02000000000000000000" pitchFamily="2" charset="0"/>
                <a:cs typeface="Open Sans Light" panose="020B0306030504020204" pitchFamily="34" charset="0"/>
              </a:defRPr>
            </a:lvl1pPr>
          </a:lstStyle>
          <a:p>
            <a:r>
              <a:rPr lang="hu-HU" dirty="0"/>
              <a:t>Köszönöm a figyelmet!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3D1FEFB6-2819-F440-A0DA-0744FB5D1C36}"/>
              </a:ext>
            </a:extLst>
          </p:cNvPr>
          <p:cNvSpPr txBox="1"/>
          <p:nvPr userDrawn="1"/>
        </p:nvSpPr>
        <p:spPr>
          <a:xfrm>
            <a:off x="4486275" y="154305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HU"/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4DE875E1-EF45-4FB8-9277-4A66A34F3A46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08256" y="256103"/>
            <a:ext cx="1195559" cy="417497"/>
          </a:xfrm>
          <a:prstGeom prst="rect">
            <a:avLst/>
          </a:prstGeom>
        </p:spPr>
      </p:pic>
      <p:pic>
        <p:nvPicPr>
          <p:cNvPr id="10" name="Graphic 9">
            <a:extLst>
              <a:ext uri="{FF2B5EF4-FFF2-40B4-BE49-F238E27FC236}">
                <a16:creationId xmlns:a16="http://schemas.microsoft.com/office/drawing/2014/main" id="{A6595F66-1A30-4874-B217-7D396D813284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96DAC541-7B7A-43D3-8B79-37D633B846F1}">
                <asvg:svgBlip xmlns=""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0101996" y="6185262"/>
            <a:ext cx="1915806" cy="4678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961021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2_alcím dia">
    <p:bg>
      <p:bgPr>
        <a:gradFill>
          <a:gsLst>
            <a:gs pos="0">
              <a:srgbClr val="1AB4E6">
                <a:lumMod val="48000"/>
              </a:srgbClr>
            </a:gs>
            <a:gs pos="71000">
              <a:schemeClr val="accent3">
                <a:lumMod val="95000"/>
                <a:lumOff val="5000"/>
              </a:schemeClr>
            </a:gs>
            <a:gs pos="100000">
              <a:schemeClr val="accent3">
                <a:lumMod val="60000"/>
              </a:schemeClr>
            </a:gs>
          </a:gsLst>
          <a:lin ang="72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ctrTitle" hasCustomPrompt="1"/>
          </p:nvPr>
        </p:nvSpPr>
        <p:spPr>
          <a:xfrm>
            <a:off x="609600" y="1614053"/>
            <a:ext cx="8211672" cy="938647"/>
          </a:xfrm>
          <a:prstGeom prst="rect">
            <a:avLst/>
          </a:prstGeom>
        </p:spPr>
        <p:txBody>
          <a:bodyPr tIns="0" rIns="0"/>
          <a:lstStyle>
            <a:lvl1pPr algn="r">
              <a:defRPr sz="3800" b="0" i="0">
                <a:solidFill>
                  <a:schemeClr val="bg1"/>
                </a:solidFill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defRPr>
            </a:lvl1pPr>
          </a:lstStyle>
          <a:p>
            <a:r>
              <a:rPr lang="hu-HU" dirty="0"/>
              <a:t>Mintacím szerkesztése</a:t>
            </a:r>
          </a:p>
        </p:txBody>
      </p:sp>
      <p:sp>
        <p:nvSpPr>
          <p:cNvPr id="3" name="Alcím 2"/>
          <p:cNvSpPr>
            <a:spLocks noGrp="1"/>
          </p:cNvSpPr>
          <p:nvPr>
            <p:ph type="subTitle" idx="1"/>
          </p:nvPr>
        </p:nvSpPr>
        <p:spPr>
          <a:xfrm>
            <a:off x="609600" y="2552700"/>
            <a:ext cx="8211672" cy="1752600"/>
          </a:xfrm>
          <a:prstGeom prst="rect">
            <a:avLst/>
          </a:prstGeom>
        </p:spPr>
        <p:txBody>
          <a:bodyPr lIns="0" tIns="0" rIns="0" bIns="0">
            <a:normAutofit/>
          </a:bodyPr>
          <a:lstStyle>
            <a:lvl1pPr marL="0" indent="0" algn="r">
              <a:buNone/>
              <a:defRPr sz="2400" b="0" i="0">
                <a:solidFill>
                  <a:srgbClr val="00C6FF"/>
                </a:solidFill>
                <a:latin typeface="Gothic A1 Light" pitchFamily="2" charset="-127"/>
                <a:ea typeface="Gothic A1 Light" pitchFamily="2" charset="-127"/>
                <a:cs typeface="Gothic A1 Light" pitchFamily="2" charset="-127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hu-HU" dirty="0"/>
              <a:t>Kattintson ide az alcím mintájának szerkesztéséhez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C46DF66A-DAAA-4FCD-92D5-632F83E0571E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08256" y="256103"/>
            <a:ext cx="1195559" cy="417497"/>
          </a:xfrm>
          <a:prstGeom prst="rect">
            <a:avLst/>
          </a:prstGeom>
        </p:spPr>
      </p:pic>
      <p:pic>
        <p:nvPicPr>
          <p:cNvPr id="8" name="Graphic 7">
            <a:extLst>
              <a:ext uri="{FF2B5EF4-FFF2-40B4-BE49-F238E27FC236}">
                <a16:creationId xmlns:a16="http://schemas.microsoft.com/office/drawing/2014/main" id="{DA20FC90-CAB4-454D-A768-29720EC580D9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96DAC541-7B7A-43D3-8B79-37D633B846F1}">
                <asvg:svgBlip xmlns=""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0087640" y="6173142"/>
            <a:ext cx="1988402" cy="4855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0022461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emf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">
            <a:extLst>
              <a:ext uri="{FF2B5EF4-FFF2-40B4-BE49-F238E27FC236}">
                <a16:creationId xmlns:a16="http://schemas.microsoft.com/office/drawing/2014/main" id="{396FD7FD-17D6-417E-B8DF-25439797836E}"/>
              </a:ext>
            </a:extLst>
          </p:cNvPr>
          <p:cNvGrpSpPr/>
          <p:nvPr userDrawn="1"/>
        </p:nvGrpSpPr>
        <p:grpSpPr>
          <a:xfrm>
            <a:off x="8807676" y="0"/>
            <a:ext cx="3384325" cy="3076338"/>
            <a:chOff x="8807676" y="0"/>
            <a:chExt cx="3384325" cy="3076338"/>
          </a:xfrm>
        </p:grpSpPr>
        <p:sp>
          <p:nvSpPr>
            <p:cNvPr id="3" name="Freeform: Shape 2">
              <a:extLst>
                <a:ext uri="{FF2B5EF4-FFF2-40B4-BE49-F238E27FC236}">
                  <a16:creationId xmlns:a16="http://schemas.microsoft.com/office/drawing/2014/main" id="{4E830D74-9DC9-4F2D-B25C-CC229F66FAD8}"/>
                </a:ext>
              </a:extLst>
            </p:cNvPr>
            <p:cNvSpPr/>
            <p:nvPr userDrawn="1"/>
          </p:nvSpPr>
          <p:spPr>
            <a:xfrm>
              <a:off x="8807676" y="0"/>
              <a:ext cx="3384325" cy="1275712"/>
            </a:xfrm>
            <a:custGeom>
              <a:avLst/>
              <a:gdLst>
                <a:gd name="connsiteX0" fmla="*/ 0 w 3384325"/>
                <a:gd name="connsiteY0" fmla="*/ 0 h 1275712"/>
                <a:gd name="connsiteX1" fmla="*/ 3384325 w 3384325"/>
                <a:gd name="connsiteY1" fmla="*/ 0 h 1275712"/>
                <a:gd name="connsiteX2" fmla="*/ 3384325 w 3384325"/>
                <a:gd name="connsiteY2" fmla="*/ 1263482 h 1275712"/>
                <a:gd name="connsiteX3" fmla="*/ 3282922 w 3384325"/>
                <a:gd name="connsiteY3" fmla="*/ 1270727 h 1275712"/>
                <a:gd name="connsiteX4" fmla="*/ 3073139 w 3384325"/>
                <a:gd name="connsiteY4" fmla="*/ 1275712 h 1275712"/>
                <a:gd name="connsiteX5" fmla="*/ 150528 w 3384325"/>
                <a:gd name="connsiteY5" fmla="*/ 143854 h 127571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3384325" h="1275712">
                  <a:moveTo>
                    <a:pt x="0" y="0"/>
                  </a:moveTo>
                  <a:lnTo>
                    <a:pt x="3384325" y="0"/>
                  </a:lnTo>
                  <a:lnTo>
                    <a:pt x="3384325" y="1263482"/>
                  </a:lnTo>
                  <a:lnTo>
                    <a:pt x="3282922" y="1270727"/>
                  </a:lnTo>
                  <a:cubicBezTo>
                    <a:pt x="3213410" y="1274038"/>
                    <a:pt x="3143469" y="1275712"/>
                    <a:pt x="3073139" y="1275712"/>
                  </a:cubicBezTo>
                  <a:cubicBezTo>
                    <a:pt x="1947855" y="1275712"/>
                    <a:pt x="922443" y="847097"/>
                    <a:pt x="150528" y="143854"/>
                  </a:cubicBezTo>
                  <a:close/>
                </a:path>
              </a:pathLst>
            </a:custGeom>
            <a:solidFill>
              <a:srgbClr val="00B0F0">
                <a:alpha val="75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hu-HU" dirty="0"/>
            </a:p>
          </p:txBody>
        </p:sp>
        <p:sp>
          <p:nvSpPr>
            <p:cNvPr id="4" name="Freeform: Shape 3">
              <a:extLst>
                <a:ext uri="{FF2B5EF4-FFF2-40B4-BE49-F238E27FC236}">
                  <a16:creationId xmlns:a16="http://schemas.microsoft.com/office/drawing/2014/main" id="{B8577FBB-B5FD-4ED2-8FD9-4E3EF349D9CC}"/>
                </a:ext>
              </a:extLst>
            </p:cNvPr>
            <p:cNvSpPr/>
            <p:nvPr userDrawn="1"/>
          </p:nvSpPr>
          <p:spPr>
            <a:xfrm>
              <a:off x="10247928" y="1"/>
              <a:ext cx="1944072" cy="3076337"/>
            </a:xfrm>
            <a:custGeom>
              <a:avLst/>
              <a:gdLst>
                <a:gd name="connsiteX0" fmla="*/ 0 w 1944072"/>
                <a:gd name="connsiteY0" fmla="*/ 0 h 3076337"/>
                <a:gd name="connsiteX1" fmla="*/ 1944072 w 1944072"/>
                <a:gd name="connsiteY1" fmla="*/ 0 h 3076337"/>
                <a:gd name="connsiteX2" fmla="*/ 1944072 w 1944072"/>
                <a:gd name="connsiteY2" fmla="*/ 3076337 h 3076337"/>
                <a:gd name="connsiteX3" fmla="*/ 1938885 w 1944072"/>
                <a:gd name="connsiteY3" fmla="*/ 3073004 h 3076337"/>
                <a:gd name="connsiteX4" fmla="*/ 27800 w 1944072"/>
                <a:gd name="connsiteY4" fmla="*/ 175068 h 307633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944072" h="3076337">
                  <a:moveTo>
                    <a:pt x="0" y="0"/>
                  </a:moveTo>
                  <a:lnTo>
                    <a:pt x="1944072" y="0"/>
                  </a:lnTo>
                  <a:lnTo>
                    <a:pt x="1944072" y="3076337"/>
                  </a:lnTo>
                  <a:lnTo>
                    <a:pt x="1938885" y="3073004"/>
                  </a:lnTo>
                  <a:cubicBezTo>
                    <a:pt x="962435" y="2411768"/>
                    <a:pt x="257734" y="1377958"/>
                    <a:pt x="27800" y="175068"/>
                  </a:cubicBezTo>
                  <a:close/>
                </a:path>
              </a:pathLst>
            </a:custGeom>
            <a:solidFill>
              <a:srgbClr val="7030A0">
                <a:alpha val="84635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hu-HU" dirty="0"/>
            </a:p>
          </p:txBody>
        </p:sp>
      </p:grpSp>
      <p:pic>
        <p:nvPicPr>
          <p:cNvPr id="7" name="Picture 6">
            <a:extLst>
              <a:ext uri="{FF2B5EF4-FFF2-40B4-BE49-F238E27FC236}">
                <a16:creationId xmlns:a16="http://schemas.microsoft.com/office/drawing/2014/main" id="{A1BA011E-BA5D-4091-9487-17B9F5B6EE8A}"/>
              </a:ext>
            </a:extLst>
          </p:cNvPr>
          <p:cNvPicPr>
            <a:picLocks noChangeAspect="1"/>
          </p:cNvPicPr>
          <p:nvPr userDrawn="1"/>
        </p:nvPicPr>
        <p:blipFill>
          <a:blip r:embed="rId1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08256" y="256103"/>
            <a:ext cx="1195559" cy="4174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8204004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42" r:id="rId2"/>
    <p:sldLayoutId id="2147483714" r:id="rId3"/>
    <p:sldLayoutId id="2147483744" r:id="rId4"/>
    <p:sldLayoutId id="2147483745" r:id="rId5"/>
    <p:sldLayoutId id="2147483733" r:id="rId6"/>
    <p:sldLayoutId id="2147483746" r:id="rId7"/>
    <p:sldLayoutId id="2147483734" r:id="rId8"/>
    <p:sldLayoutId id="2147483747" r:id="rId9"/>
    <p:sldLayoutId id="2147483732" r:id="rId10"/>
    <p:sldLayoutId id="2147483743" r:id="rId11"/>
    <p:sldLayoutId id="2147483729" r:id="rId12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hu-H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esdes.fr/en/welcome/programs/master-international-business-administration/" TargetMode="External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hyperlink" Target="mailto:toth.livia@ktk.pte.hu" TargetMode="External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A051D"/>
            </a:gs>
            <a:gs pos="38000">
              <a:srgbClr val="0A051D"/>
            </a:gs>
            <a:gs pos="77000">
              <a:schemeClr val="accent3">
                <a:lumMod val="75000"/>
                <a:lumOff val="25000"/>
              </a:schemeClr>
            </a:gs>
            <a:gs pos="100000">
              <a:schemeClr val="accent3">
                <a:lumMod val="75000"/>
                <a:lumOff val="25000"/>
              </a:schemeClr>
            </a:gs>
          </a:gsLst>
          <a:lin ang="192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>
            <a:extLst>
              <a:ext uri="{FF2B5EF4-FFF2-40B4-BE49-F238E27FC236}">
                <a16:creationId xmlns:a16="http://schemas.microsoft.com/office/drawing/2014/main" id="{63B542E6-C5A9-2944-8B8C-E49692E9B24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255621" y="2980623"/>
            <a:ext cx="3669630" cy="1010652"/>
          </a:xfrm>
        </p:spPr>
        <p:txBody>
          <a:bodyPr>
            <a:normAutofit/>
          </a:bodyPr>
          <a:lstStyle/>
          <a:p>
            <a:r>
              <a:rPr lang="hu-HU" dirty="0" smtClean="0"/>
              <a:t>7 </a:t>
            </a:r>
            <a:r>
              <a:rPr lang="hu-HU" dirty="0" err="1" smtClean="0"/>
              <a:t>March</a:t>
            </a:r>
            <a:r>
              <a:rPr lang="hu-HU" dirty="0" smtClean="0"/>
              <a:t> 2024</a:t>
            </a:r>
            <a:r>
              <a:rPr lang="hu-HU" dirty="0"/>
              <a:t>, Pécs</a:t>
            </a:r>
          </a:p>
          <a:p>
            <a:endParaRPr lang="hu-HU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B1A1772-095E-0541-A77A-10412AAB1C3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59672" y="563880"/>
            <a:ext cx="9065579" cy="2096703"/>
          </a:xfrm>
        </p:spPr>
        <p:txBody>
          <a:bodyPr lIns="91440" tIns="45720" rIns="91440" bIns="45720" anchor="t"/>
          <a:lstStyle/>
          <a:p>
            <a:r>
              <a:rPr lang="hu-HU" sz="4800" dirty="0" smtClean="0">
                <a:latin typeface="+mj-lt"/>
              </a:rPr>
              <a:t>UPFBE – ESDES </a:t>
            </a:r>
            <a:r>
              <a:rPr lang="hu-HU" sz="4800" dirty="0" err="1" smtClean="0">
                <a:latin typeface="+mj-lt"/>
              </a:rPr>
              <a:t>Double</a:t>
            </a:r>
            <a:r>
              <a:rPr lang="hu-HU" sz="4800" dirty="0" smtClean="0">
                <a:latin typeface="+mj-lt"/>
              </a:rPr>
              <a:t> </a:t>
            </a:r>
            <a:r>
              <a:rPr lang="hu-HU" sz="4800" dirty="0" err="1" smtClean="0">
                <a:latin typeface="+mj-lt"/>
              </a:rPr>
              <a:t>Degree</a:t>
            </a:r>
            <a:r>
              <a:rPr lang="hu-HU" sz="4800" dirty="0" smtClean="0">
                <a:latin typeface="+mj-lt"/>
              </a:rPr>
              <a:t> </a:t>
            </a:r>
            <a:br>
              <a:rPr lang="hu-HU" sz="4800" dirty="0" smtClean="0">
                <a:latin typeface="+mj-lt"/>
              </a:rPr>
            </a:br>
            <a:r>
              <a:rPr lang="hu-HU" sz="4800" dirty="0" err="1" smtClean="0">
                <a:latin typeface="+mj-lt"/>
              </a:rPr>
              <a:t>MSc</a:t>
            </a:r>
            <a:r>
              <a:rPr lang="hu-HU" sz="4800" dirty="0" smtClean="0">
                <a:latin typeface="+mj-lt"/>
              </a:rPr>
              <a:t> </a:t>
            </a:r>
            <a:r>
              <a:rPr lang="hu-HU" sz="4800" dirty="0" err="1" smtClean="0">
                <a:latin typeface="+mj-lt"/>
              </a:rPr>
              <a:t>programmes</a:t>
            </a:r>
            <a:r>
              <a:rPr lang="hu-HU" sz="4800" dirty="0" smtClean="0">
                <a:latin typeface="+mj-lt"/>
              </a:rPr>
              <a:t/>
            </a:r>
            <a:br>
              <a:rPr lang="hu-HU" sz="4800" dirty="0" smtClean="0">
                <a:latin typeface="+mj-lt"/>
              </a:rPr>
            </a:br>
            <a:r>
              <a:rPr lang="hu-HU" sz="4800" dirty="0" err="1" smtClean="0">
                <a:latin typeface="+mj-lt"/>
              </a:rPr>
              <a:t>Info</a:t>
            </a:r>
            <a:r>
              <a:rPr lang="hu-HU" sz="4800" dirty="0" smtClean="0">
                <a:latin typeface="+mj-lt"/>
              </a:rPr>
              <a:t> Session</a:t>
            </a:r>
            <a:br>
              <a:rPr lang="hu-HU" sz="4800" dirty="0" smtClean="0">
                <a:latin typeface="+mj-lt"/>
              </a:rPr>
            </a:br>
            <a:endParaRPr lang="hu-HU" sz="3600" dirty="0">
              <a:latin typeface="+mj-lt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07B3D5D3-83E8-3C46-98F6-AD7B356408AD}"/>
              </a:ext>
            </a:extLst>
          </p:cNvPr>
          <p:cNvSpPr txBox="1"/>
          <p:nvPr/>
        </p:nvSpPr>
        <p:spPr>
          <a:xfrm>
            <a:off x="1508760" y="537210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4123293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9E2BD7D-D79A-C846-821F-6EFB2491A32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26720" y="339860"/>
            <a:ext cx="7376991" cy="680575"/>
          </a:xfrm>
        </p:spPr>
        <p:txBody>
          <a:bodyPr/>
          <a:lstStyle/>
          <a:p>
            <a:r>
              <a:rPr lang="en-GB" sz="3000" b="1" dirty="0" smtClean="0"/>
              <a:t>Basic Details </a:t>
            </a:r>
            <a:endParaRPr lang="en-GB" sz="3000" b="1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ED287A0B-237B-0C4C-966B-81A0EAFCBBA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547293" y="1071731"/>
            <a:ext cx="10445171" cy="5786269"/>
          </a:xfrm>
        </p:spPr>
        <p:txBody>
          <a:bodyPr/>
          <a:lstStyle/>
          <a:p>
            <a:r>
              <a:rPr lang="en-GB" sz="1600" b="1" dirty="0" smtClean="0"/>
              <a:t>Partner universities: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600" dirty="0" smtClean="0"/>
              <a:t>University Pécs Faculty of Business &amp; Economics, Hungary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600" dirty="0" smtClean="0"/>
              <a:t>ESDES School of Management, </a:t>
            </a:r>
            <a:r>
              <a:rPr lang="en-GB" sz="1600" dirty="0" err="1" smtClean="0"/>
              <a:t>Université</a:t>
            </a:r>
            <a:r>
              <a:rPr lang="en-GB" sz="1600" dirty="0" smtClean="0"/>
              <a:t> </a:t>
            </a:r>
            <a:r>
              <a:rPr lang="en-GB" sz="1600" dirty="0" err="1" smtClean="0"/>
              <a:t>Catholique</a:t>
            </a:r>
            <a:r>
              <a:rPr lang="en-GB" sz="1600" dirty="0" smtClean="0"/>
              <a:t> de Lyon, France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1600" dirty="0" smtClean="0"/>
          </a:p>
          <a:p>
            <a:r>
              <a:rPr lang="en-GB" sz="1600" b="1" dirty="0" smtClean="0"/>
              <a:t>MSc programmes of the DD cooperation: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600" dirty="0" smtClean="0"/>
              <a:t>Management &amp; Leadership (ML) MSc </a:t>
            </a:r>
            <a:r>
              <a:rPr lang="hu-HU" sz="1600" dirty="0" smtClean="0"/>
              <a:t>/60 ECTS/ </a:t>
            </a:r>
            <a:r>
              <a:rPr lang="en-GB" sz="1600" dirty="0" smtClean="0"/>
              <a:t>and International Business Administration (IBA)</a:t>
            </a:r>
            <a:r>
              <a:rPr lang="hu-HU" sz="1600" dirty="0" smtClean="0"/>
              <a:t> /60 ECTS/ </a:t>
            </a:r>
            <a:r>
              <a:rPr lang="hu-HU" sz="1600" dirty="0" smtClean="0">
                <a:hlinkClick r:id="rId2"/>
              </a:rPr>
              <a:t>https://www.esdes.fr/en/welcome/programs/master-international-business-administration/</a:t>
            </a:r>
            <a:endParaRPr lang="en-GB" sz="1600" dirty="0" smtClean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600" dirty="0" smtClean="0"/>
              <a:t>Business Development (BD) MSc </a:t>
            </a:r>
            <a:r>
              <a:rPr lang="hu-HU" sz="1600" dirty="0"/>
              <a:t>/60 ECTS/ </a:t>
            </a:r>
            <a:r>
              <a:rPr lang="en-GB" sz="1600" dirty="0" smtClean="0"/>
              <a:t>and </a:t>
            </a:r>
            <a:r>
              <a:rPr lang="en-GB" sz="1600" dirty="0" err="1" smtClean="0"/>
              <a:t>Développer</a:t>
            </a:r>
            <a:r>
              <a:rPr lang="en-GB" sz="1600" dirty="0" smtClean="0"/>
              <a:t> et </a:t>
            </a:r>
            <a:r>
              <a:rPr lang="en-GB" sz="1600" dirty="0" err="1" smtClean="0"/>
              <a:t>Entreprendre</a:t>
            </a:r>
            <a:r>
              <a:rPr lang="en-GB" sz="1600" dirty="0" smtClean="0"/>
              <a:t> (DE)</a:t>
            </a:r>
            <a:r>
              <a:rPr lang="hu-HU" sz="1600" dirty="0" smtClean="0"/>
              <a:t> </a:t>
            </a:r>
            <a:r>
              <a:rPr lang="hu-HU" sz="1600" dirty="0"/>
              <a:t>/60 ECTS/ </a:t>
            </a:r>
            <a:endParaRPr lang="en-GB" sz="1600" dirty="0" smtClean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1600" dirty="0" smtClean="0"/>
          </a:p>
          <a:p>
            <a:r>
              <a:rPr lang="en-GB" sz="1600" b="1" dirty="0" smtClean="0"/>
              <a:t>Acceptance of students</a:t>
            </a:r>
            <a:r>
              <a:rPr lang="en-GB" sz="1600" dirty="0" smtClean="0"/>
              <a:t>: 5-5 students from ML and BD MSc</a:t>
            </a:r>
            <a:r>
              <a:rPr lang="hu-HU" sz="1600" dirty="0" smtClean="0"/>
              <a:t>. </a:t>
            </a:r>
            <a:r>
              <a:rPr lang="en-GB" sz="1600" dirty="0" smtClean="0"/>
              <a:t>ESDES agrees to accept DD students from UPFBE on the condition that they: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GB" sz="1600" dirty="0" smtClean="0"/>
              <a:t>are nominated by UPFBE;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GB" sz="1600" dirty="0" smtClean="0"/>
              <a:t>have a minimum of </a:t>
            </a:r>
            <a:r>
              <a:rPr lang="en-GB" sz="1600" b="1" u="sng" dirty="0" smtClean="0"/>
              <a:t>30</a:t>
            </a:r>
            <a:r>
              <a:rPr lang="en-GB" sz="1600" dirty="0" smtClean="0"/>
              <a:t>/60 ECTS depending on intake date;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GB" sz="1600" dirty="0" smtClean="0"/>
              <a:t>have reached an average of 4.0 over the one/two semesters;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GB" sz="1600" dirty="0" smtClean="0"/>
              <a:t>can follow courses in English (TOEFL 550 or equivalent is required).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endParaRPr lang="en-GB" sz="1600" dirty="0" smtClean="0"/>
          </a:p>
          <a:p>
            <a:r>
              <a:rPr lang="en-GB" sz="1600" b="1" dirty="0" smtClean="0"/>
              <a:t>Student expenses: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1600" dirty="0" smtClean="0"/>
              <a:t>Students taking part in the DD programme continue to pay their fees at their home university.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1600" dirty="0" smtClean="0"/>
              <a:t>No tuition fees will be charged by the receiving institutions.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1600" dirty="0" smtClean="0"/>
              <a:t>Expenses for insurance, travel, and living costs in the host country will be the responsibility of the </a:t>
            </a:r>
            <a:r>
              <a:rPr lang="hu-HU" sz="1600" dirty="0" smtClean="0"/>
              <a:t>s</a:t>
            </a:r>
            <a:r>
              <a:rPr lang="en-GB" sz="1600" dirty="0" err="1" smtClean="0"/>
              <a:t>tudent</a:t>
            </a:r>
            <a:r>
              <a:rPr lang="en-GB" sz="1600" dirty="0" smtClean="0"/>
              <a:t>. </a:t>
            </a:r>
            <a:endParaRPr lang="en-GB" sz="1600" dirty="0"/>
          </a:p>
        </p:txBody>
      </p:sp>
    </p:spTree>
    <p:extLst>
      <p:ext uri="{BB962C8B-B14F-4D97-AF65-F5344CB8AC3E}">
        <p14:creationId xmlns:p14="http://schemas.microsoft.com/office/powerpoint/2010/main" val="6656788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9E2BD7D-D79A-C846-821F-6EFB2491A32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26720" y="339860"/>
            <a:ext cx="7376991" cy="680575"/>
          </a:xfrm>
        </p:spPr>
        <p:txBody>
          <a:bodyPr/>
          <a:lstStyle/>
          <a:p>
            <a:r>
              <a:rPr lang="hu-HU" sz="3000" b="1" dirty="0" smtClean="0"/>
              <a:t>Schedule – 1 </a:t>
            </a:r>
            <a:r>
              <a:rPr lang="hu-HU" sz="3000" b="1" dirty="0" err="1"/>
              <a:t>A</a:t>
            </a:r>
            <a:r>
              <a:rPr lang="hu-HU" sz="3000" b="1" dirty="0" err="1" smtClean="0"/>
              <a:t>cademic</a:t>
            </a:r>
            <a:r>
              <a:rPr lang="hu-HU" sz="3000" b="1" dirty="0" smtClean="0"/>
              <a:t> </a:t>
            </a:r>
            <a:r>
              <a:rPr lang="hu-HU" sz="3000" b="1" dirty="0" err="1" smtClean="0"/>
              <a:t>year</a:t>
            </a:r>
            <a:r>
              <a:rPr lang="hu-HU" sz="3000" b="1" dirty="0" smtClean="0"/>
              <a:t> </a:t>
            </a:r>
            <a:r>
              <a:rPr lang="hu-HU" sz="3000" b="1" dirty="0" err="1" smtClean="0"/>
              <a:t>at</a:t>
            </a:r>
            <a:r>
              <a:rPr lang="hu-HU" sz="3000" b="1" dirty="0" smtClean="0"/>
              <a:t> ESDES </a:t>
            </a:r>
            <a:r>
              <a:rPr lang="en-GB" sz="3000" b="1" dirty="0" smtClean="0"/>
              <a:t> </a:t>
            </a:r>
            <a:endParaRPr lang="en-GB" sz="3000" b="1" dirty="0"/>
          </a:p>
        </p:txBody>
      </p:sp>
      <p:graphicFrame>
        <p:nvGraphicFramePr>
          <p:cNvPr id="6" name="Táblázat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47274318"/>
              </p:ext>
            </p:extLst>
          </p:nvPr>
        </p:nvGraphicFramePr>
        <p:xfrm>
          <a:off x="426720" y="4221782"/>
          <a:ext cx="9179396" cy="2179019"/>
        </p:xfrm>
        <a:graphic>
          <a:graphicData uri="http://schemas.openxmlformats.org/drawingml/2006/table">
            <a:tbl>
              <a:tblPr firstRow="1" firstCol="1" bandRow="1">
                <a:tableStyleId>{7DF18680-E054-41AD-8BC1-D1AEF772440D}</a:tableStyleId>
              </a:tblPr>
              <a:tblGrid>
                <a:gridCol w="1757877">
                  <a:extLst>
                    <a:ext uri="{9D8B030D-6E8A-4147-A177-3AD203B41FA5}">
                      <a16:colId xmlns:a16="http://schemas.microsoft.com/office/drawing/2014/main" val="785962569"/>
                    </a:ext>
                  </a:extLst>
                </a:gridCol>
                <a:gridCol w="1601872">
                  <a:extLst>
                    <a:ext uri="{9D8B030D-6E8A-4147-A177-3AD203B41FA5}">
                      <a16:colId xmlns:a16="http://schemas.microsoft.com/office/drawing/2014/main" val="2404071509"/>
                    </a:ext>
                  </a:extLst>
                </a:gridCol>
                <a:gridCol w="5819647">
                  <a:extLst>
                    <a:ext uri="{9D8B030D-6E8A-4147-A177-3AD203B41FA5}">
                      <a16:colId xmlns:a16="http://schemas.microsoft.com/office/drawing/2014/main" val="994312572"/>
                    </a:ext>
                  </a:extLst>
                </a:gridCol>
              </a:tblGrid>
              <a:tr h="284220">
                <a:tc gridSpan="3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500" kern="100" dirty="0">
                          <a:effectLst/>
                        </a:rPr>
                        <a:t>UPFBE Students to ESDES (September Intake</a:t>
                      </a:r>
                      <a:r>
                        <a:rPr lang="en-GB" sz="1500" kern="100" dirty="0" smtClean="0">
                          <a:effectLst/>
                        </a:rPr>
                        <a:t>)</a:t>
                      </a:r>
                      <a:endParaRPr lang="hu-HU" sz="1500" kern="100" dirty="0">
                        <a:effectLst/>
                        <a:latin typeface="Times New Roman" panose="02020603050405020304" pitchFamily="18" charset="0"/>
                        <a:ea typeface="PMingLiU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endParaRPr lang="hu-H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hu-H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779507489"/>
                  </a:ext>
                </a:extLst>
              </a:tr>
              <a:tr h="28422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500" i="1" kern="100" dirty="0">
                          <a:solidFill>
                            <a:srgbClr val="FF0000"/>
                          </a:solidFill>
                          <a:effectLst/>
                        </a:rPr>
                        <a:t>3rd semester</a:t>
                      </a:r>
                      <a:endParaRPr lang="hu-HU" sz="1500" i="1" kern="100" dirty="0">
                        <a:solidFill>
                          <a:srgbClr val="FF0000"/>
                        </a:solidFill>
                        <a:effectLst/>
                        <a:latin typeface="Times New Roman" panose="02020603050405020304" pitchFamily="18" charset="0"/>
                        <a:ea typeface="PMingLiU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500" i="1" kern="100">
                          <a:solidFill>
                            <a:srgbClr val="FF0000"/>
                          </a:solidFill>
                          <a:effectLst/>
                        </a:rPr>
                        <a:t>Sept – Jan</a:t>
                      </a:r>
                      <a:endParaRPr lang="hu-HU" sz="1500" i="1" kern="100">
                        <a:solidFill>
                          <a:srgbClr val="FF0000"/>
                        </a:solidFill>
                        <a:effectLst/>
                        <a:latin typeface="Times New Roman" panose="02020603050405020304" pitchFamily="18" charset="0"/>
                        <a:ea typeface="PMingLiU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500" i="1" kern="100" dirty="0">
                          <a:solidFill>
                            <a:srgbClr val="FF0000"/>
                          </a:solidFill>
                          <a:effectLst/>
                        </a:rPr>
                        <a:t>30 academic credits at </a:t>
                      </a:r>
                      <a:r>
                        <a:rPr lang="en-GB" sz="1500" i="1" kern="100" dirty="0" smtClean="0">
                          <a:solidFill>
                            <a:srgbClr val="FF0000"/>
                          </a:solidFill>
                          <a:effectLst/>
                        </a:rPr>
                        <a:t>ESDES</a:t>
                      </a:r>
                      <a:endParaRPr lang="hu-HU" sz="1500" i="1" kern="100" dirty="0">
                        <a:solidFill>
                          <a:srgbClr val="FF0000"/>
                        </a:solidFill>
                        <a:effectLst/>
                        <a:latin typeface="Times New Roman" panose="02020603050405020304" pitchFamily="18" charset="0"/>
                        <a:ea typeface="PMingLiU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379111768"/>
                  </a:ext>
                </a:extLst>
              </a:tr>
              <a:tr h="1042139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500" i="1" kern="100" dirty="0">
                          <a:solidFill>
                            <a:srgbClr val="FF0000"/>
                          </a:solidFill>
                          <a:effectLst/>
                        </a:rPr>
                        <a:t>4th semester</a:t>
                      </a:r>
                      <a:endParaRPr lang="hu-HU" sz="1500" i="1" kern="100" dirty="0">
                        <a:solidFill>
                          <a:srgbClr val="FF0000"/>
                        </a:solidFill>
                        <a:effectLst/>
                        <a:latin typeface="Times New Roman" panose="02020603050405020304" pitchFamily="18" charset="0"/>
                        <a:ea typeface="PMingLiU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500" i="1" kern="100" dirty="0" smtClean="0">
                          <a:solidFill>
                            <a:srgbClr val="FF0000"/>
                          </a:solidFill>
                          <a:effectLst/>
                        </a:rPr>
                        <a:t>Feb </a:t>
                      </a:r>
                      <a:r>
                        <a:rPr lang="en-GB" sz="1500" i="1" kern="100" dirty="0">
                          <a:solidFill>
                            <a:srgbClr val="FF0000"/>
                          </a:solidFill>
                          <a:effectLst/>
                        </a:rPr>
                        <a:t>– June</a:t>
                      </a:r>
                      <a:endParaRPr lang="hu-HU" sz="1500" i="1" kern="100" dirty="0">
                        <a:solidFill>
                          <a:srgbClr val="FF0000"/>
                        </a:solidFill>
                        <a:effectLst/>
                        <a:latin typeface="Times New Roman" panose="02020603050405020304" pitchFamily="18" charset="0"/>
                        <a:ea typeface="PMingLiU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500" i="1" kern="100" dirty="0">
                          <a:solidFill>
                            <a:srgbClr val="FF0000"/>
                          </a:solidFill>
                          <a:effectLst/>
                        </a:rPr>
                        <a:t>Consulting project at ESDES (3-4 </a:t>
                      </a:r>
                      <a:r>
                        <a:rPr lang="en-GB" sz="1500" i="1" kern="100" dirty="0" smtClean="0">
                          <a:solidFill>
                            <a:srgbClr val="FF0000"/>
                          </a:solidFill>
                          <a:effectLst/>
                        </a:rPr>
                        <a:t>months</a:t>
                      </a:r>
                      <a:r>
                        <a:rPr lang="hu-HU" sz="1500" i="1" kern="100" dirty="0" smtClean="0">
                          <a:solidFill>
                            <a:srgbClr val="FF0000"/>
                          </a:solidFill>
                          <a:effectLst/>
                        </a:rPr>
                        <a:t>)</a:t>
                      </a:r>
                      <a:r>
                        <a:rPr lang="en-GB" sz="1500" i="1" kern="100" dirty="0">
                          <a:solidFill>
                            <a:srgbClr val="FF0000"/>
                          </a:solidFill>
                          <a:effectLst/>
                        </a:rPr>
                        <a:t/>
                      </a:r>
                      <a:br>
                        <a:rPr lang="en-GB" sz="1500" i="1" kern="100" dirty="0">
                          <a:solidFill>
                            <a:srgbClr val="FF0000"/>
                          </a:solidFill>
                          <a:effectLst/>
                        </a:rPr>
                      </a:br>
                      <a:r>
                        <a:rPr lang="en-GB" sz="1500" i="1" kern="100" dirty="0" smtClean="0">
                          <a:solidFill>
                            <a:srgbClr val="FF0000"/>
                          </a:solidFill>
                          <a:effectLst/>
                        </a:rPr>
                        <a:t>Thesis</a:t>
                      </a:r>
                      <a:r>
                        <a:rPr lang="en-GB" sz="1500" i="1" kern="100" dirty="0">
                          <a:solidFill>
                            <a:srgbClr val="FF0000"/>
                          </a:solidFill>
                          <a:effectLst/>
                        </a:rPr>
                        <a:t/>
                      </a:r>
                      <a:br>
                        <a:rPr lang="en-GB" sz="1500" i="1" kern="100" dirty="0">
                          <a:solidFill>
                            <a:srgbClr val="FF0000"/>
                          </a:solidFill>
                          <a:effectLst/>
                        </a:rPr>
                      </a:br>
                      <a:r>
                        <a:rPr lang="en-GB" sz="1500" i="1" kern="100" dirty="0">
                          <a:solidFill>
                            <a:srgbClr val="FF0000"/>
                          </a:solidFill>
                          <a:effectLst/>
                        </a:rPr>
                        <a:t>Defence (together with UPFBE via MS Teams</a:t>
                      </a:r>
                      <a:r>
                        <a:rPr lang="en-GB" sz="1500" i="1" kern="100" dirty="0" smtClean="0">
                          <a:solidFill>
                            <a:srgbClr val="FF0000"/>
                          </a:solidFill>
                          <a:effectLst/>
                        </a:rPr>
                        <a:t>)</a:t>
                      </a:r>
                      <a:endParaRPr lang="hu-HU" sz="1500" i="1" kern="100" dirty="0">
                        <a:solidFill>
                          <a:srgbClr val="FF0000"/>
                        </a:solidFill>
                        <a:effectLst/>
                        <a:latin typeface="Times New Roman" panose="02020603050405020304" pitchFamily="18" charset="0"/>
                        <a:ea typeface="PMingLiU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4246329269"/>
                  </a:ext>
                </a:extLst>
              </a:tr>
              <a:tr h="28422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500" kern="100">
                          <a:effectLst/>
                        </a:rPr>
                        <a:t> </a:t>
                      </a:r>
                      <a:endParaRPr lang="hu-HU" sz="1500" kern="100">
                        <a:effectLst/>
                        <a:latin typeface="Times New Roman" panose="02020603050405020304" pitchFamily="18" charset="0"/>
                        <a:ea typeface="PMingLiU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500" kern="100">
                          <a:effectLst/>
                        </a:rPr>
                        <a:t>June</a:t>
                      </a:r>
                      <a:endParaRPr lang="hu-HU" sz="1500" kern="100">
                        <a:effectLst/>
                        <a:latin typeface="Times New Roman" panose="02020603050405020304" pitchFamily="18" charset="0"/>
                        <a:ea typeface="PMingLiU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500" kern="100" dirty="0">
                          <a:effectLst/>
                        </a:rPr>
                        <a:t>UPFBE </a:t>
                      </a:r>
                      <a:r>
                        <a:rPr lang="en-GB" sz="1500" kern="100" dirty="0" smtClean="0">
                          <a:effectLst/>
                        </a:rPr>
                        <a:t>Graduation</a:t>
                      </a:r>
                      <a:endParaRPr lang="hu-HU" sz="1500" kern="100" dirty="0">
                        <a:effectLst/>
                        <a:latin typeface="Times New Roman" panose="02020603050405020304" pitchFamily="18" charset="0"/>
                        <a:ea typeface="PMingLiU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140965230"/>
                  </a:ext>
                </a:extLst>
              </a:tr>
              <a:tr h="28422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500" kern="100">
                          <a:effectLst/>
                        </a:rPr>
                        <a:t> </a:t>
                      </a:r>
                      <a:endParaRPr lang="hu-HU" sz="1500" kern="100">
                        <a:effectLst/>
                        <a:latin typeface="Times New Roman" panose="02020603050405020304" pitchFamily="18" charset="0"/>
                        <a:ea typeface="PMingLiU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500" kern="100">
                          <a:effectLst/>
                        </a:rPr>
                        <a:t>March</a:t>
                      </a:r>
                      <a:endParaRPr lang="hu-HU" sz="1500" kern="100">
                        <a:effectLst/>
                        <a:latin typeface="Times New Roman" panose="02020603050405020304" pitchFamily="18" charset="0"/>
                        <a:ea typeface="PMingLiU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500" kern="100" dirty="0">
                          <a:effectLst/>
                        </a:rPr>
                        <a:t>ESDES </a:t>
                      </a:r>
                      <a:r>
                        <a:rPr lang="en-GB" sz="1500" kern="100" dirty="0" smtClean="0">
                          <a:effectLst/>
                        </a:rPr>
                        <a:t>Graduation</a:t>
                      </a:r>
                      <a:endParaRPr lang="hu-HU" sz="1500" kern="100" dirty="0">
                        <a:effectLst/>
                        <a:latin typeface="Times New Roman" panose="02020603050405020304" pitchFamily="18" charset="0"/>
                        <a:ea typeface="PMingLiU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682629299"/>
                  </a:ext>
                </a:extLst>
              </a:tr>
            </a:tbl>
          </a:graphicData>
        </a:graphic>
      </p:graphicFrame>
      <p:graphicFrame>
        <p:nvGraphicFramePr>
          <p:cNvPr id="7" name="Táblázat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79084965"/>
              </p:ext>
            </p:extLst>
          </p:nvPr>
        </p:nvGraphicFramePr>
        <p:xfrm>
          <a:off x="426720" y="1212129"/>
          <a:ext cx="10339602" cy="274320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991094">
                  <a:extLst>
                    <a:ext uri="{9D8B030D-6E8A-4147-A177-3AD203B41FA5}">
                      <a16:colId xmlns:a16="http://schemas.microsoft.com/office/drawing/2014/main" val="2674153163"/>
                    </a:ext>
                  </a:extLst>
                </a:gridCol>
                <a:gridCol w="1632568">
                  <a:extLst>
                    <a:ext uri="{9D8B030D-6E8A-4147-A177-3AD203B41FA5}">
                      <a16:colId xmlns:a16="http://schemas.microsoft.com/office/drawing/2014/main" val="2709473564"/>
                    </a:ext>
                  </a:extLst>
                </a:gridCol>
                <a:gridCol w="6715940">
                  <a:extLst>
                    <a:ext uri="{9D8B030D-6E8A-4147-A177-3AD203B41FA5}">
                      <a16:colId xmlns:a16="http://schemas.microsoft.com/office/drawing/2014/main" val="321096324"/>
                    </a:ext>
                  </a:extLst>
                </a:gridCol>
              </a:tblGrid>
              <a:tr h="0">
                <a:tc gridSpan="3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2000" kern="100" dirty="0">
                          <a:effectLst/>
                        </a:rPr>
                        <a:t>UPFBE Students to ESDES (February Intake) </a:t>
                      </a:r>
                      <a:endParaRPr lang="hu-HU" sz="2000" kern="100" dirty="0">
                        <a:effectLst/>
                        <a:latin typeface="Times New Roman" panose="02020603050405020304" pitchFamily="18" charset="0"/>
                        <a:ea typeface="PMingLiU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endParaRPr lang="hu-H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hu-H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46805543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2000" i="1" kern="100" dirty="0">
                          <a:solidFill>
                            <a:srgbClr val="FF0000"/>
                          </a:solidFill>
                          <a:effectLst/>
                        </a:rPr>
                        <a:t>2nd semester</a:t>
                      </a:r>
                      <a:endParaRPr lang="hu-HU" sz="2000" i="1" kern="100" dirty="0">
                        <a:solidFill>
                          <a:srgbClr val="FF0000"/>
                        </a:solidFill>
                        <a:effectLst/>
                        <a:latin typeface="Times New Roman" panose="02020603050405020304" pitchFamily="18" charset="0"/>
                        <a:ea typeface="PMingLiU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2000" i="1" kern="100">
                          <a:solidFill>
                            <a:srgbClr val="FF0000"/>
                          </a:solidFill>
                          <a:effectLst/>
                        </a:rPr>
                        <a:t>Sept - Jan</a:t>
                      </a:r>
                      <a:endParaRPr lang="hu-HU" sz="2000" i="1" kern="100">
                        <a:solidFill>
                          <a:srgbClr val="FF0000"/>
                        </a:solidFill>
                        <a:effectLst/>
                        <a:latin typeface="Times New Roman" panose="02020603050405020304" pitchFamily="18" charset="0"/>
                        <a:ea typeface="PMingLiU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2000" i="1" kern="100" dirty="0">
                          <a:solidFill>
                            <a:srgbClr val="FF0000"/>
                          </a:solidFill>
                          <a:effectLst/>
                        </a:rPr>
                        <a:t>30 academic credits at </a:t>
                      </a:r>
                      <a:r>
                        <a:rPr lang="en-GB" sz="2000" i="1" kern="100" dirty="0" smtClean="0">
                          <a:solidFill>
                            <a:srgbClr val="FF0000"/>
                          </a:solidFill>
                          <a:effectLst/>
                        </a:rPr>
                        <a:t>ESDES</a:t>
                      </a:r>
                      <a:endParaRPr lang="hu-HU" sz="2000" i="1" kern="100" dirty="0">
                        <a:solidFill>
                          <a:srgbClr val="FF0000"/>
                        </a:solidFill>
                        <a:effectLst/>
                        <a:latin typeface="Times New Roman" panose="02020603050405020304" pitchFamily="18" charset="0"/>
                        <a:ea typeface="PMingLiU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4016410200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2000" i="1" kern="100" dirty="0">
                          <a:solidFill>
                            <a:srgbClr val="FF0000"/>
                          </a:solidFill>
                          <a:effectLst/>
                        </a:rPr>
                        <a:t>3rd </a:t>
                      </a:r>
                      <a:r>
                        <a:rPr lang="en-GB" sz="2000" i="1" kern="100" dirty="0" smtClean="0">
                          <a:solidFill>
                            <a:srgbClr val="FF0000"/>
                          </a:solidFill>
                          <a:effectLst/>
                        </a:rPr>
                        <a:t>semester</a:t>
                      </a:r>
                      <a:endParaRPr lang="hu-HU" sz="2000" i="1" kern="100" dirty="0">
                        <a:solidFill>
                          <a:srgbClr val="FF0000"/>
                        </a:solidFill>
                        <a:effectLst/>
                        <a:latin typeface="Times New Roman" panose="02020603050405020304" pitchFamily="18" charset="0"/>
                        <a:ea typeface="PMingLiU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2000" i="1" kern="100" dirty="0" smtClean="0">
                          <a:solidFill>
                            <a:srgbClr val="FF0000"/>
                          </a:solidFill>
                          <a:effectLst/>
                        </a:rPr>
                        <a:t>Feb </a:t>
                      </a:r>
                      <a:r>
                        <a:rPr lang="en-GB" sz="2000" i="1" kern="100" dirty="0">
                          <a:solidFill>
                            <a:srgbClr val="FF0000"/>
                          </a:solidFill>
                          <a:effectLst/>
                        </a:rPr>
                        <a:t>- June</a:t>
                      </a:r>
                      <a:endParaRPr lang="hu-HU" sz="2000" i="1" kern="100" dirty="0">
                        <a:solidFill>
                          <a:srgbClr val="FF0000"/>
                        </a:solidFill>
                        <a:effectLst/>
                        <a:latin typeface="Times New Roman" panose="02020603050405020304" pitchFamily="18" charset="0"/>
                        <a:ea typeface="PMingLiU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2000" i="1" kern="100" dirty="0">
                          <a:solidFill>
                            <a:srgbClr val="FF0000"/>
                          </a:solidFill>
                          <a:effectLst/>
                        </a:rPr>
                        <a:t>Consulting project at ESDES (3-4 months</a:t>
                      </a:r>
                      <a:r>
                        <a:rPr lang="en-GB" sz="2000" i="1" kern="100" dirty="0" smtClean="0">
                          <a:solidFill>
                            <a:srgbClr val="FF0000"/>
                          </a:solidFill>
                          <a:effectLst/>
                        </a:rPr>
                        <a:t>)</a:t>
                      </a:r>
                      <a:r>
                        <a:rPr lang="en-GB" sz="2000" i="1" kern="100" dirty="0">
                          <a:solidFill>
                            <a:srgbClr val="FF0000"/>
                          </a:solidFill>
                          <a:effectLst/>
                        </a:rPr>
                        <a:t/>
                      </a:r>
                      <a:br>
                        <a:rPr lang="en-GB" sz="2000" i="1" kern="100" dirty="0">
                          <a:solidFill>
                            <a:srgbClr val="FF0000"/>
                          </a:solidFill>
                          <a:effectLst/>
                        </a:rPr>
                      </a:br>
                      <a:r>
                        <a:rPr lang="en-GB" sz="2000" i="1" kern="100" dirty="0" smtClean="0">
                          <a:solidFill>
                            <a:srgbClr val="FF0000"/>
                          </a:solidFill>
                          <a:effectLst/>
                        </a:rPr>
                        <a:t>Thesis</a:t>
                      </a:r>
                      <a:endParaRPr lang="hu-HU" sz="2000" i="1" kern="100" dirty="0">
                        <a:solidFill>
                          <a:srgbClr val="FF0000"/>
                        </a:solidFill>
                        <a:effectLst/>
                        <a:latin typeface="Times New Roman" panose="02020603050405020304" pitchFamily="18" charset="0"/>
                        <a:ea typeface="PMingLiU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397459701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2000" kern="100">
                          <a:effectLst/>
                        </a:rPr>
                        <a:t>4</a:t>
                      </a:r>
                      <a:r>
                        <a:rPr lang="en-GB" sz="2000" kern="100" baseline="30000">
                          <a:effectLst/>
                        </a:rPr>
                        <a:t>th</a:t>
                      </a:r>
                      <a:r>
                        <a:rPr lang="en-GB" sz="2000" kern="100">
                          <a:effectLst/>
                        </a:rPr>
                        <a:t> semester</a:t>
                      </a:r>
                      <a:endParaRPr lang="hu-HU" sz="2000" kern="100">
                        <a:effectLst/>
                        <a:latin typeface="Times New Roman" panose="02020603050405020304" pitchFamily="18" charset="0"/>
                        <a:ea typeface="PMingLiU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2000" kern="100">
                          <a:effectLst/>
                        </a:rPr>
                        <a:t>Sept - Jan</a:t>
                      </a:r>
                      <a:endParaRPr lang="hu-HU" sz="2000" kern="100">
                        <a:effectLst/>
                        <a:latin typeface="Times New Roman" panose="02020603050405020304" pitchFamily="18" charset="0"/>
                        <a:ea typeface="PMingLiU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2000" kern="100" dirty="0">
                          <a:effectLst/>
                        </a:rPr>
                        <a:t>15 academic ECTS at UPFBE (semester 4 modules</a:t>
                      </a:r>
                      <a:r>
                        <a:rPr lang="en-GB" sz="2000" kern="100" dirty="0" smtClean="0">
                          <a:effectLst/>
                        </a:rPr>
                        <a:t>)</a:t>
                      </a:r>
                      <a:endParaRPr lang="hu-HU" sz="2000" kern="100" dirty="0">
                        <a:effectLst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2000" kern="100" dirty="0">
                          <a:effectLst/>
                        </a:rPr>
                        <a:t>15 academic ECTS at UPFBE (semester 2 modules</a:t>
                      </a:r>
                      <a:r>
                        <a:rPr lang="en-GB" sz="2000" kern="100" dirty="0" smtClean="0">
                          <a:effectLst/>
                        </a:rPr>
                        <a:t>)</a:t>
                      </a:r>
                      <a:endParaRPr lang="hu-HU" sz="2000" kern="100" dirty="0">
                        <a:effectLst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2000" kern="100" dirty="0">
                          <a:effectLst/>
                        </a:rPr>
                        <a:t>Defence (together with ESDES via MS Teams) </a:t>
                      </a:r>
                      <a:endParaRPr lang="hu-HU" sz="2000" kern="100" dirty="0">
                        <a:effectLst/>
                        <a:latin typeface="Times New Roman" panose="02020603050405020304" pitchFamily="18" charset="0"/>
                        <a:ea typeface="PMingLiU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006701942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2000" kern="100">
                          <a:effectLst/>
                        </a:rPr>
                        <a:t> </a:t>
                      </a:r>
                      <a:endParaRPr lang="hu-HU" sz="2000" kern="100">
                        <a:effectLst/>
                        <a:latin typeface="Times New Roman" panose="02020603050405020304" pitchFamily="18" charset="0"/>
                        <a:ea typeface="PMingLiU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hu-HU" sz="2000" kern="100" dirty="0" smtClean="0">
                          <a:effectLst/>
                          <a:latin typeface="+mn-lt"/>
                          <a:ea typeface="+mn-ea"/>
                          <a:cs typeface="+mn-cs"/>
                        </a:rPr>
                        <a:t>Jan</a:t>
                      </a:r>
                      <a:endParaRPr lang="hu-HU" sz="2000" kern="100" dirty="0">
                        <a:effectLst/>
                        <a:latin typeface="Times New Roman" panose="02020603050405020304" pitchFamily="18" charset="0"/>
                        <a:ea typeface="PMingLiU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2000" kern="100" dirty="0">
                          <a:effectLst/>
                        </a:rPr>
                        <a:t>UPFBE Graduation </a:t>
                      </a:r>
                      <a:endParaRPr lang="hu-HU" sz="2000" kern="100" dirty="0">
                        <a:effectLst/>
                        <a:latin typeface="Times New Roman" panose="02020603050405020304" pitchFamily="18" charset="0"/>
                        <a:ea typeface="PMingLiU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983534109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2000" kern="100">
                          <a:effectLst/>
                        </a:rPr>
                        <a:t> </a:t>
                      </a:r>
                      <a:endParaRPr lang="hu-HU" sz="2000" kern="100">
                        <a:effectLst/>
                        <a:latin typeface="Times New Roman" panose="02020603050405020304" pitchFamily="18" charset="0"/>
                        <a:ea typeface="PMingLiU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2000" kern="100">
                          <a:effectLst/>
                        </a:rPr>
                        <a:t>March</a:t>
                      </a:r>
                      <a:endParaRPr lang="hu-HU" sz="2000" kern="100">
                        <a:effectLst/>
                        <a:latin typeface="Times New Roman" panose="02020603050405020304" pitchFamily="18" charset="0"/>
                        <a:ea typeface="PMingLiU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2000" kern="100" dirty="0">
                          <a:effectLst/>
                        </a:rPr>
                        <a:t>ESDES </a:t>
                      </a:r>
                      <a:r>
                        <a:rPr lang="en-GB" sz="2000" kern="100" dirty="0" smtClean="0">
                          <a:effectLst/>
                        </a:rPr>
                        <a:t>Graduation</a:t>
                      </a:r>
                      <a:endParaRPr lang="hu-HU" sz="2000" kern="100" dirty="0">
                        <a:effectLst/>
                        <a:latin typeface="Times New Roman" panose="02020603050405020304" pitchFamily="18" charset="0"/>
                        <a:ea typeface="PMingLiU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46352912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6702417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9E2BD7D-D79A-C846-821F-6EFB2491A32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26720" y="339860"/>
            <a:ext cx="7376991" cy="680575"/>
          </a:xfrm>
        </p:spPr>
        <p:txBody>
          <a:bodyPr/>
          <a:lstStyle/>
          <a:p>
            <a:r>
              <a:rPr lang="hu-HU" sz="3000" b="1" dirty="0" err="1" smtClean="0"/>
              <a:t>Application</a:t>
            </a:r>
            <a:r>
              <a:rPr lang="en-GB" sz="3000" b="1" dirty="0" smtClean="0"/>
              <a:t> </a:t>
            </a:r>
            <a:endParaRPr lang="en-GB" sz="3000" b="1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ED287A0B-237B-0C4C-966B-81A0EAFCBBA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547293" y="1071731"/>
            <a:ext cx="10445171" cy="5786269"/>
          </a:xfrm>
        </p:spPr>
        <p:txBody>
          <a:bodyPr/>
          <a:lstStyle/>
          <a:p>
            <a:pPr marL="240665" indent="-227965">
              <a:lnSpc>
                <a:spcPct val="100000"/>
              </a:lnSpc>
              <a:spcBef>
                <a:spcPts val="565"/>
              </a:spcBef>
              <a:buFont typeface="Arial"/>
              <a:buChar char="•"/>
              <a:tabLst>
                <a:tab pos="240665" algn="l"/>
              </a:tabLst>
            </a:pPr>
            <a:r>
              <a:rPr lang="hu-HU" sz="2500" dirty="0" smtClean="0"/>
              <a:t>It has</a:t>
            </a:r>
            <a:r>
              <a:rPr lang="en-US" sz="2500" dirty="0" smtClean="0"/>
              <a:t> </a:t>
            </a:r>
            <a:r>
              <a:rPr lang="en-US" sz="2500" dirty="0"/>
              <a:t>to be conducted through </a:t>
            </a:r>
            <a:r>
              <a:rPr lang="en-US" sz="2500" dirty="0" err="1"/>
              <a:t>Neptun</a:t>
            </a:r>
            <a:r>
              <a:rPr lang="en-US" sz="2500" dirty="0"/>
              <a:t>; please watch for the </a:t>
            </a:r>
            <a:r>
              <a:rPr lang="en-US" sz="2500" dirty="0" smtClean="0"/>
              <a:t>call</a:t>
            </a:r>
            <a:endParaRPr lang="hu-HU" sz="2500" dirty="0" smtClean="0"/>
          </a:p>
          <a:p>
            <a:pPr marL="240665" indent="-227965">
              <a:lnSpc>
                <a:spcPct val="100000"/>
              </a:lnSpc>
              <a:spcBef>
                <a:spcPts val="565"/>
              </a:spcBef>
              <a:buFont typeface="Arial"/>
              <a:buChar char="•"/>
              <a:tabLst>
                <a:tab pos="240665" algn="l"/>
              </a:tabLst>
            </a:pPr>
            <a:r>
              <a:rPr lang="en-US" sz="2500" dirty="0" smtClean="0"/>
              <a:t>Application </a:t>
            </a:r>
            <a:r>
              <a:rPr lang="en-US" sz="2500" dirty="0"/>
              <a:t>period: Spring </a:t>
            </a:r>
            <a:r>
              <a:rPr lang="en-US" sz="2500" dirty="0" smtClean="0"/>
              <a:t>semester</a:t>
            </a:r>
            <a:endParaRPr lang="hu-HU" sz="2500" dirty="0" smtClean="0"/>
          </a:p>
          <a:p>
            <a:pPr marL="240665" indent="-227965">
              <a:lnSpc>
                <a:spcPct val="100000"/>
              </a:lnSpc>
              <a:spcBef>
                <a:spcPts val="565"/>
              </a:spcBef>
              <a:buFont typeface="Arial"/>
              <a:buChar char="•"/>
              <a:tabLst>
                <a:tab pos="240665" algn="l"/>
              </a:tabLst>
            </a:pPr>
            <a:r>
              <a:rPr lang="hu-HU" sz="2500" b="1" u="sng" dirty="0" err="1" smtClean="0"/>
              <a:t>Application</a:t>
            </a:r>
            <a:r>
              <a:rPr lang="hu-HU" sz="2500" b="1" u="sng" dirty="0" smtClean="0"/>
              <a:t> </a:t>
            </a:r>
            <a:r>
              <a:rPr lang="hu-HU" sz="2500" b="1" u="sng" dirty="0" err="1" smtClean="0"/>
              <a:t>deadline</a:t>
            </a:r>
            <a:r>
              <a:rPr lang="hu-HU" sz="2500" b="1" u="sng" dirty="0" smtClean="0"/>
              <a:t>: 14 </a:t>
            </a:r>
            <a:r>
              <a:rPr lang="hu-HU" sz="2500" b="1" u="sng" dirty="0" err="1" smtClean="0"/>
              <a:t>March</a:t>
            </a:r>
            <a:r>
              <a:rPr lang="hu-HU" sz="2500" b="1" u="sng" dirty="0" smtClean="0"/>
              <a:t> 2024</a:t>
            </a:r>
            <a:endParaRPr lang="en-US" sz="2500" b="1" u="sng" dirty="0"/>
          </a:p>
          <a:p>
            <a:pPr marL="240665" indent="-227965">
              <a:lnSpc>
                <a:spcPct val="100000"/>
              </a:lnSpc>
              <a:spcBef>
                <a:spcPts val="780"/>
              </a:spcBef>
              <a:buFont typeface="Arial"/>
              <a:buChar char="•"/>
              <a:tabLst>
                <a:tab pos="240665" algn="l"/>
              </a:tabLst>
            </a:pPr>
            <a:r>
              <a:rPr lang="en-US" sz="2500" dirty="0"/>
              <a:t>Announcement of decision: Spring semester</a:t>
            </a:r>
          </a:p>
          <a:p>
            <a:pPr marL="240665" indent="-227965">
              <a:lnSpc>
                <a:spcPct val="100000"/>
              </a:lnSpc>
              <a:spcBef>
                <a:spcPts val="795"/>
              </a:spcBef>
              <a:buFont typeface="Arial"/>
              <a:buChar char="•"/>
              <a:tabLst>
                <a:tab pos="240665" algn="l"/>
              </a:tabLst>
            </a:pPr>
            <a:r>
              <a:rPr lang="en-US" sz="2500" dirty="0"/>
              <a:t>Contact: </a:t>
            </a:r>
            <a:r>
              <a:rPr lang="en-US" sz="2500" dirty="0">
                <a:hlinkClick r:id="rId2"/>
              </a:rPr>
              <a:t>takacs.judit@ktk.pte.hu</a:t>
            </a:r>
            <a:endParaRPr lang="en-US" sz="2500" dirty="0"/>
          </a:p>
        </p:txBody>
      </p:sp>
    </p:spTree>
    <p:extLst>
      <p:ext uri="{BB962C8B-B14F-4D97-AF65-F5344CB8AC3E}">
        <p14:creationId xmlns:p14="http://schemas.microsoft.com/office/powerpoint/2010/main" val="29444907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8340966-4F37-BB4C-9F34-6FC54732693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940271" y="3059708"/>
            <a:ext cx="7806672" cy="1024404"/>
          </a:xfrm>
        </p:spPr>
        <p:txBody>
          <a:bodyPr/>
          <a:lstStyle/>
          <a:p>
            <a:pPr algn="r"/>
            <a:r>
              <a:rPr lang="en-US" dirty="0">
                <a:solidFill>
                  <a:schemeClr val="bg1"/>
                </a:solidFill>
              </a:rPr>
              <a:t>Thank you for your attention!</a:t>
            </a:r>
            <a:br>
              <a:rPr lang="en-US" dirty="0">
                <a:solidFill>
                  <a:schemeClr val="bg1"/>
                </a:solidFill>
              </a:rPr>
            </a:br>
            <a:endParaRPr lang="hu-HU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746809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KTK kari ppt sablon_2">
  <a:themeElements>
    <a:clrScheme name="Custom 4">
      <a:dk1>
        <a:srgbClr val="121826"/>
      </a:dk1>
      <a:lt1>
        <a:sysClr val="window" lastClr="FFFFFF"/>
      </a:lt1>
      <a:dk2>
        <a:srgbClr val="121826"/>
      </a:dk2>
      <a:lt2>
        <a:srgbClr val="FFFFFF"/>
      </a:lt2>
      <a:accent1>
        <a:srgbClr val="44B4E6"/>
      </a:accent1>
      <a:accent2>
        <a:srgbClr val="E0224E"/>
      </a:accent2>
      <a:accent3>
        <a:srgbClr val="121826"/>
      </a:accent3>
      <a:accent4>
        <a:srgbClr val="FF0000"/>
      </a:accent4>
      <a:accent5>
        <a:srgbClr val="8A2C64"/>
      </a:accent5>
      <a:accent6>
        <a:srgbClr val="4487D5"/>
      </a:accent6>
      <a:hlink>
        <a:srgbClr val="44B4E6"/>
      </a:hlink>
      <a:folHlink>
        <a:srgbClr val="E0224E"/>
      </a:folHlink>
    </a:clrScheme>
    <a:fontScheme name="Custom 3">
      <a:majorFont>
        <a:latin typeface="Roboto"/>
        <a:ea typeface=""/>
        <a:cs typeface=""/>
      </a:majorFont>
      <a:minorFont>
        <a:latin typeface="Roboto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pt- sablon2021-wide-2" id="{3B66F20F-B273-4C42-B47D-90B936632202}" vid="{F2516ADE-9440-9541-988E-76ACD60D9D3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webextensions/_rels/taskpanes.xml.rels><?xml version="1.0" encoding="UTF-8" standalone="yes"?>
<Relationships xmlns="http://schemas.openxmlformats.org/package/2006/relationships"><Relationship Id="rId1" Type="http://schemas.microsoft.com/office/2011/relationships/webextension" Target="webextension1.xml"/></Relationships>
</file>

<file path=ppt/webextensions/taskpanes.xml><?xml version="1.0" encoding="utf-8"?>
<wetp:taskpanes xmlns:wetp="http://schemas.microsoft.com/office/webextensions/taskpanes/2010/11">
  <wetp:taskpane dockstate="right" visibility="0" width="350" row="7">
    <wetp:webextensionref xmlns:r="http://schemas.openxmlformats.org/officeDocument/2006/relationships" r:id="rId1"/>
  </wetp:taskpane>
</wetp:taskpanes>
</file>

<file path=ppt/webextensions/webextension1.xml><?xml version="1.0" encoding="utf-8"?>
<we:webextension xmlns:we="http://schemas.microsoft.com/office/webextensions/webextension/2010/11" id="{F833ECF6-96B0-43A7-A3FC-AEAAEF2CEEA4}">
  <we:reference id="22ff87a5-132f-4d52-9e97-94d888e4dd91" version="3.0.0.0" store="EXCatalog" storeType="EXCatalog"/>
  <we:alternateReferences>
    <we:reference id="WA104380050" version="3.0.0.0" store="hu-HU" storeType="OMEX"/>
  </we:alternateReferences>
  <we:properties/>
  <we:bindings/>
  <we:snapshot xmlns:r="http://schemas.openxmlformats.org/officeDocument/2006/relationships"/>
</we:webextension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kumentum" ma:contentTypeID="0x010100550E3FF7A83DC24EAD96B51B5C934B1A" ma:contentTypeVersion="18" ma:contentTypeDescription="Új dokumentum létrehozása." ma:contentTypeScope="" ma:versionID="bbf6952572810831622af10bb25e26b8">
  <xsd:schema xmlns:xsd="http://www.w3.org/2001/XMLSchema" xmlns:xs="http://www.w3.org/2001/XMLSchema" xmlns:p="http://schemas.microsoft.com/office/2006/metadata/properties" xmlns:ns2="560d5341-933b-41a3-b7af-744e9fb94ba0" xmlns:ns3="c150c119-6cd4-4d13-994f-364b395a6467" targetNamespace="http://schemas.microsoft.com/office/2006/metadata/properties" ma:root="true" ma:fieldsID="f2b580c1d6652bc14321b82d15cc3709" ns2:_="" ns3:_="">
    <xsd:import namespace="560d5341-933b-41a3-b7af-744e9fb94ba0"/>
    <xsd:import namespace="c150c119-6cd4-4d13-994f-364b395a6467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Tags" minOccurs="0"/>
                <xsd:element ref="ns2:MediaServiceDateTaken" minOccurs="0"/>
                <xsd:element ref="ns2:MediaServiceOCR" minOccurs="0"/>
                <xsd:element ref="ns2:MediaServiceLocation" minOccurs="0"/>
                <xsd:element ref="ns2:MediaServiceAutoKeyPoints" minOccurs="0"/>
                <xsd:element ref="ns2:MediaServiceKeyPoints" minOccurs="0"/>
                <xsd:element ref="ns2:MediaServiceGenerationTime" minOccurs="0"/>
                <xsd:element ref="ns2:MediaServiceEventHashCode" minOccurs="0"/>
                <xsd:element ref="ns3:SharedWithUsers" minOccurs="0"/>
                <xsd:element ref="ns3:SharedWithDetails" minOccurs="0"/>
                <xsd:element ref="ns2:MediaLengthInSeconds" minOccurs="0"/>
                <xsd:element ref="ns2:lcf76f155ced4ddcb4097134ff3c332f" minOccurs="0"/>
                <xsd:element ref="ns3:TaxCatchAll" minOccurs="0"/>
                <xsd:element ref="ns2:MediaServiceObjectDetectorVersions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60d5341-933b-41a3-b7af-744e9fb94ba0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DateTaken" ma:index="11" nillable="true" ma:displayName="MediaServiceDateTaken" ma:hidden="true" ma:internalName="MediaServiceDateTaken" ma:readOnly="true">
      <xsd:simpleType>
        <xsd:restriction base="dms:Text"/>
      </xsd:simpleType>
    </xsd:element>
    <xsd:element name="MediaServiceOCR" ma:index="12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Location" ma:index="13" nillable="true" ma:displayName="Location" ma:internalName="MediaServiceLocation" ma:readOnly="true">
      <xsd:simpleType>
        <xsd:restriction base="dms:Text"/>
      </xsd:simpleType>
    </xsd:element>
    <xsd:element name="MediaServiceAutoKeyPoints" ma:index="14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5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20" nillable="true" ma:displayName="MediaLengthInSeconds" ma:hidden="true" ma:internalName="MediaLengthInSeconds" ma:readOnly="true">
      <xsd:simpleType>
        <xsd:restriction base="dms:Unknown"/>
      </xsd:simpleType>
    </xsd:element>
    <xsd:element name="lcf76f155ced4ddcb4097134ff3c332f" ma:index="22" nillable="true" ma:taxonomy="true" ma:internalName="lcf76f155ced4ddcb4097134ff3c332f" ma:taxonomyFieldName="MediaServiceImageTags" ma:displayName="Képcímkék" ma:readOnly="false" ma:fieldId="{5cf76f15-5ced-4ddc-b409-7134ff3c332f}" ma:taxonomyMulti="true" ma:sspId="c5924412-c5b0-41bf-b9da-348a75561e2f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4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5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150c119-6cd4-4d13-994f-364b395a6467" elementFormDefault="qualified">
    <xsd:import namespace="http://schemas.microsoft.com/office/2006/documentManagement/types"/>
    <xsd:import namespace="http://schemas.microsoft.com/office/infopath/2007/PartnerControls"/>
    <xsd:element name="SharedWithUsers" ma:index="18" nillable="true" ma:displayName="Résztvevők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9" nillable="true" ma:displayName="Megosztva részletekkel" ma:internalName="SharedWithDetails" ma:readOnly="true">
      <xsd:simpleType>
        <xsd:restriction base="dms:Note">
          <xsd:maxLength value="255"/>
        </xsd:restriction>
      </xsd:simpleType>
    </xsd:element>
    <xsd:element name="TaxCatchAll" ma:index="23" nillable="true" ma:displayName="Taxonomy Catch All Column" ma:hidden="true" ma:list="{1d1cc069-5b87-4edc-af22-7f08d010a2b5}" ma:internalName="TaxCatchAll" ma:showField="CatchAllData" ma:web="c150c119-6cd4-4d13-994f-364b395a6467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Tartalomtípus"/>
        <xsd:element ref="dc:title" minOccurs="0" maxOccurs="1" ma:index="4" ma:displayName="Cím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560d5341-933b-41a3-b7af-744e9fb94ba0">
      <Terms xmlns="http://schemas.microsoft.com/office/infopath/2007/PartnerControls"/>
    </lcf76f155ced4ddcb4097134ff3c332f>
    <TaxCatchAll xmlns="c150c119-6cd4-4d13-994f-364b395a6467" xsi:nil="true"/>
    <SharedWithUsers xmlns="c150c119-6cd4-4d13-994f-364b395a6467">
      <UserInfo>
        <DisplayName>Dr. Ásványi Zsófia Erzsébet</DisplayName>
        <AccountId>39</AccountId>
        <AccountType/>
      </UserInfo>
    </SharedWithUsers>
    <MediaLengthInSeconds xmlns="560d5341-933b-41a3-b7af-744e9fb94ba0" xsi:nil="true"/>
  </documentManagement>
</p:properties>
</file>

<file path=customXml/itemProps1.xml><?xml version="1.0" encoding="utf-8"?>
<ds:datastoreItem xmlns:ds="http://schemas.openxmlformats.org/officeDocument/2006/customXml" ds:itemID="{16198E86-6673-4B21-8098-3D33F28E7921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60d5341-933b-41a3-b7af-744e9fb94ba0"/>
    <ds:schemaRef ds:uri="c150c119-6cd4-4d13-994f-364b395a6467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8ABEECEF-7915-440C-8343-8634EC92B989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13017C00-52ED-4672-829C-E1F4194F84DC}">
  <ds:schemaRefs>
    <ds:schemaRef ds:uri="c150c119-6cd4-4d13-994f-364b395a6467"/>
    <ds:schemaRef ds:uri="http://schemas.microsoft.com/office/infopath/2007/PartnerControls"/>
    <ds:schemaRef ds:uri="http://purl.org/dc/terms/"/>
    <ds:schemaRef ds:uri="560d5341-933b-41a3-b7af-744e9fb94ba0"/>
    <ds:schemaRef ds:uri="http://schemas.microsoft.com/office/2006/documentManagement/types"/>
    <ds:schemaRef ds:uri="http://schemas.openxmlformats.org/package/2006/metadata/core-properties"/>
    <ds:schemaRef ds:uri="http://purl.org/dc/elements/1.1/"/>
    <ds:schemaRef ds:uri="http://schemas.microsoft.com/office/2006/metadata/properties"/>
    <ds:schemaRef ds:uri="http://www.w3.org/XML/1998/namespace"/>
    <ds:schemaRef ds:uri="http://purl.org/dc/dcmitype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9954</TotalTime>
  <Words>389</Words>
  <Application>Microsoft Office PowerPoint</Application>
  <PresentationFormat>Szélesvásznú</PresentationFormat>
  <Paragraphs>60</Paragraphs>
  <Slides>5</Slides>
  <Notes>0</Notes>
  <HiddenSlides>0</HiddenSlides>
  <MMClips>0</MMClips>
  <ScaleCrop>false</ScaleCrop>
  <HeadingPairs>
    <vt:vector size="6" baseType="variant">
      <vt:variant>
        <vt:lpstr>Használt betűtípusok</vt:lpstr>
      </vt:variant>
      <vt:variant>
        <vt:i4>8</vt:i4>
      </vt:variant>
      <vt:variant>
        <vt:lpstr>Téma</vt:lpstr>
      </vt:variant>
      <vt:variant>
        <vt:i4>1</vt:i4>
      </vt:variant>
      <vt:variant>
        <vt:lpstr>Diacímek</vt:lpstr>
      </vt:variant>
      <vt:variant>
        <vt:i4>5</vt:i4>
      </vt:variant>
    </vt:vector>
  </HeadingPairs>
  <TitlesOfParts>
    <vt:vector size="14" baseType="lpstr">
      <vt:lpstr>Arial</vt:lpstr>
      <vt:lpstr>Roboto</vt:lpstr>
      <vt:lpstr>Gothic A1 Light</vt:lpstr>
      <vt:lpstr>Calibri</vt:lpstr>
      <vt:lpstr>Roboto Light</vt:lpstr>
      <vt:lpstr>Times New Roman</vt:lpstr>
      <vt:lpstr>PMingLiU</vt:lpstr>
      <vt:lpstr>Open Sans Light</vt:lpstr>
      <vt:lpstr>KTK kari ppt sablon_2</vt:lpstr>
      <vt:lpstr>UPFBE – ESDES Double Degree  MSc programmes Info Session </vt:lpstr>
      <vt:lpstr>Basic Details </vt:lpstr>
      <vt:lpstr>Schedule – 1 Academic year at ESDES  </vt:lpstr>
      <vt:lpstr>Application </vt:lpstr>
      <vt:lpstr>Thank you for your attention!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ORIENTATION DAY</dc:title>
  <dc:creator>Albrecht Péter</dc:creator>
  <cp:lastModifiedBy>Dr. Ásványi Zsófia Erzsébet</cp:lastModifiedBy>
  <cp:revision>247</cp:revision>
  <dcterms:created xsi:type="dcterms:W3CDTF">2020-08-31T11:02:21Z</dcterms:created>
  <dcterms:modified xsi:type="dcterms:W3CDTF">2024-03-07T11:04:08Z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0x010100550E3FF7A83DC24EAD96B51B5C934B1A</vt:lpwstr>
  </property>
  <property fmtid="{D5CDD505-2E9C-101B-9397-08002B2CF9AE}" pid="3" name="MediaServiceImageTags">
    <vt:lpwstr/>
  </property>
  <property fmtid="{D5CDD505-2E9C-101B-9397-08002B2CF9AE}" pid="4" name="Order">
    <vt:r8>348800</vt:r8>
  </property>
  <property fmtid="{D5CDD505-2E9C-101B-9397-08002B2CF9AE}" pid="5" name="TriggerFlowInfo">
    <vt:lpwstr/>
  </property>
  <property fmtid="{D5CDD505-2E9C-101B-9397-08002B2CF9AE}" pid="6" name="ComplianceAssetId">
    <vt:lpwstr/>
  </property>
  <property fmtid="{D5CDD505-2E9C-101B-9397-08002B2CF9AE}" pid="7" name="_ExtendedDescription">
    <vt:lpwstr/>
  </property>
</Properties>
</file>