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60" r:id="rId5"/>
    <p:sldId id="269" r:id="rId6"/>
    <p:sldId id="270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862"/>
    <a:srgbClr val="1D6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EF14C-057F-43DB-AD8A-4C7E7E1B2C34}" type="doc">
      <dgm:prSet loTypeId="urn:microsoft.com/office/officeart/2005/8/layout/process5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C42BDA19-0E91-45F6-9729-A584E82C46BD}">
      <dgm:prSet phldrT="[Szöveg]"/>
      <dgm:spPr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hu-HU" b="1" dirty="0" err="1" smtClean="0"/>
            <a:t>Occupy</a:t>
          </a:r>
          <a:r>
            <a:rPr lang="hu-HU" b="1" dirty="0" smtClean="0"/>
            <a:t> </a:t>
          </a:r>
          <a:r>
            <a:rPr lang="hu-HU" b="1" dirty="0" err="1" smtClean="0"/>
            <a:t>your</a:t>
          </a:r>
          <a:r>
            <a:rPr lang="hu-HU" b="1" dirty="0" smtClean="0"/>
            <a:t> </a:t>
          </a:r>
          <a:r>
            <a:rPr lang="hu-HU" b="1" dirty="0" err="1" smtClean="0"/>
            <a:t>rented</a:t>
          </a:r>
          <a:r>
            <a:rPr lang="hu-HU" b="1" dirty="0" smtClean="0"/>
            <a:t> </a:t>
          </a:r>
          <a:r>
            <a:rPr lang="hu-HU" b="1" dirty="0" err="1" smtClean="0"/>
            <a:t>flat</a:t>
          </a:r>
          <a:endParaRPr lang="hu-HU" b="1" dirty="0"/>
        </a:p>
      </dgm:t>
    </dgm:pt>
    <dgm:pt modelId="{80237C16-D104-4BAC-94A9-6D565651DBED}" type="parTrans" cxnId="{AFE75772-E2AF-45A0-9653-E6A441929919}">
      <dgm:prSet/>
      <dgm:spPr/>
      <dgm:t>
        <a:bodyPr/>
        <a:lstStyle/>
        <a:p>
          <a:endParaRPr lang="hu-HU"/>
        </a:p>
      </dgm:t>
    </dgm:pt>
    <dgm:pt modelId="{057D9D27-91EC-465E-8710-89A4F0393C8F}" type="sibTrans" cxnId="{AFE75772-E2AF-45A0-9653-E6A441929919}">
      <dgm:prSet/>
      <dgm:spPr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  <a:ln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A11934A1-C11D-4938-86FC-C04CAE9B39EC}">
      <dgm:prSet phldrT="[Szöveg]"/>
      <dgm:spPr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tint val="50000"/>
                <a:satMod val="300000"/>
              </a:schemeClr>
            </a:gs>
            <a:gs pos="14000">
              <a:schemeClr val="accent2">
                <a:hueOff val="585190"/>
                <a:satOff val="-730"/>
                <a:lumOff val="172"/>
                <a:alphaOff val="0"/>
                <a:tint val="37000"/>
                <a:satMod val="30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hu-HU" b="1" dirty="0" err="1" smtClean="0"/>
            <a:t>Activate</a:t>
          </a:r>
          <a:r>
            <a:rPr lang="hu-HU" b="1" dirty="0" smtClean="0"/>
            <a:t> </a:t>
          </a:r>
          <a:r>
            <a:rPr lang="hu-HU" b="1" dirty="0" err="1" smtClean="0"/>
            <a:t>your</a:t>
          </a:r>
          <a:r>
            <a:rPr lang="hu-HU" b="1" dirty="0" smtClean="0"/>
            <a:t> </a:t>
          </a:r>
          <a:r>
            <a:rPr lang="hu-HU" b="1" dirty="0" err="1" smtClean="0"/>
            <a:t>semester</a:t>
          </a:r>
          <a:r>
            <a:rPr lang="hu-HU" b="1" dirty="0" smtClean="0"/>
            <a:t> </a:t>
          </a:r>
        </a:p>
        <a:p>
          <a:r>
            <a:rPr lang="hu-HU" b="1" dirty="0" smtClean="0"/>
            <a:t>in </a:t>
          </a:r>
          <a:r>
            <a:rPr lang="hu-HU" b="1" dirty="0" err="1" smtClean="0"/>
            <a:t>Neptun</a:t>
          </a:r>
          <a:r>
            <a:rPr lang="hu-HU" b="1" dirty="0" smtClean="0"/>
            <a:t>/</a:t>
          </a:r>
          <a:r>
            <a:rPr lang="hu-HU" b="1" dirty="0" err="1" smtClean="0"/>
            <a:t>Participate</a:t>
          </a:r>
          <a:r>
            <a:rPr lang="hu-HU" b="1" dirty="0" smtClean="0"/>
            <a:t> </a:t>
          </a:r>
          <a:r>
            <a:rPr lang="hu-HU" b="1" dirty="0" err="1" smtClean="0"/>
            <a:t>Orientation</a:t>
          </a:r>
          <a:r>
            <a:rPr lang="hu-HU" b="1" dirty="0" smtClean="0"/>
            <a:t> </a:t>
          </a:r>
          <a:r>
            <a:rPr lang="hu-HU" b="1" dirty="0" err="1" smtClean="0"/>
            <a:t>week</a:t>
          </a:r>
          <a:r>
            <a:rPr lang="hu-HU" b="1" dirty="0" smtClean="0"/>
            <a:t> </a:t>
          </a:r>
          <a:r>
            <a:rPr lang="hu-HU" b="1" dirty="0" err="1" smtClean="0"/>
            <a:t>at</a:t>
          </a:r>
          <a:r>
            <a:rPr lang="hu-HU" b="1" dirty="0" smtClean="0"/>
            <a:t> </a:t>
          </a:r>
          <a:r>
            <a:rPr lang="hu-HU" b="1" dirty="0" err="1" smtClean="0"/>
            <a:t>your</a:t>
          </a:r>
          <a:r>
            <a:rPr lang="hu-HU" b="1" dirty="0" smtClean="0"/>
            <a:t> </a:t>
          </a:r>
          <a:r>
            <a:rPr lang="hu-HU" b="1" dirty="0" err="1" smtClean="0"/>
            <a:t>Faculty</a:t>
          </a:r>
          <a:endParaRPr lang="hu-HU" b="1" dirty="0"/>
        </a:p>
      </dgm:t>
    </dgm:pt>
    <dgm:pt modelId="{452B91E6-3C2F-4328-B267-2AAC3E767DC9}" type="parTrans" cxnId="{E6EB74B3-1FF6-48AA-8CDF-72A16FF1C1AB}">
      <dgm:prSet/>
      <dgm:spPr/>
      <dgm:t>
        <a:bodyPr/>
        <a:lstStyle/>
        <a:p>
          <a:endParaRPr lang="hu-HU"/>
        </a:p>
      </dgm:t>
    </dgm:pt>
    <dgm:pt modelId="{3AEF7B7A-B6BA-4CCB-A362-9258A1D2DAEB}" type="sibTrans" cxnId="{E6EB74B3-1FF6-48AA-8CDF-72A16FF1C1AB}">
      <dgm:prSet/>
      <dgm:spPr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tint val="50000"/>
                <a:satMod val="300000"/>
              </a:schemeClr>
            </a:gs>
            <a:gs pos="87000">
              <a:schemeClr val="accent2">
                <a:hueOff val="668788"/>
                <a:satOff val="-834"/>
                <a:lumOff val="196"/>
                <a:alphaOff val="0"/>
                <a:tint val="37000"/>
                <a:satMod val="30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tint val="15000"/>
                <a:satMod val="350000"/>
              </a:schemeClr>
            </a:gs>
          </a:gsLst>
        </a:gradFill>
        <a:ln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B82FA6ED-BF47-4EEE-80AB-7FA39F92DD67}">
      <dgm:prSet phldrT="[Szöveg]"/>
      <dgm:spPr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50000"/>
                <a:satMod val="300000"/>
              </a:schemeClr>
            </a:gs>
            <a:gs pos="22000">
              <a:schemeClr val="accent2">
                <a:hueOff val="1170380"/>
                <a:satOff val="-1460"/>
                <a:lumOff val="343"/>
                <a:alphaOff val="0"/>
                <a:tint val="37000"/>
                <a:satMod val="30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hu-HU" b="1" dirty="0" err="1" smtClean="0"/>
            <a:t>Apply</a:t>
          </a:r>
          <a:r>
            <a:rPr lang="hu-HU" b="1" dirty="0" smtClean="0"/>
            <a:t> </a:t>
          </a:r>
          <a:r>
            <a:rPr lang="hu-HU" b="1" dirty="0" err="1" smtClean="0"/>
            <a:t>for</a:t>
          </a:r>
          <a:r>
            <a:rPr lang="hu-HU" b="1" dirty="0" smtClean="0"/>
            <a:t> </a:t>
          </a:r>
          <a:r>
            <a:rPr lang="hu-HU" b="1" dirty="0" err="1" smtClean="0"/>
            <a:t>resident’s</a:t>
          </a:r>
          <a:r>
            <a:rPr lang="hu-HU" b="1" dirty="0" smtClean="0"/>
            <a:t> permit </a:t>
          </a:r>
        </a:p>
        <a:p>
          <a:r>
            <a:rPr lang="hu-HU" b="1" dirty="0" err="1" smtClean="0"/>
            <a:t>at</a:t>
          </a:r>
          <a:r>
            <a:rPr lang="hu-HU" b="1" dirty="0" smtClean="0"/>
            <a:t> </a:t>
          </a:r>
          <a:r>
            <a:rPr lang="hu-HU" b="1" dirty="0" err="1" smtClean="0"/>
            <a:t>Immigration</a:t>
          </a:r>
          <a:r>
            <a:rPr lang="hu-HU" b="1" dirty="0" smtClean="0"/>
            <a:t> Office</a:t>
          </a:r>
          <a:endParaRPr lang="hu-HU" b="1" dirty="0"/>
        </a:p>
      </dgm:t>
    </dgm:pt>
    <dgm:pt modelId="{E0DC6BA5-2B1A-4883-92FC-0B4C8E83A004}" type="parTrans" cxnId="{C79BB6DE-C4BA-4FB0-853D-A23631A5C1A5}">
      <dgm:prSet/>
      <dgm:spPr/>
      <dgm:t>
        <a:bodyPr/>
        <a:lstStyle/>
        <a:p>
          <a:endParaRPr lang="hu-HU"/>
        </a:p>
      </dgm:t>
    </dgm:pt>
    <dgm:pt modelId="{9C640772-7922-4859-8284-B28A675BAA16}" type="sibTrans" cxnId="{C79BB6DE-C4BA-4FB0-853D-A23631A5C1A5}">
      <dgm:prSet/>
      <dgm:spPr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tint val="50000"/>
                <a:satMod val="30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37000"/>
                <a:satMod val="30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15000"/>
                <a:satMod val="350000"/>
              </a:schemeClr>
            </a:gs>
          </a:gsLst>
        </a:gradFill>
        <a:ln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8DD90550-4FD3-4BE0-913A-D181135D22AE}">
      <dgm:prSet phldrT="[Szöveg]"/>
      <dgm:spPr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19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hu-HU" b="1" dirty="0" err="1" smtClean="0"/>
            <a:t>Apply</a:t>
          </a:r>
          <a:r>
            <a:rPr lang="hu-HU" b="1" dirty="0" smtClean="0"/>
            <a:t> </a:t>
          </a:r>
          <a:r>
            <a:rPr lang="hu-HU" b="1" dirty="0" err="1" smtClean="0"/>
            <a:t>for</a:t>
          </a:r>
          <a:r>
            <a:rPr lang="hu-HU" b="1" dirty="0" smtClean="0"/>
            <a:t> </a:t>
          </a:r>
          <a:r>
            <a:rPr lang="hu-HU" b="1" dirty="0" err="1" smtClean="0"/>
            <a:t>student</a:t>
          </a:r>
          <a:r>
            <a:rPr lang="hu-HU" b="1" dirty="0" smtClean="0"/>
            <a:t> </a:t>
          </a:r>
          <a:r>
            <a:rPr lang="hu-HU" b="1" dirty="0" err="1" smtClean="0"/>
            <a:t>card</a:t>
          </a:r>
          <a:r>
            <a:rPr lang="hu-HU" b="1" dirty="0" smtClean="0"/>
            <a:t> </a:t>
          </a:r>
        </a:p>
        <a:p>
          <a:r>
            <a:rPr lang="hu-HU" b="1" dirty="0" err="1" smtClean="0"/>
            <a:t>at</a:t>
          </a:r>
          <a:r>
            <a:rPr lang="hu-HU" b="1" dirty="0" smtClean="0"/>
            <a:t> </a:t>
          </a:r>
          <a:r>
            <a:rPr lang="hu-HU" b="1" dirty="0" err="1" smtClean="0"/>
            <a:t>Government</a:t>
          </a:r>
          <a:r>
            <a:rPr lang="hu-HU" b="1" dirty="0" smtClean="0"/>
            <a:t> Office</a:t>
          </a:r>
          <a:endParaRPr lang="hu-HU" b="1" dirty="0"/>
        </a:p>
      </dgm:t>
    </dgm:pt>
    <dgm:pt modelId="{3C0CE12B-E026-4E66-83FC-E35E5EA604CD}" type="parTrans" cxnId="{8A5AA364-7EE5-47CD-8271-319C5CED1F2E}">
      <dgm:prSet/>
      <dgm:spPr/>
      <dgm:t>
        <a:bodyPr/>
        <a:lstStyle/>
        <a:p>
          <a:endParaRPr lang="hu-HU"/>
        </a:p>
      </dgm:t>
    </dgm:pt>
    <dgm:pt modelId="{FFDFAA90-D809-4339-908A-CB50F765DF55}" type="sibTrans" cxnId="{8A5AA364-7EE5-47CD-8271-319C5CED1F2E}">
      <dgm:prSet/>
      <dgm:spPr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tint val="50000"/>
                <a:satMod val="30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37000"/>
                <a:satMod val="30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15000"/>
                <a:satMod val="350000"/>
              </a:schemeClr>
            </a:gs>
          </a:gsLst>
        </a:gradFill>
        <a:ln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22FE81CF-42F9-4733-8CBD-C50201FDE842}">
      <dgm:prSet phldrT="[Szöveg]"/>
      <dgm:spPr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tint val="50000"/>
                <a:satMod val="300000"/>
              </a:schemeClr>
            </a:gs>
            <a:gs pos="64000">
              <a:schemeClr val="accent2">
                <a:hueOff val="4096329"/>
                <a:satOff val="-5109"/>
                <a:lumOff val="1201"/>
                <a:alphaOff val="0"/>
                <a:tint val="37000"/>
                <a:satMod val="30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hu-HU" b="1" dirty="0" smtClean="0"/>
            <a:t>Pick </a:t>
          </a:r>
          <a:r>
            <a:rPr lang="hu-HU" b="1" dirty="0" err="1" smtClean="0"/>
            <a:t>up</a:t>
          </a:r>
          <a:r>
            <a:rPr lang="hu-HU" b="1" dirty="0" smtClean="0"/>
            <a:t> </a:t>
          </a:r>
          <a:r>
            <a:rPr lang="hu-HU" b="1" dirty="0" err="1" smtClean="0"/>
            <a:t>student</a:t>
          </a:r>
          <a:r>
            <a:rPr lang="hu-HU" b="1" dirty="0" smtClean="0"/>
            <a:t> </a:t>
          </a:r>
          <a:r>
            <a:rPr lang="hu-HU" b="1" dirty="0" err="1" smtClean="0"/>
            <a:t>card</a:t>
          </a:r>
          <a:r>
            <a:rPr lang="hu-HU" b="1" dirty="0" smtClean="0"/>
            <a:t> </a:t>
          </a:r>
          <a:r>
            <a:rPr lang="hu-HU" b="1" u="sng" dirty="0" err="1" smtClean="0"/>
            <a:t>upon</a:t>
          </a:r>
          <a:r>
            <a:rPr lang="hu-HU" b="1" u="sng" dirty="0" smtClean="0"/>
            <a:t> </a:t>
          </a:r>
          <a:r>
            <a:rPr lang="hu-HU" b="1" u="sng" dirty="0" err="1" smtClean="0"/>
            <a:t>call</a:t>
          </a:r>
          <a:endParaRPr lang="hu-HU" b="1" u="sng" dirty="0" smtClean="0"/>
        </a:p>
        <a:p>
          <a:r>
            <a:rPr lang="hu-HU" b="1" dirty="0" err="1" smtClean="0"/>
            <a:t>at</a:t>
          </a:r>
          <a:r>
            <a:rPr lang="hu-HU" b="1" dirty="0" smtClean="0"/>
            <a:t> </a:t>
          </a:r>
          <a:r>
            <a:rPr lang="hu-HU" b="1" dirty="0" err="1" smtClean="0"/>
            <a:t>Central</a:t>
          </a:r>
          <a:r>
            <a:rPr lang="hu-HU" b="1" dirty="0" smtClean="0"/>
            <a:t> </a:t>
          </a:r>
          <a:r>
            <a:rPr lang="hu-HU" b="1" dirty="0" err="1" smtClean="0"/>
            <a:t>Registrar’s</a:t>
          </a:r>
          <a:r>
            <a:rPr lang="hu-HU" b="1" dirty="0" smtClean="0"/>
            <a:t> Office</a:t>
          </a:r>
          <a:endParaRPr lang="hu-HU" b="1" dirty="0"/>
        </a:p>
      </dgm:t>
    </dgm:pt>
    <dgm:pt modelId="{9404422C-CE6C-4D02-9D47-B314DD3C30F6}" type="parTrans" cxnId="{0E0D1720-8F1C-4735-9B2E-29C700C1F9DC}">
      <dgm:prSet/>
      <dgm:spPr/>
      <dgm:t>
        <a:bodyPr/>
        <a:lstStyle/>
        <a:p>
          <a:endParaRPr lang="hu-HU"/>
        </a:p>
      </dgm:t>
    </dgm:pt>
    <dgm:pt modelId="{88AEB090-AD66-42F7-8C03-B6DB1CAF5FE7}" type="sibTrans" cxnId="{0E0D1720-8F1C-4735-9B2E-29C700C1F9DC}">
      <dgm:prSet/>
      <dgm:spPr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</a:gradFill>
        <a:ln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89B9D053-664F-4F1A-A615-25998D899F0A}">
      <dgm:prSet phldrT="[Szöveg]"/>
      <dgm:spPr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hu-HU" b="1" dirty="0" err="1" smtClean="0"/>
            <a:t>Finally</a:t>
          </a:r>
          <a:r>
            <a:rPr lang="hu-HU" b="1" dirty="0" smtClean="0"/>
            <a:t>, </a:t>
          </a:r>
          <a:r>
            <a:rPr lang="hu-HU" b="1" dirty="0" err="1" smtClean="0"/>
            <a:t>relax</a:t>
          </a:r>
          <a:r>
            <a:rPr lang="hu-HU" b="1" dirty="0" smtClean="0"/>
            <a:t> and </a:t>
          </a:r>
          <a:r>
            <a:rPr lang="hu-HU" b="1" dirty="0" err="1" smtClean="0"/>
            <a:t>enjoy</a:t>
          </a:r>
          <a:r>
            <a:rPr lang="hu-HU" b="1" dirty="0" smtClean="0"/>
            <a:t> </a:t>
          </a:r>
          <a:r>
            <a:rPr lang="hu-HU" b="1" dirty="0" err="1" smtClean="0"/>
            <a:t>your</a:t>
          </a:r>
          <a:r>
            <a:rPr lang="hu-HU" b="1" dirty="0" smtClean="0"/>
            <a:t> </a:t>
          </a:r>
          <a:r>
            <a:rPr lang="hu-HU" b="1" dirty="0" err="1" smtClean="0"/>
            <a:t>stay</a:t>
          </a:r>
          <a:r>
            <a:rPr lang="hu-HU" b="1" dirty="0" smtClean="0"/>
            <a:t> in Pécs!</a:t>
          </a:r>
          <a:endParaRPr lang="hu-HU" b="1" dirty="0"/>
        </a:p>
      </dgm:t>
    </dgm:pt>
    <dgm:pt modelId="{2C760B1B-1C0F-431F-B203-B1F9096A158B}" type="parTrans" cxnId="{8A0EA72C-ACC8-4841-A7C9-1919A5FF1837}">
      <dgm:prSet/>
      <dgm:spPr/>
      <dgm:t>
        <a:bodyPr/>
        <a:lstStyle/>
        <a:p>
          <a:endParaRPr lang="hu-HU"/>
        </a:p>
      </dgm:t>
    </dgm:pt>
    <dgm:pt modelId="{1137EA98-79CF-41AC-BD9F-B4782D879CC1}" type="sibTrans" cxnId="{8A0EA72C-ACC8-4841-A7C9-1919A5FF1837}">
      <dgm:prSet/>
      <dgm:spPr/>
      <dgm:t>
        <a:bodyPr/>
        <a:lstStyle/>
        <a:p>
          <a:endParaRPr lang="hu-HU"/>
        </a:p>
      </dgm:t>
    </dgm:pt>
    <dgm:pt modelId="{D5C63732-8016-4781-8840-6CD14091C3C4}">
      <dgm:prSet phldrT="[Szöveg]"/>
      <dgm:spPr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tint val="50000"/>
                <a:satMod val="300000"/>
              </a:schemeClr>
            </a:gs>
            <a:gs pos="16000">
              <a:schemeClr val="accent2">
                <a:hueOff val="1755570"/>
                <a:satOff val="-2190"/>
                <a:lumOff val="515"/>
                <a:alphaOff val="0"/>
                <a:tint val="37000"/>
                <a:satMod val="30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hu-HU" b="1" dirty="0" err="1" smtClean="0"/>
            <a:t>Apply</a:t>
          </a:r>
          <a:r>
            <a:rPr lang="hu-HU" b="1" dirty="0" smtClean="0"/>
            <a:t> </a:t>
          </a:r>
          <a:r>
            <a:rPr lang="hu-HU" b="1" dirty="0" err="1" smtClean="0"/>
            <a:t>for</a:t>
          </a:r>
          <a:r>
            <a:rPr lang="hu-HU" b="1" dirty="0" smtClean="0"/>
            <a:t> </a:t>
          </a:r>
          <a:r>
            <a:rPr lang="hu-HU" b="1" dirty="0" err="1" smtClean="0"/>
            <a:t>medical</a:t>
          </a:r>
          <a:r>
            <a:rPr lang="hu-HU" b="1" dirty="0" smtClean="0"/>
            <a:t> </a:t>
          </a:r>
          <a:r>
            <a:rPr lang="hu-HU" b="1" dirty="0" err="1" smtClean="0"/>
            <a:t>insurance</a:t>
          </a:r>
          <a:r>
            <a:rPr lang="hu-HU" b="1" dirty="0" smtClean="0"/>
            <a:t> </a:t>
          </a:r>
        </a:p>
        <a:p>
          <a:r>
            <a:rPr lang="hu-HU" b="1" dirty="0" err="1" smtClean="0"/>
            <a:t>at</a:t>
          </a:r>
          <a:r>
            <a:rPr lang="hu-HU" b="1" dirty="0" smtClean="0"/>
            <a:t> </a:t>
          </a:r>
          <a:r>
            <a:rPr lang="hu-HU" b="1" dirty="0" smtClean="0"/>
            <a:t>International </a:t>
          </a:r>
          <a:r>
            <a:rPr lang="hu-HU" b="1" dirty="0" err="1" smtClean="0"/>
            <a:t>Studies</a:t>
          </a:r>
          <a:r>
            <a:rPr lang="hu-HU" b="1" dirty="0" smtClean="0"/>
            <a:t> Center (in </a:t>
          </a:r>
          <a:r>
            <a:rPr lang="hu-HU" b="1" dirty="0" err="1" smtClean="0"/>
            <a:t>case</a:t>
          </a:r>
          <a:r>
            <a:rPr lang="hu-HU" b="1" dirty="0" smtClean="0"/>
            <a:t> </a:t>
          </a:r>
          <a:r>
            <a:rPr lang="hu-HU" b="1" dirty="0" err="1" smtClean="0"/>
            <a:t>you</a:t>
          </a:r>
          <a:r>
            <a:rPr lang="hu-HU" b="1" dirty="0" smtClean="0"/>
            <a:t> </a:t>
          </a:r>
          <a:r>
            <a:rPr lang="hu-HU" b="1" dirty="0" err="1" smtClean="0"/>
            <a:t>need</a:t>
          </a:r>
          <a:r>
            <a:rPr lang="hu-HU" b="1" dirty="0" smtClean="0"/>
            <a:t> </a:t>
          </a:r>
          <a:r>
            <a:rPr lang="hu-HU" b="1" dirty="0" err="1" smtClean="0"/>
            <a:t>one</a:t>
          </a:r>
          <a:r>
            <a:rPr lang="hu-HU" b="1" dirty="0" smtClean="0"/>
            <a:t>)</a:t>
          </a:r>
          <a:endParaRPr lang="hu-HU" b="1" dirty="0"/>
        </a:p>
      </dgm:t>
    </dgm:pt>
    <dgm:pt modelId="{9ADD9672-8497-4B21-979A-6BD8C7022C0C}" type="sibTrans" cxnId="{6AD5279B-A74F-45BA-8694-5BFD4258BC50}">
      <dgm:prSet/>
      <dgm:spPr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tint val="50000"/>
                <a:satMod val="30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37000"/>
                <a:satMod val="30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15000"/>
                <a:satMod val="350000"/>
              </a:schemeClr>
            </a:gs>
          </a:gsLst>
        </a:gradFill>
        <a:ln>
          <a:solidFill>
            <a:schemeClr val="tx1"/>
          </a:solidFill>
        </a:ln>
      </dgm:spPr>
      <dgm:t>
        <a:bodyPr/>
        <a:lstStyle/>
        <a:p>
          <a:endParaRPr lang="hu-HU"/>
        </a:p>
      </dgm:t>
    </dgm:pt>
    <dgm:pt modelId="{2FC09084-50B8-4BA1-AFA2-80A46CFED301}" type="parTrans" cxnId="{6AD5279B-A74F-45BA-8694-5BFD4258BC50}">
      <dgm:prSet/>
      <dgm:spPr/>
      <dgm:t>
        <a:bodyPr/>
        <a:lstStyle/>
        <a:p>
          <a:endParaRPr lang="hu-HU"/>
        </a:p>
      </dgm:t>
    </dgm:pt>
    <dgm:pt modelId="{4C3F3607-FA0A-492B-B723-0A47DDF14E35}" type="pres">
      <dgm:prSet presAssocID="{5DEEF14C-057F-43DB-AD8A-4C7E7E1B2C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00D2586-A304-4F25-B403-E889E0FF2CF3}" type="pres">
      <dgm:prSet presAssocID="{C42BDA19-0E91-45F6-9729-A584E82C46BD}" presName="node" presStyleLbl="node1" presStyleIdx="0" presStyleCnt="7" custLinFactNeighborX="-2049" custLinFactNeighborY="132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124E1E-70D9-4AC5-8FA6-A9F6DCC8A258}" type="pres">
      <dgm:prSet presAssocID="{057D9D27-91EC-465E-8710-89A4F0393C8F}" presName="sibTrans" presStyleLbl="sibTrans2D1" presStyleIdx="0" presStyleCnt="6"/>
      <dgm:spPr/>
      <dgm:t>
        <a:bodyPr/>
        <a:lstStyle/>
        <a:p>
          <a:endParaRPr lang="hu-HU"/>
        </a:p>
      </dgm:t>
    </dgm:pt>
    <dgm:pt modelId="{1DB4FBAB-D8C7-42CE-AFC8-99ED6C7A6E10}" type="pres">
      <dgm:prSet presAssocID="{057D9D27-91EC-465E-8710-89A4F0393C8F}" presName="connectorText" presStyleLbl="sibTrans2D1" presStyleIdx="0" presStyleCnt="6"/>
      <dgm:spPr/>
      <dgm:t>
        <a:bodyPr/>
        <a:lstStyle/>
        <a:p>
          <a:endParaRPr lang="hu-HU"/>
        </a:p>
      </dgm:t>
    </dgm:pt>
    <dgm:pt modelId="{81B154BA-96E8-4A48-8B00-6DFAF459FA1D}" type="pres">
      <dgm:prSet presAssocID="{A11934A1-C11D-4938-86FC-C04CAE9B39EC}" presName="node" presStyleLbl="node1" presStyleIdx="1" presStyleCnt="7" custLinFactNeighborX="-2049" custLinFactNeighborY="132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F94BCB2-D2FA-43A9-9BBA-49A1F3386E09}" type="pres">
      <dgm:prSet presAssocID="{3AEF7B7A-B6BA-4CCB-A362-9258A1D2DAEB}" presName="sibTrans" presStyleLbl="sibTrans2D1" presStyleIdx="1" presStyleCnt="6"/>
      <dgm:spPr/>
      <dgm:t>
        <a:bodyPr/>
        <a:lstStyle/>
        <a:p>
          <a:endParaRPr lang="hu-HU"/>
        </a:p>
      </dgm:t>
    </dgm:pt>
    <dgm:pt modelId="{85115E54-69C0-486C-9058-36284418E70E}" type="pres">
      <dgm:prSet presAssocID="{3AEF7B7A-B6BA-4CCB-A362-9258A1D2DAEB}" presName="connectorText" presStyleLbl="sibTrans2D1" presStyleIdx="1" presStyleCnt="6"/>
      <dgm:spPr/>
      <dgm:t>
        <a:bodyPr/>
        <a:lstStyle/>
        <a:p>
          <a:endParaRPr lang="hu-HU"/>
        </a:p>
      </dgm:t>
    </dgm:pt>
    <dgm:pt modelId="{6C4A6FEE-C7FE-40CE-8644-7DA5B681CCDC}" type="pres">
      <dgm:prSet presAssocID="{B82FA6ED-BF47-4EEE-80AB-7FA39F92DD67}" presName="node" presStyleLbl="node1" presStyleIdx="2" presStyleCnt="7" custLinFactNeighborX="-2049" custLinFactNeighborY="132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AFA5916-97A4-4DA0-8DBD-DF8B45E4A4B2}" type="pres">
      <dgm:prSet presAssocID="{9C640772-7922-4859-8284-B28A675BAA16}" presName="sibTrans" presStyleLbl="sibTrans2D1" presStyleIdx="2" presStyleCnt="6"/>
      <dgm:spPr/>
      <dgm:t>
        <a:bodyPr/>
        <a:lstStyle/>
        <a:p>
          <a:endParaRPr lang="hu-HU"/>
        </a:p>
      </dgm:t>
    </dgm:pt>
    <dgm:pt modelId="{C86E484B-CE6B-4904-8E39-0579A1A4F0DB}" type="pres">
      <dgm:prSet presAssocID="{9C640772-7922-4859-8284-B28A675BAA16}" presName="connectorText" presStyleLbl="sibTrans2D1" presStyleIdx="2" presStyleCnt="6"/>
      <dgm:spPr/>
      <dgm:t>
        <a:bodyPr/>
        <a:lstStyle/>
        <a:p>
          <a:endParaRPr lang="hu-HU"/>
        </a:p>
      </dgm:t>
    </dgm:pt>
    <dgm:pt modelId="{08F5E3DB-7A71-401F-959D-A79A1BA2A3E3}" type="pres">
      <dgm:prSet presAssocID="{D5C63732-8016-4781-8840-6CD14091C3C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1250E78-8F9A-4AA2-B71C-A8F0A4C78143}" type="pres">
      <dgm:prSet presAssocID="{9ADD9672-8497-4B21-979A-6BD8C7022C0C}" presName="sibTrans" presStyleLbl="sibTrans2D1" presStyleIdx="3" presStyleCnt="6"/>
      <dgm:spPr/>
      <dgm:t>
        <a:bodyPr/>
        <a:lstStyle/>
        <a:p>
          <a:endParaRPr lang="hu-HU"/>
        </a:p>
      </dgm:t>
    </dgm:pt>
    <dgm:pt modelId="{2DBF9C3D-0AB2-4C5E-93A3-EECFB9840AB6}" type="pres">
      <dgm:prSet presAssocID="{9ADD9672-8497-4B21-979A-6BD8C7022C0C}" presName="connectorText" presStyleLbl="sibTrans2D1" presStyleIdx="3" presStyleCnt="6"/>
      <dgm:spPr/>
      <dgm:t>
        <a:bodyPr/>
        <a:lstStyle/>
        <a:p>
          <a:endParaRPr lang="hu-HU"/>
        </a:p>
      </dgm:t>
    </dgm:pt>
    <dgm:pt modelId="{7E96652D-8251-40C3-BA3A-120CB0197E0A}" type="pres">
      <dgm:prSet presAssocID="{8DD90550-4FD3-4BE0-913A-D181135D22AE}" presName="node" presStyleLbl="node1" presStyleIdx="4" presStyleCnt="7" custLinFactNeighborX="-2049" custLinFactNeighborY="132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D4B6C6-2252-4C77-A4B8-7DF5C3CAC8C7}" type="pres">
      <dgm:prSet presAssocID="{FFDFAA90-D809-4339-908A-CB50F765DF55}" presName="sibTrans" presStyleLbl="sibTrans2D1" presStyleIdx="4" presStyleCnt="6"/>
      <dgm:spPr/>
      <dgm:t>
        <a:bodyPr/>
        <a:lstStyle/>
        <a:p>
          <a:endParaRPr lang="hu-HU"/>
        </a:p>
      </dgm:t>
    </dgm:pt>
    <dgm:pt modelId="{3D9A7C73-0CCC-4BD7-8A6E-7054C8722BAB}" type="pres">
      <dgm:prSet presAssocID="{FFDFAA90-D809-4339-908A-CB50F765DF55}" presName="connectorText" presStyleLbl="sibTrans2D1" presStyleIdx="4" presStyleCnt="6"/>
      <dgm:spPr/>
      <dgm:t>
        <a:bodyPr/>
        <a:lstStyle/>
        <a:p>
          <a:endParaRPr lang="hu-HU"/>
        </a:p>
      </dgm:t>
    </dgm:pt>
    <dgm:pt modelId="{92BC56CB-24D1-420E-B4CC-198987CB0043}" type="pres">
      <dgm:prSet presAssocID="{22FE81CF-42F9-4733-8CBD-C50201FDE84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ADA21F5-D0D1-4BEB-A389-37FDDD0115A9}" type="pres">
      <dgm:prSet presAssocID="{88AEB090-AD66-42F7-8C03-B6DB1CAF5FE7}" presName="sibTrans" presStyleLbl="sibTrans2D1" presStyleIdx="5" presStyleCnt="6"/>
      <dgm:spPr/>
      <dgm:t>
        <a:bodyPr/>
        <a:lstStyle/>
        <a:p>
          <a:endParaRPr lang="hu-HU"/>
        </a:p>
      </dgm:t>
    </dgm:pt>
    <dgm:pt modelId="{9A81414C-80B7-4DDA-A2E5-850BCEDFD828}" type="pres">
      <dgm:prSet presAssocID="{88AEB090-AD66-42F7-8C03-B6DB1CAF5FE7}" presName="connectorText" presStyleLbl="sibTrans2D1" presStyleIdx="5" presStyleCnt="6"/>
      <dgm:spPr/>
      <dgm:t>
        <a:bodyPr/>
        <a:lstStyle/>
        <a:p>
          <a:endParaRPr lang="hu-HU"/>
        </a:p>
      </dgm:t>
    </dgm:pt>
    <dgm:pt modelId="{CC01D760-F73A-47DF-A219-79FBEA33607D}" type="pres">
      <dgm:prSet presAssocID="{89B9D053-664F-4F1A-A615-25998D899F0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FE75772-E2AF-45A0-9653-E6A441929919}" srcId="{5DEEF14C-057F-43DB-AD8A-4C7E7E1B2C34}" destId="{C42BDA19-0E91-45F6-9729-A584E82C46BD}" srcOrd="0" destOrd="0" parTransId="{80237C16-D104-4BAC-94A9-6D565651DBED}" sibTransId="{057D9D27-91EC-465E-8710-89A4F0393C8F}"/>
    <dgm:cxn modelId="{8A0EA72C-ACC8-4841-A7C9-1919A5FF1837}" srcId="{5DEEF14C-057F-43DB-AD8A-4C7E7E1B2C34}" destId="{89B9D053-664F-4F1A-A615-25998D899F0A}" srcOrd="6" destOrd="0" parTransId="{2C760B1B-1C0F-431F-B203-B1F9096A158B}" sibTransId="{1137EA98-79CF-41AC-BD9F-B4782D879CC1}"/>
    <dgm:cxn modelId="{50EA5066-78C2-4338-BCD8-E91DA026C179}" type="presOf" srcId="{89B9D053-664F-4F1A-A615-25998D899F0A}" destId="{CC01D760-F73A-47DF-A219-79FBEA33607D}" srcOrd="0" destOrd="0" presId="urn:microsoft.com/office/officeart/2005/8/layout/process5"/>
    <dgm:cxn modelId="{85A81531-03A4-4EF1-93C7-BE996E540598}" type="presOf" srcId="{A11934A1-C11D-4938-86FC-C04CAE9B39EC}" destId="{81B154BA-96E8-4A48-8B00-6DFAF459FA1D}" srcOrd="0" destOrd="0" presId="urn:microsoft.com/office/officeart/2005/8/layout/process5"/>
    <dgm:cxn modelId="{A800B5A6-01F0-45A1-817B-96042E018288}" type="presOf" srcId="{8DD90550-4FD3-4BE0-913A-D181135D22AE}" destId="{7E96652D-8251-40C3-BA3A-120CB0197E0A}" srcOrd="0" destOrd="0" presId="urn:microsoft.com/office/officeart/2005/8/layout/process5"/>
    <dgm:cxn modelId="{BE99CDA9-1DC4-48CA-915B-BB901EDF93EA}" type="presOf" srcId="{9C640772-7922-4859-8284-B28A675BAA16}" destId="{C86E484B-CE6B-4904-8E39-0579A1A4F0DB}" srcOrd="1" destOrd="0" presId="urn:microsoft.com/office/officeart/2005/8/layout/process5"/>
    <dgm:cxn modelId="{4F3076A2-5620-437C-9E9B-67066E06A79B}" type="presOf" srcId="{9ADD9672-8497-4B21-979A-6BD8C7022C0C}" destId="{91250E78-8F9A-4AA2-B71C-A8F0A4C78143}" srcOrd="0" destOrd="0" presId="urn:microsoft.com/office/officeart/2005/8/layout/process5"/>
    <dgm:cxn modelId="{B7EDD771-5511-41D2-BFF3-0AC16858D09A}" type="presOf" srcId="{3AEF7B7A-B6BA-4CCB-A362-9258A1D2DAEB}" destId="{85115E54-69C0-486C-9058-36284418E70E}" srcOrd="1" destOrd="0" presId="urn:microsoft.com/office/officeart/2005/8/layout/process5"/>
    <dgm:cxn modelId="{0E0D1720-8F1C-4735-9B2E-29C700C1F9DC}" srcId="{5DEEF14C-057F-43DB-AD8A-4C7E7E1B2C34}" destId="{22FE81CF-42F9-4733-8CBD-C50201FDE842}" srcOrd="5" destOrd="0" parTransId="{9404422C-CE6C-4D02-9D47-B314DD3C30F6}" sibTransId="{88AEB090-AD66-42F7-8C03-B6DB1CAF5FE7}"/>
    <dgm:cxn modelId="{5DA7C54A-0113-453A-8ED4-F9D49500D16B}" type="presOf" srcId="{C42BDA19-0E91-45F6-9729-A584E82C46BD}" destId="{B00D2586-A304-4F25-B403-E889E0FF2CF3}" srcOrd="0" destOrd="0" presId="urn:microsoft.com/office/officeart/2005/8/layout/process5"/>
    <dgm:cxn modelId="{6AD5279B-A74F-45BA-8694-5BFD4258BC50}" srcId="{5DEEF14C-057F-43DB-AD8A-4C7E7E1B2C34}" destId="{D5C63732-8016-4781-8840-6CD14091C3C4}" srcOrd="3" destOrd="0" parTransId="{2FC09084-50B8-4BA1-AFA2-80A46CFED301}" sibTransId="{9ADD9672-8497-4B21-979A-6BD8C7022C0C}"/>
    <dgm:cxn modelId="{A6FDA2D8-517F-4104-96A0-6BDFEC912869}" type="presOf" srcId="{B82FA6ED-BF47-4EEE-80AB-7FA39F92DD67}" destId="{6C4A6FEE-C7FE-40CE-8644-7DA5B681CCDC}" srcOrd="0" destOrd="0" presId="urn:microsoft.com/office/officeart/2005/8/layout/process5"/>
    <dgm:cxn modelId="{F5FA0533-B9A7-4B51-A922-35AF8374CE96}" type="presOf" srcId="{3AEF7B7A-B6BA-4CCB-A362-9258A1D2DAEB}" destId="{BF94BCB2-D2FA-43A9-9BBA-49A1F3386E09}" srcOrd="0" destOrd="0" presId="urn:microsoft.com/office/officeart/2005/8/layout/process5"/>
    <dgm:cxn modelId="{C79BB6DE-C4BA-4FB0-853D-A23631A5C1A5}" srcId="{5DEEF14C-057F-43DB-AD8A-4C7E7E1B2C34}" destId="{B82FA6ED-BF47-4EEE-80AB-7FA39F92DD67}" srcOrd="2" destOrd="0" parTransId="{E0DC6BA5-2B1A-4883-92FC-0B4C8E83A004}" sibTransId="{9C640772-7922-4859-8284-B28A675BAA16}"/>
    <dgm:cxn modelId="{CF095719-3D01-4050-BAC1-1082B614A504}" type="presOf" srcId="{FFDFAA90-D809-4339-908A-CB50F765DF55}" destId="{3D9A7C73-0CCC-4BD7-8A6E-7054C8722BAB}" srcOrd="1" destOrd="0" presId="urn:microsoft.com/office/officeart/2005/8/layout/process5"/>
    <dgm:cxn modelId="{E38034E4-78EC-480D-9AC1-F3C0BD9D27A4}" type="presOf" srcId="{D5C63732-8016-4781-8840-6CD14091C3C4}" destId="{08F5E3DB-7A71-401F-959D-A79A1BA2A3E3}" srcOrd="0" destOrd="0" presId="urn:microsoft.com/office/officeart/2005/8/layout/process5"/>
    <dgm:cxn modelId="{80164631-F011-4EEA-8D53-E5BCB8ABCC79}" type="presOf" srcId="{9ADD9672-8497-4B21-979A-6BD8C7022C0C}" destId="{2DBF9C3D-0AB2-4C5E-93A3-EECFB9840AB6}" srcOrd="1" destOrd="0" presId="urn:microsoft.com/office/officeart/2005/8/layout/process5"/>
    <dgm:cxn modelId="{8662CABC-D9F5-490B-903F-161A5274B0C8}" type="presOf" srcId="{057D9D27-91EC-465E-8710-89A4F0393C8F}" destId="{F1124E1E-70D9-4AC5-8FA6-A9F6DCC8A258}" srcOrd="0" destOrd="0" presId="urn:microsoft.com/office/officeart/2005/8/layout/process5"/>
    <dgm:cxn modelId="{E6EB74B3-1FF6-48AA-8CDF-72A16FF1C1AB}" srcId="{5DEEF14C-057F-43DB-AD8A-4C7E7E1B2C34}" destId="{A11934A1-C11D-4938-86FC-C04CAE9B39EC}" srcOrd="1" destOrd="0" parTransId="{452B91E6-3C2F-4328-B267-2AAC3E767DC9}" sibTransId="{3AEF7B7A-B6BA-4CCB-A362-9258A1D2DAEB}"/>
    <dgm:cxn modelId="{397406F8-8B39-4154-8FA3-DE2FBF11C21B}" type="presOf" srcId="{5DEEF14C-057F-43DB-AD8A-4C7E7E1B2C34}" destId="{4C3F3607-FA0A-492B-B723-0A47DDF14E35}" srcOrd="0" destOrd="0" presId="urn:microsoft.com/office/officeart/2005/8/layout/process5"/>
    <dgm:cxn modelId="{24E45E31-4BB9-4D02-B875-094A863DF462}" type="presOf" srcId="{88AEB090-AD66-42F7-8C03-B6DB1CAF5FE7}" destId="{9A81414C-80B7-4DDA-A2E5-850BCEDFD828}" srcOrd="1" destOrd="0" presId="urn:microsoft.com/office/officeart/2005/8/layout/process5"/>
    <dgm:cxn modelId="{8A5AA364-7EE5-47CD-8271-319C5CED1F2E}" srcId="{5DEEF14C-057F-43DB-AD8A-4C7E7E1B2C34}" destId="{8DD90550-4FD3-4BE0-913A-D181135D22AE}" srcOrd="4" destOrd="0" parTransId="{3C0CE12B-E026-4E66-83FC-E35E5EA604CD}" sibTransId="{FFDFAA90-D809-4339-908A-CB50F765DF55}"/>
    <dgm:cxn modelId="{531F7699-7D81-4864-ABDA-B3D9AB1D947C}" type="presOf" srcId="{057D9D27-91EC-465E-8710-89A4F0393C8F}" destId="{1DB4FBAB-D8C7-42CE-AFC8-99ED6C7A6E10}" srcOrd="1" destOrd="0" presId="urn:microsoft.com/office/officeart/2005/8/layout/process5"/>
    <dgm:cxn modelId="{5B67D7CF-D600-4071-96C4-A692024C95EA}" type="presOf" srcId="{22FE81CF-42F9-4733-8CBD-C50201FDE842}" destId="{92BC56CB-24D1-420E-B4CC-198987CB0043}" srcOrd="0" destOrd="0" presId="urn:microsoft.com/office/officeart/2005/8/layout/process5"/>
    <dgm:cxn modelId="{2225FA05-C23C-4A34-A6E1-AD25DAB72F36}" type="presOf" srcId="{9C640772-7922-4859-8284-B28A675BAA16}" destId="{3AFA5916-97A4-4DA0-8DBD-DF8B45E4A4B2}" srcOrd="0" destOrd="0" presId="urn:microsoft.com/office/officeart/2005/8/layout/process5"/>
    <dgm:cxn modelId="{2C460351-6AE4-4FD0-90A2-F8E23089F617}" type="presOf" srcId="{FFDFAA90-D809-4339-908A-CB50F765DF55}" destId="{D4D4B6C6-2252-4C77-A4B8-7DF5C3CAC8C7}" srcOrd="0" destOrd="0" presId="urn:microsoft.com/office/officeart/2005/8/layout/process5"/>
    <dgm:cxn modelId="{351947B5-AF70-43E5-9AAB-FE2BFA143A6E}" type="presOf" srcId="{88AEB090-AD66-42F7-8C03-B6DB1CAF5FE7}" destId="{6ADA21F5-D0D1-4BEB-A389-37FDDD0115A9}" srcOrd="0" destOrd="0" presId="urn:microsoft.com/office/officeart/2005/8/layout/process5"/>
    <dgm:cxn modelId="{A27CC484-FBA9-4196-9B5A-710AA9E904DB}" type="presParOf" srcId="{4C3F3607-FA0A-492B-B723-0A47DDF14E35}" destId="{B00D2586-A304-4F25-B403-E889E0FF2CF3}" srcOrd="0" destOrd="0" presId="urn:microsoft.com/office/officeart/2005/8/layout/process5"/>
    <dgm:cxn modelId="{DBC6E21F-EB06-48BE-B83A-999E4F91F1AC}" type="presParOf" srcId="{4C3F3607-FA0A-492B-B723-0A47DDF14E35}" destId="{F1124E1E-70D9-4AC5-8FA6-A9F6DCC8A258}" srcOrd="1" destOrd="0" presId="urn:microsoft.com/office/officeart/2005/8/layout/process5"/>
    <dgm:cxn modelId="{F484D4FD-4EB1-4092-8B4C-DA0EAA43C1FD}" type="presParOf" srcId="{F1124E1E-70D9-4AC5-8FA6-A9F6DCC8A258}" destId="{1DB4FBAB-D8C7-42CE-AFC8-99ED6C7A6E10}" srcOrd="0" destOrd="0" presId="urn:microsoft.com/office/officeart/2005/8/layout/process5"/>
    <dgm:cxn modelId="{5159DE9A-3148-40E5-92CD-57AFA3ECE86E}" type="presParOf" srcId="{4C3F3607-FA0A-492B-B723-0A47DDF14E35}" destId="{81B154BA-96E8-4A48-8B00-6DFAF459FA1D}" srcOrd="2" destOrd="0" presId="urn:microsoft.com/office/officeart/2005/8/layout/process5"/>
    <dgm:cxn modelId="{F0909DE6-EE00-4484-860D-5F6B8489105A}" type="presParOf" srcId="{4C3F3607-FA0A-492B-B723-0A47DDF14E35}" destId="{BF94BCB2-D2FA-43A9-9BBA-49A1F3386E09}" srcOrd="3" destOrd="0" presId="urn:microsoft.com/office/officeart/2005/8/layout/process5"/>
    <dgm:cxn modelId="{5E725AC9-5539-4A79-B409-876B60196A6F}" type="presParOf" srcId="{BF94BCB2-D2FA-43A9-9BBA-49A1F3386E09}" destId="{85115E54-69C0-486C-9058-36284418E70E}" srcOrd="0" destOrd="0" presId="urn:microsoft.com/office/officeart/2005/8/layout/process5"/>
    <dgm:cxn modelId="{11E4D408-5211-4648-AFE4-E9FB63059C76}" type="presParOf" srcId="{4C3F3607-FA0A-492B-B723-0A47DDF14E35}" destId="{6C4A6FEE-C7FE-40CE-8644-7DA5B681CCDC}" srcOrd="4" destOrd="0" presId="urn:microsoft.com/office/officeart/2005/8/layout/process5"/>
    <dgm:cxn modelId="{7F62EAC9-09FC-4D18-9A97-8C2274770832}" type="presParOf" srcId="{4C3F3607-FA0A-492B-B723-0A47DDF14E35}" destId="{3AFA5916-97A4-4DA0-8DBD-DF8B45E4A4B2}" srcOrd="5" destOrd="0" presId="urn:microsoft.com/office/officeart/2005/8/layout/process5"/>
    <dgm:cxn modelId="{83977ED9-0FD8-4CB8-B36A-087C8A83A8CB}" type="presParOf" srcId="{3AFA5916-97A4-4DA0-8DBD-DF8B45E4A4B2}" destId="{C86E484B-CE6B-4904-8E39-0579A1A4F0DB}" srcOrd="0" destOrd="0" presId="urn:microsoft.com/office/officeart/2005/8/layout/process5"/>
    <dgm:cxn modelId="{E65464B2-B859-481D-82E5-64501DFD4E33}" type="presParOf" srcId="{4C3F3607-FA0A-492B-B723-0A47DDF14E35}" destId="{08F5E3DB-7A71-401F-959D-A79A1BA2A3E3}" srcOrd="6" destOrd="0" presId="urn:microsoft.com/office/officeart/2005/8/layout/process5"/>
    <dgm:cxn modelId="{CC54683F-197D-47A4-8432-C26AABF6416C}" type="presParOf" srcId="{4C3F3607-FA0A-492B-B723-0A47DDF14E35}" destId="{91250E78-8F9A-4AA2-B71C-A8F0A4C78143}" srcOrd="7" destOrd="0" presId="urn:microsoft.com/office/officeart/2005/8/layout/process5"/>
    <dgm:cxn modelId="{D6D7D276-F0A1-4A92-AA06-645F6257B652}" type="presParOf" srcId="{91250E78-8F9A-4AA2-B71C-A8F0A4C78143}" destId="{2DBF9C3D-0AB2-4C5E-93A3-EECFB9840AB6}" srcOrd="0" destOrd="0" presId="urn:microsoft.com/office/officeart/2005/8/layout/process5"/>
    <dgm:cxn modelId="{09F9F310-89A5-4D07-A02C-27C435987AC8}" type="presParOf" srcId="{4C3F3607-FA0A-492B-B723-0A47DDF14E35}" destId="{7E96652D-8251-40C3-BA3A-120CB0197E0A}" srcOrd="8" destOrd="0" presId="urn:microsoft.com/office/officeart/2005/8/layout/process5"/>
    <dgm:cxn modelId="{667F80F7-85E8-4AB3-8AD3-58167034CDB4}" type="presParOf" srcId="{4C3F3607-FA0A-492B-B723-0A47DDF14E35}" destId="{D4D4B6C6-2252-4C77-A4B8-7DF5C3CAC8C7}" srcOrd="9" destOrd="0" presId="urn:microsoft.com/office/officeart/2005/8/layout/process5"/>
    <dgm:cxn modelId="{CFED7DEC-DBD8-49BA-AD1E-4787CE33BB89}" type="presParOf" srcId="{D4D4B6C6-2252-4C77-A4B8-7DF5C3CAC8C7}" destId="{3D9A7C73-0CCC-4BD7-8A6E-7054C8722BAB}" srcOrd="0" destOrd="0" presId="urn:microsoft.com/office/officeart/2005/8/layout/process5"/>
    <dgm:cxn modelId="{8F5921C5-32FD-4E4D-B669-DB8424C7ACEF}" type="presParOf" srcId="{4C3F3607-FA0A-492B-B723-0A47DDF14E35}" destId="{92BC56CB-24D1-420E-B4CC-198987CB0043}" srcOrd="10" destOrd="0" presId="urn:microsoft.com/office/officeart/2005/8/layout/process5"/>
    <dgm:cxn modelId="{CC290B9D-85D3-4E75-89F8-2D8943194762}" type="presParOf" srcId="{4C3F3607-FA0A-492B-B723-0A47DDF14E35}" destId="{6ADA21F5-D0D1-4BEB-A389-37FDDD0115A9}" srcOrd="11" destOrd="0" presId="urn:microsoft.com/office/officeart/2005/8/layout/process5"/>
    <dgm:cxn modelId="{FCFDA2A4-8FF1-4E86-AFEA-8C8F6E37255F}" type="presParOf" srcId="{6ADA21F5-D0D1-4BEB-A389-37FDDD0115A9}" destId="{9A81414C-80B7-4DDA-A2E5-850BCEDFD828}" srcOrd="0" destOrd="0" presId="urn:microsoft.com/office/officeart/2005/8/layout/process5"/>
    <dgm:cxn modelId="{575C7467-CFA9-42EA-B803-86E2851421D9}" type="presParOf" srcId="{4C3F3607-FA0A-492B-B723-0A47DDF14E35}" destId="{CC01D760-F73A-47DF-A219-79FBEA33607D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D2586-A304-4F25-B403-E889E0FF2CF3}">
      <dsp:nvSpPr>
        <dsp:cNvPr id="0" name=""/>
        <dsp:cNvSpPr/>
      </dsp:nvSpPr>
      <dsp:spPr>
        <a:xfrm>
          <a:off x="395100" y="16362"/>
          <a:ext cx="1936849" cy="116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Occupy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your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rented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flat</a:t>
          </a:r>
          <a:endParaRPr lang="hu-HU" sz="1300" b="1" kern="1200" dirty="0"/>
        </a:p>
      </dsp:txBody>
      <dsp:txXfrm>
        <a:off x="429137" y="50399"/>
        <a:ext cx="1868775" cy="1094035"/>
      </dsp:txXfrm>
    </dsp:sp>
    <dsp:sp modelId="{F1124E1E-70D9-4AC5-8FA6-A9F6DCC8A258}">
      <dsp:nvSpPr>
        <dsp:cNvPr id="0" name=""/>
        <dsp:cNvSpPr/>
      </dsp:nvSpPr>
      <dsp:spPr>
        <a:xfrm>
          <a:off x="2502392" y="357248"/>
          <a:ext cx="410612" cy="4803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>
        <a:off x="2502392" y="453316"/>
        <a:ext cx="287428" cy="288202"/>
      </dsp:txXfrm>
    </dsp:sp>
    <dsp:sp modelId="{81B154BA-96E8-4A48-8B00-6DFAF459FA1D}">
      <dsp:nvSpPr>
        <dsp:cNvPr id="0" name=""/>
        <dsp:cNvSpPr/>
      </dsp:nvSpPr>
      <dsp:spPr>
        <a:xfrm>
          <a:off x="3106689" y="16362"/>
          <a:ext cx="1936849" cy="116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tint val="50000"/>
                <a:satMod val="300000"/>
              </a:schemeClr>
            </a:gs>
            <a:gs pos="14000">
              <a:schemeClr val="accent2">
                <a:hueOff val="585190"/>
                <a:satOff val="-730"/>
                <a:lumOff val="172"/>
                <a:alphaOff val="0"/>
                <a:tint val="37000"/>
                <a:satMod val="30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Activate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your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semester</a:t>
          </a:r>
          <a:r>
            <a:rPr lang="hu-HU" sz="1300" b="1" kern="1200" dirty="0" smtClean="0"/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in </a:t>
          </a:r>
          <a:r>
            <a:rPr lang="hu-HU" sz="1300" b="1" kern="1200" dirty="0" err="1" smtClean="0"/>
            <a:t>Neptun</a:t>
          </a:r>
          <a:r>
            <a:rPr lang="hu-HU" sz="1300" b="1" kern="1200" dirty="0" smtClean="0"/>
            <a:t>/</a:t>
          </a:r>
          <a:r>
            <a:rPr lang="hu-HU" sz="1300" b="1" kern="1200" dirty="0" err="1" smtClean="0"/>
            <a:t>Participate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Orientation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week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at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your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Faculty</a:t>
          </a:r>
          <a:endParaRPr lang="hu-HU" sz="1300" b="1" kern="1200" dirty="0"/>
        </a:p>
      </dsp:txBody>
      <dsp:txXfrm>
        <a:off x="3140726" y="50399"/>
        <a:ext cx="1868775" cy="1094035"/>
      </dsp:txXfrm>
    </dsp:sp>
    <dsp:sp modelId="{BF94BCB2-D2FA-43A9-9BBA-49A1F3386E09}">
      <dsp:nvSpPr>
        <dsp:cNvPr id="0" name=""/>
        <dsp:cNvSpPr/>
      </dsp:nvSpPr>
      <dsp:spPr>
        <a:xfrm>
          <a:off x="5213981" y="357248"/>
          <a:ext cx="410612" cy="4803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tint val="50000"/>
                <a:satMod val="300000"/>
              </a:schemeClr>
            </a:gs>
            <a:gs pos="87000">
              <a:schemeClr val="accent2">
                <a:hueOff val="668788"/>
                <a:satOff val="-834"/>
                <a:lumOff val="196"/>
                <a:alphaOff val="0"/>
                <a:tint val="37000"/>
                <a:satMod val="30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>
        <a:off x="5213981" y="453316"/>
        <a:ext cx="287428" cy="288202"/>
      </dsp:txXfrm>
    </dsp:sp>
    <dsp:sp modelId="{6C4A6FEE-C7FE-40CE-8644-7DA5B681CCDC}">
      <dsp:nvSpPr>
        <dsp:cNvPr id="0" name=""/>
        <dsp:cNvSpPr/>
      </dsp:nvSpPr>
      <dsp:spPr>
        <a:xfrm>
          <a:off x="5818278" y="16362"/>
          <a:ext cx="1936849" cy="116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50000"/>
                <a:satMod val="300000"/>
              </a:schemeClr>
            </a:gs>
            <a:gs pos="22000">
              <a:schemeClr val="accent2">
                <a:hueOff val="1170380"/>
                <a:satOff val="-1460"/>
                <a:lumOff val="343"/>
                <a:alphaOff val="0"/>
                <a:tint val="37000"/>
                <a:satMod val="30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Apply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for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resident’s</a:t>
          </a:r>
          <a:r>
            <a:rPr lang="hu-HU" sz="1300" b="1" kern="1200" dirty="0" smtClean="0"/>
            <a:t> permit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at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Immigration</a:t>
          </a:r>
          <a:r>
            <a:rPr lang="hu-HU" sz="1300" b="1" kern="1200" dirty="0" smtClean="0"/>
            <a:t> Office</a:t>
          </a:r>
          <a:endParaRPr lang="hu-HU" sz="1300" b="1" kern="1200" dirty="0"/>
        </a:p>
      </dsp:txBody>
      <dsp:txXfrm>
        <a:off x="5852315" y="50399"/>
        <a:ext cx="1868775" cy="1094035"/>
      </dsp:txXfrm>
    </dsp:sp>
    <dsp:sp modelId="{3AFA5916-97A4-4DA0-8DBD-DF8B45E4A4B2}">
      <dsp:nvSpPr>
        <dsp:cNvPr id="0" name=""/>
        <dsp:cNvSpPr/>
      </dsp:nvSpPr>
      <dsp:spPr>
        <a:xfrm rot="5329008">
          <a:off x="6605026" y="1306612"/>
          <a:ext cx="402567" cy="4803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tint val="50000"/>
                <a:satMod val="30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37000"/>
                <a:satMod val="30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 rot="-5400000">
        <a:off x="6660962" y="1345510"/>
        <a:ext cx="288202" cy="281797"/>
      </dsp:txXfrm>
    </dsp:sp>
    <dsp:sp modelId="{08F5E3DB-7A71-401F-959D-A79A1BA2A3E3}">
      <dsp:nvSpPr>
        <dsp:cNvPr id="0" name=""/>
        <dsp:cNvSpPr/>
      </dsp:nvSpPr>
      <dsp:spPr>
        <a:xfrm>
          <a:off x="5857964" y="1937872"/>
          <a:ext cx="1936849" cy="116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tint val="50000"/>
                <a:satMod val="300000"/>
              </a:schemeClr>
            </a:gs>
            <a:gs pos="16000">
              <a:schemeClr val="accent2">
                <a:hueOff val="1755570"/>
                <a:satOff val="-2190"/>
                <a:lumOff val="515"/>
                <a:alphaOff val="0"/>
                <a:tint val="37000"/>
                <a:satMod val="30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Apply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for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medical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insurance</a:t>
          </a:r>
          <a:r>
            <a:rPr lang="hu-HU" sz="1300" b="1" kern="1200" dirty="0" smtClean="0"/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at</a:t>
          </a:r>
          <a:r>
            <a:rPr lang="hu-HU" sz="1300" b="1" kern="1200" dirty="0" smtClean="0"/>
            <a:t> </a:t>
          </a:r>
          <a:r>
            <a:rPr lang="hu-HU" sz="1300" b="1" kern="1200" dirty="0" smtClean="0"/>
            <a:t>International </a:t>
          </a:r>
          <a:r>
            <a:rPr lang="hu-HU" sz="1300" b="1" kern="1200" dirty="0" err="1" smtClean="0"/>
            <a:t>Studies</a:t>
          </a:r>
          <a:r>
            <a:rPr lang="hu-HU" sz="1300" b="1" kern="1200" dirty="0" smtClean="0"/>
            <a:t> Center (in </a:t>
          </a:r>
          <a:r>
            <a:rPr lang="hu-HU" sz="1300" b="1" kern="1200" dirty="0" err="1" smtClean="0"/>
            <a:t>case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you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need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one</a:t>
          </a:r>
          <a:r>
            <a:rPr lang="hu-HU" sz="1300" b="1" kern="1200" dirty="0" smtClean="0"/>
            <a:t>)</a:t>
          </a:r>
          <a:endParaRPr lang="hu-HU" sz="1300" b="1" kern="1200" dirty="0"/>
        </a:p>
      </dsp:txBody>
      <dsp:txXfrm>
        <a:off x="5892001" y="1971909"/>
        <a:ext cx="1868775" cy="1094035"/>
      </dsp:txXfrm>
    </dsp:sp>
    <dsp:sp modelId="{91250E78-8F9A-4AA2-B71C-A8F0A4C78143}">
      <dsp:nvSpPr>
        <dsp:cNvPr id="0" name=""/>
        <dsp:cNvSpPr/>
      </dsp:nvSpPr>
      <dsp:spPr>
        <a:xfrm rot="10780833">
          <a:off x="5247141" y="2286359"/>
          <a:ext cx="431652" cy="4803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tint val="50000"/>
                <a:satMod val="30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37000"/>
                <a:satMod val="30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 rot="10800000">
        <a:off x="5376636" y="2382066"/>
        <a:ext cx="302156" cy="288202"/>
      </dsp:txXfrm>
    </dsp:sp>
    <dsp:sp modelId="{7E96652D-8251-40C3-BA3A-120CB0197E0A}">
      <dsp:nvSpPr>
        <dsp:cNvPr id="0" name=""/>
        <dsp:cNvSpPr/>
      </dsp:nvSpPr>
      <dsp:spPr>
        <a:xfrm>
          <a:off x="3106689" y="1953212"/>
          <a:ext cx="1936849" cy="116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19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Apply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for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student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card</a:t>
          </a:r>
          <a:r>
            <a:rPr lang="hu-HU" sz="1300" b="1" kern="1200" dirty="0" smtClean="0"/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at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Government</a:t>
          </a:r>
          <a:r>
            <a:rPr lang="hu-HU" sz="1300" b="1" kern="1200" dirty="0" smtClean="0"/>
            <a:t> Office</a:t>
          </a:r>
          <a:endParaRPr lang="hu-HU" sz="1300" b="1" kern="1200" dirty="0"/>
        </a:p>
      </dsp:txBody>
      <dsp:txXfrm>
        <a:off x="3140726" y="1987249"/>
        <a:ext cx="1868775" cy="1094035"/>
      </dsp:txXfrm>
    </dsp:sp>
    <dsp:sp modelId="{D4D4B6C6-2252-4C77-A4B8-7DF5C3CAC8C7}">
      <dsp:nvSpPr>
        <dsp:cNvPr id="0" name=""/>
        <dsp:cNvSpPr/>
      </dsp:nvSpPr>
      <dsp:spPr>
        <a:xfrm rot="10819736">
          <a:off x="2555395" y="2286490"/>
          <a:ext cx="389584" cy="4803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tint val="50000"/>
                <a:satMod val="30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37000"/>
                <a:satMod val="30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 rot="10800000">
        <a:off x="2672269" y="2382893"/>
        <a:ext cx="272709" cy="288202"/>
      </dsp:txXfrm>
    </dsp:sp>
    <dsp:sp modelId="{92BC56CB-24D1-420E-B4CC-198987CB0043}">
      <dsp:nvSpPr>
        <dsp:cNvPr id="0" name=""/>
        <dsp:cNvSpPr/>
      </dsp:nvSpPr>
      <dsp:spPr>
        <a:xfrm>
          <a:off x="434786" y="1937872"/>
          <a:ext cx="1936849" cy="116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tint val="50000"/>
                <a:satMod val="300000"/>
              </a:schemeClr>
            </a:gs>
            <a:gs pos="64000">
              <a:schemeClr val="accent2">
                <a:hueOff val="4096329"/>
                <a:satOff val="-5109"/>
                <a:lumOff val="1201"/>
                <a:alphaOff val="0"/>
                <a:tint val="37000"/>
                <a:satMod val="30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smtClean="0"/>
            <a:t>Pick </a:t>
          </a:r>
          <a:r>
            <a:rPr lang="hu-HU" sz="1300" b="1" kern="1200" dirty="0" err="1" smtClean="0"/>
            <a:t>up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student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card</a:t>
          </a:r>
          <a:r>
            <a:rPr lang="hu-HU" sz="1300" b="1" kern="1200" dirty="0" smtClean="0"/>
            <a:t> </a:t>
          </a:r>
          <a:r>
            <a:rPr lang="hu-HU" sz="1300" b="1" u="sng" kern="1200" dirty="0" err="1" smtClean="0"/>
            <a:t>upon</a:t>
          </a:r>
          <a:r>
            <a:rPr lang="hu-HU" sz="1300" b="1" u="sng" kern="1200" dirty="0" smtClean="0"/>
            <a:t> </a:t>
          </a:r>
          <a:r>
            <a:rPr lang="hu-HU" sz="1300" b="1" u="sng" kern="1200" dirty="0" err="1" smtClean="0"/>
            <a:t>call</a:t>
          </a:r>
          <a:endParaRPr lang="hu-HU" sz="1300" b="1" u="sng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at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Central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Registrar’s</a:t>
          </a:r>
          <a:r>
            <a:rPr lang="hu-HU" sz="1300" b="1" kern="1200" dirty="0" smtClean="0"/>
            <a:t> Office</a:t>
          </a:r>
          <a:endParaRPr lang="hu-HU" sz="1300" b="1" kern="1200" dirty="0"/>
        </a:p>
      </dsp:txBody>
      <dsp:txXfrm>
        <a:off x="468823" y="1971909"/>
        <a:ext cx="1868775" cy="1094035"/>
      </dsp:txXfrm>
    </dsp:sp>
    <dsp:sp modelId="{6ADA21F5-D0D1-4BEB-A389-37FDDD0115A9}">
      <dsp:nvSpPr>
        <dsp:cNvPr id="0" name=""/>
        <dsp:cNvSpPr/>
      </dsp:nvSpPr>
      <dsp:spPr>
        <a:xfrm rot="5400000">
          <a:off x="1197905" y="3235561"/>
          <a:ext cx="410612" cy="4803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000" kern="1200"/>
        </a:p>
      </dsp:txBody>
      <dsp:txXfrm rot="-5400000">
        <a:off x="1259110" y="3270424"/>
        <a:ext cx="288202" cy="287428"/>
      </dsp:txXfrm>
    </dsp:sp>
    <dsp:sp modelId="{CC01D760-F73A-47DF-A219-79FBEA33607D}">
      <dsp:nvSpPr>
        <dsp:cNvPr id="0" name=""/>
        <dsp:cNvSpPr/>
      </dsp:nvSpPr>
      <dsp:spPr>
        <a:xfrm>
          <a:off x="434786" y="3874721"/>
          <a:ext cx="1936849" cy="1162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b="1" kern="1200" dirty="0" err="1" smtClean="0"/>
            <a:t>Finally</a:t>
          </a:r>
          <a:r>
            <a:rPr lang="hu-HU" sz="1300" b="1" kern="1200" dirty="0" smtClean="0"/>
            <a:t>, </a:t>
          </a:r>
          <a:r>
            <a:rPr lang="hu-HU" sz="1300" b="1" kern="1200" dirty="0" err="1" smtClean="0"/>
            <a:t>relax</a:t>
          </a:r>
          <a:r>
            <a:rPr lang="hu-HU" sz="1300" b="1" kern="1200" dirty="0" smtClean="0"/>
            <a:t> and </a:t>
          </a:r>
          <a:r>
            <a:rPr lang="hu-HU" sz="1300" b="1" kern="1200" dirty="0" err="1" smtClean="0"/>
            <a:t>enjoy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your</a:t>
          </a:r>
          <a:r>
            <a:rPr lang="hu-HU" sz="1300" b="1" kern="1200" dirty="0" smtClean="0"/>
            <a:t> </a:t>
          </a:r>
          <a:r>
            <a:rPr lang="hu-HU" sz="1300" b="1" kern="1200" dirty="0" err="1" smtClean="0"/>
            <a:t>stay</a:t>
          </a:r>
          <a:r>
            <a:rPr lang="hu-HU" sz="1300" b="1" kern="1200" dirty="0" smtClean="0"/>
            <a:t> in Pécs!</a:t>
          </a:r>
          <a:endParaRPr lang="hu-HU" sz="1300" b="1" kern="1200" dirty="0"/>
        </a:p>
      </dsp:txBody>
      <dsp:txXfrm>
        <a:off x="468823" y="3908758"/>
        <a:ext cx="1868775" cy="109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896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030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528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50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312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641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38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103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953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078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04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FF19-93B9-45F0-B348-EB8AAEC695CE}" type="datetimeFigureOut">
              <a:rPr lang="hu-HU" smtClean="0"/>
              <a:t>2019.08.26.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FBB53-6DDE-4E1A-9FB3-40F62581EC8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04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mbah.hu/index.php?lang=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cs.hu/tartalmak/Vegyes_fogaszati_korzetek_elerhetoseg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housing.hu/fooldal&amp;lang=e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nselling.pte.h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jogklinika@ajk.pte.hu" TargetMode="External"/><Relationship Id="rId4" Type="http://schemas.openxmlformats.org/officeDocument/2006/relationships/hyperlink" Target="http://www.legalclinic.h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78858C3-FD4E-432F-9FB7-68A29B383598}"/>
              </a:ext>
            </a:extLst>
          </p:cNvPr>
          <p:cNvSpPr txBox="1"/>
          <p:nvPr/>
        </p:nvSpPr>
        <p:spPr>
          <a:xfrm>
            <a:off x="250479" y="3759611"/>
            <a:ext cx="47219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i="1" dirty="0" smtClean="0">
                <a:solidFill>
                  <a:schemeClr val="bg1"/>
                </a:solidFill>
              </a:rPr>
              <a:t>SELF-FINANCING INTERNATIONAL</a:t>
            </a:r>
            <a:r>
              <a:rPr lang="hu-HU" sz="3600" i="1" dirty="0" smtClean="0">
                <a:solidFill>
                  <a:schemeClr val="bg1"/>
                </a:solidFill>
              </a:rPr>
              <a:t> </a:t>
            </a:r>
            <a:r>
              <a:rPr lang="hu-HU" sz="3600" i="1" dirty="0" smtClean="0">
                <a:solidFill>
                  <a:schemeClr val="bg1"/>
                </a:solidFill>
              </a:rPr>
              <a:t/>
            </a:r>
            <a:br>
              <a:rPr lang="hu-HU" sz="3600" i="1" dirty="0" smtClean="0">
                <a:solidFill>
                  <a:schemeClr val="bg1"/>
                </a:solidFill>
              </a:rPr>
            </a:br>
            <a:r>
              <a:rPr lang="hu-HU" sz="3600" i="1" dirty="0" smtClean="0">
                <a:solidFill>
                  <a:schemeClr val="bg1"/>
                </a:solidFill>
              </a:rPr>
              <a:t>Student </a:t>
            </a:r>
            <a:r>
              <a:rPr lang="hu-HU" sz="3600" i="1" dirty="0" err="1" smtClean="0">
                <a:solidFill>
                  <a:schemeClr val="bg1"/>
                </a:solidFill>
              </a:rPr>
              <a:t>Guide</a:t>
            </a:r>
            <a:r>
              <a:rPr lang="hu-HU" sz="3600" i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hu-HU" sz="3600" i="1" dirty="0" smtClean="0">
                <a:solidFill>
                  <a:schemeClr val="bg1"/>
                </a:solidFill>
              </a:rPr>
              <a:t>2019/20</a:t>
            </a:r>
            <a:endParaRPr lang="hu-HU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9115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075569"/>
              </p:ext>
            </p:extLst>
          </p:nvPr>
        </p:nvGraphicFramePr>
        <p:xfrm>
          <a:off x="474663" y="506634"/>
          <a:ext cx="8229600" cy="503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ím 1"/>
          <p:cNvSpPr txBox="1">
            <a:spLocks/>
          </p:cNvSpPr>
          <p:nvPr/>
        </p:nvSpPr>
        <p:spPr>
          <a:xfrm>
            <a:off x="179388" y="74323"/>
            <a:ext cx="8713787" cy="3907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b="1" dirty="0" err="1">
                <a:solidFill>
                  <a:srgbClr val="0D3862"/>
                </a:solidFill>
                <a:latin typeface="+mn-lt"/>
              </a:rPr>
              <a:t>Upon</a:t>
            </a:r>
            <a:r>
              <a:rPr lang="hu-HU" sz="3200" b="1" dirty="0">
                <a:solidFill>
                  <a:srgbClr val="0D3862"/>
                </a:solidFill>
                <a:latin typeface="+mn-lt"/>
              </a:rPr>
              <a:t> </a:t>
            </a:r>
            <a:r>
              <a:rPr lang="hu-HU" sz="3200" b="1" dirty="0" err="1">
                <a:solidFill>
                  <a:srgbClr val="0D3862"/>
                </a:solidFill>
                <a:latin typeface="+mn-lt"/>
              </a:rPr>
              <a:t>your</a:t>
            </a:r>
            <a:r>
              <a:rPr lang="hu-HU" sz="3200" b="1" dirty="0">
                <a:solidFill>
                  <a:srgbClr val="0D3862"/>
                </a:solidFill>
                <a:latin typeface="+mn-lt"/>
              </a:rPr>
              <a:t> </a:t>
            </a:r>
            <a:r>
              <a:rPr lang="hu-HU" sz="3200" b="1" dirty="0" err="1">
                <a:solidFill>
                  <a:srgbClr val="0D3862"/>
                </a:solidFill>
                <a:latin typeface="+mn-lt"/>
              </a:rPr>
              <a:t>arrival</a:t>
            </a:r>
            <a:r>
              <a:rPr lang="hu-HU" sz="3200" b="1" dirty="0">
                <a:solidFill>
                  <a:srgbClr val="0D3862"/>
                </a:solidFill>
                <a:latin typeface="+mn-lt"/>
              </a:rPr>
              <a:t> to Pécs…</a:t>
            </a:r>
          </a:p>
        </p:txBody>
      </p:sp>
    </p:spTree>
    <p:extLst>
      <p:ext uri="{BB962C8B-B14F-4D97-AF65-F5344CB8AC3E}">
        <p14:creationId xmlns:p14="http://schemas.microsoft.com/office/powerpoint/2010/main" val="518664204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172571" y="58189"/>
            <a:ext cx="8005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 smtClean="0">
                <a:solidFill>
                  <a:srgbClr val="0D3862"/>
                </a:solidFill>
              </a:rPr>
              <a:t>Semester</a:t>
            </a:r>
            <a:r>
              <a:rPr lang="hu-HU" sz="3200" b="1" dirty="0" smtClean="0">
                <a:solidFill>
                  <a:srgbClr val="0D3862"/>
                </a:solidFill>
              </a:rPr>
              <a:t> </a:t>
            </a:r>
            <a:r>
              <a:rPr lang="hu-HU" sz="3200" b="1" dirty="0" err="1" smtClean="0">
                <a:solidFill>
                  <a:srgbClr val="0D3862"/>
                </a:solidFill>
              </a:rPr>
              <a:t>Activation</a:t>
            </a:r>
            <a:r>
              <a:rPr lang="hu-HU" sz="3200" b="1" dirty="0" smtClean="0">
                <a:solidFill>
                  <a:srgbClr val="0D3862"/>
                </a:solidFill>
              </a:rPr>
              <a:t> and </a:t>
            </a:r>
            <a:r>
              <a:rPr lang="hu-HU" sz="3200" b="1" dirty="0" err="1" smtClean="0">
                <a:solidFill>
                  <a:srgbClr val="0D3862"/>
                </a:solidFill>
              </a:rPr>
              <a:t>Registration</a:t>
            </a:r>
            <a:endParaRPr lang="hu-HU" sz="3200" i="1" dirty="0">
              <a:solidFill>
                <a:srgbClr val="0D3862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72571" y="839584"/>
            <a:ext cx="83306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 err="1" smtClean="0">
                <a:solidFill>
                  <a:srgbClr val="0D3862"/>
                </a:solidFill>
              </a:rPr>
              <a:t>Where</a:t>
            </a:r>
            <a:r>
              <a:rPr lang="hu-HU" sz="1600" b="1" dirty="0" smtClean="0">
                <a:solidFill>
                  <a:srgbClr val="0D3862"/>
                </a:solidFill>
              </a:rPr>
              <a:t>?</a:t>
            </a:r>
            <a:endParaRPr lang="hu-HU" sz="1600" b="1" dirty="0">
              <a:solidFill>
                <a:srgbClr val="0D3862"/>
              </a:solidFill>
            </a:endParaRPr>
          </a:p>
          <a:p>
            <a:r>
              <a:rPr lang="hu-HU" sz="1200" dirty="0" err="1" smtClean="0">
                <a:solidFill>
                  <a:srgbClr val="0D3862"/>
                </a:solidFill>
              </a:rPr>
              <a:t>Semester</a:t>
            </a:r>
            <a:r>
              <a:rPr lang="hu-HU" sz="1200" dirty="0" smtClean="0">
                <a:solidFill>
                  <a:srgbClr val="0D3862"/>
                </a:solidFill>
              </a:rPr>
              <a:t> </a:t>
            </a:r>
            <a:r>
              <a:rPr lang="hu-HU" sz="1200" dirty="0" err="1" smtClean="0">
                <a:solidFill>
                  <a:srgbClr val="0D3862"/>
                </a:solidFill>
              </a:rPr>
              <a:t>activation</a:t>
            </a:r>
            <a:r>
              <a:rPr lang="hu-HU" sz="1200" dirty="0" smtClean="0">
                <a:solidFill>
                  <a:srgbClr val="0D3862"/>
                </a:solidFill>
              </a:rPr>
              <a:t>: Online in </a:t>
            </a:r>
            <a:r>
              <a:rPr lang="hu-HU" sz="1200" dirty="0" err="1" smtClean="0">
                <a:solidFill>
                  <a:srgbClr val="0D3862"/>
                </a:solidFill>
              </a:rPr>
              <a:t>Neptun</a:t>
            </a:r>
            <a:endParaRPr lang="hu-HU" sz="1200" dirty="0" smtClean="0">
              <a:solidFill>
                <a:srgbClr val="0D3862"/>
              </a:solidFill>
            </a:endParaRPr>
          </a:p>
          <a:p>
            <a:r>
              <a:rPr lang="hu-HU" sz="1200" dirty="0" err="1" smtClean="0">
                <a:solidFill>
                  <a:srgbClr val="0D3862"/>
                </a:solidFill>
              </a:rPr>
              <a:t>Registration</a:t>
            </a:r>
            <a:r>
              <a:rPr lang="hu-HU" sz="1200" dirty="0" smtClean="0">
                <a:solidFill>
                  <a:srgbClr val="0D3862"/>
                </a:solidFill>
              </a:rPr>
              <a:t>: </a:t>
            </a:r>
            <a:r>
              <a:rPr lang="hu-HU" sz="1200" dirty="0" err="1" smtClean="0">
                <a:solidFill>
                  <a:srgbClr val="0D3862"/>
                </a:solidFill>
              </a:rPr>
              <a:t>at</a:t>
            </a:r>
            <a:r>
              <a:rPr lang="hu-HU" sz="1200" dirty="0" smtClean="0">
                <a:solidFill>
                  <a:srgbClr val="0D3862"/>
                </a:solidFill>
              </a:rPr>
              <a:t> </a:t>
            </a:r>
            <a:r>
              <a:rPr lang="hu-HU" sz="1200" dirty="0" err="1" smtClean="0">
                <a:solidFill>
                  <a:srgbClr val="0D3862"/>
                </a:solidFill>
              </a:rPr>
              <a:t>your</a:t>
            </a:r>
            <a:r>
              <a:rPr lang="hu-HU" sz="1200" dirty="0" smtClean="0">
                <a:solidFill>
                  <a:srgbClr val="0D3862"/>
                </a:solidFill>
              </a:rPr>
              <a:t> </a:t>
            </a:r>
            <a:r>
              <a:rPr lang="hu-HU" sz="1200" dirty="0" err="1" smtClean="0">
                <a:solidFill>
                  <a:srgbClr val="0D3862"/>
                </a:solidFill>
              </a:rPr>
              <a:t>study</a:t>
            </a:r>
            <a:r>
              <a:rPr lang="hu-HU" sz="1200" dirty="0" smtClean="0">
                <a:solidFill>
                  <a:srgbClr val="0D3862"/>
                </a:solidFill>
              </a:rPr>
              <a:t> </a:t>
            </a:r>
            <a:r>
              <a:rPr lang="hu-HU" sz="1200" dirty="0" err="1" smtClean="0">
                <a:solidFill>
                  <a:srgbClr val="0D3862"/>
                </a:solidFill>
              </a:rPr>
              <a:t>programme’s</a:t>
            </a:r>
            <a:r>
              <a:rPr lang="hu-HU" sz="1200" dirty="0" smtClean="0">
                <a:solidFill>
                  <a:srgbClr val="0D3862"/>
                </a:solidFill>
              </a:rPr>
              <a:t> REGISTRAR’S OFFICE</a:t>
            </a:r>
          </a:p>
          <a:p>
            <a:r>
              <a:rPr lang="hu-HU" sz="1200" dirty="0" err="1" smtClean="0">
                <a:solidFill>
                  <a:srgbClr val="0D3862"/>
                </a:solidFill>
              </a:rPr>
              <a:t>Take</a:t>
            </a:r>
            <a:r>
              <a:rPr lang="hu-HU" sz="1200" dirty="0" smtClean="0">
                <a:solidFill>
                  <a:srgbClr val="0D3862"/>
                </a:solidFill>
              </a:rPr>
              <a:t> the </a:t>
            </a:r>
            <a:r>
              <a:rPr lang="hu-HU" sz="1200" dirty="0" err="1" smtClean="0">
                <a:solidFill>
                  <a:srgbClr val="0D3862"/>
                </a:solidFill>
              </a:rPr>
              <a:t>folloving</a:t>
            </a:r>
            <a:r>
              <a:rPr lang="hu-HU" sz="1200" dirty="0" smtClean="0">
                <a:solidFill>
                  <a:srgbClr val="0D3862"/>
                </a:solidFill>
              </a:rPr>
              <a:t> </a:t>
            </a:r>
            <a:r>
              <a:rPr lang="hu-HU" sz="1200" dirty="0" err="1" smtClean="0">
                <a:solidFill>
                  <a:srgbClr val="0D3862"/>
                </a:solidFill>
              </a:rPr>
              <a:t>documents</a:t>
            </a:r>
            <a:r>
              <a:rPr lang="hu-HU" sz="1200" dirty="0" smtClean="0">
                <a:solidFill>
                  <a:srgbClr val="0D3862"/>
                </a:solidFill>
              </a:rPr>
              <a:t> </a:t>
            </a:r>
            <a:r>
              <a:rPr lang="hu-HU" sz="1200" dirty="0" err="1" smtClean="0">
                <a:solidFill>
                  <a:srgbClr val="0D3862"/>
                </a:solidFill>
              </a:rPr>
              <a:t>with</a:t>
            </a:r>
            <a:r>
              <a:rPr lang="hu-HU" sz="1200" dirty="0" smtClean="0">
                <a:solidFill>
                  <a:srgbClr val="0D3862"/>
                </a:solidFill>
              </a:rPr>
              <a:t> </a:t>
            </a:r>
            <a:r>
              <a:rPr lang="hu-HU" sz="1200" dirty="0" err="1" smtClean="0">
                <a:solidFill>
                  <a:srgbClr val="0D3862"/>
                </a:solidFill>
              </a:rPr>
              <a:t>you</a:t>
            </a:r>
            <a:r>
              <a:rPr lang="hu-HU" sz="1200" dirty="0" smtClean="0">
                <a:solidFill>
                  <a:srgbClr val="0D3862"/>
                </a:solidFill>
              </a:rPr>
              <a:t>:</a:t>
            </a:r>
            <a:endParaRPr lang="hu-HU" sz="1200" dirty="0">
              <a:solidFill>
                <a:srgbClr val="0D3862"/>
              </a:solidFill>
            </a:endParaRPr>
          </a:p>
          <a:p>
            <a:pPr marL="457200" indent="-457200">
              <a:buClr>
                <a:srgbClr val="0D3862"/>
              </a:buClr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D628F"/>
                </a:solidFill>
              </a:rPr>
              <a:t>Passport</a:t>
            </a:r>
          </a:p>
          <a:p>
            <a:pPr marL="457200" indent="-457200">
              <a:buClr>
                <a:srgbClr val="0D3862"/>
              </a:buClr>
              <a:buFont typeface="Arial" panose="020B0604020202020204" pitchFamily="34" charset="0"/>
              <a:buChar char="•"/>
            </a:pPr>
            <a:r>
              <a:rPr lang="hu-HU" sz="1200" i="1" dirty="0" smtClean="0">
                <a:solidFill>
                  <a:srgbClr val="1D628F"/>
                </a:solidFill>
              </a:rPr>
              <a:t>Photo</a:t>
            </a:r>
            <a:endParaRPr lang="hu-HU" sz="1200" i="1" dirty="0" smtClean="0">
              <a:solidFill>
                <a:srgbClr val="1D628F"/>
              </a:solidFill>
            </a:endParaRPr>
          </a:p>
          <a:p>
            <a:pPr>
              <a:buClr>
                <a:srgbClr val="0D3862"/>
              </a:buClr>
            </a:pPr>
            <a:r>
              <a:rPr lang="en-US" sz="1200" dirty="0" smtClean="0">
                <a:solidFill>
                  <a:srgbClr val="0D3862"/>
                </a:solidFill>
              </a:rPr>
              <a:t>Sign </a:t>
            </a:r>
            <a:r>
              <a:rPr lang="en-US" sz="1200" dirty="0">
                <a:solidFill>
                  <a:srgbClr val="0D3862"/>
                </a:solidFill>
              </a:rPr>
              <a:t>the matriculation sheet and thereby officially activate your student status at the University of Pécs.</a:t>
            </a:r>
          </a:p>
          <a:p>
            <a:endParaRPr lang="hu-HU" sz="1200" i="1" dirty="0" smtClean="0">
              <a:solidFill>
                <a:srgbClr val="0D3862"/>
              </a:solidFill>
            </a:endParaRPr>
          </a:p>
          <a:p>
            <a:r>
              <a:rPr lang="hu-HU" sz="1600" b="1" dirty="0" err="1" smtClean="0">
                <a:solidFill>
                  <a:srgbClr val="0D3862"/>
                </a:solidFill>
              </a:rPr>
              <a:t>Why</a:t>
            </a:r>
            <a:r>
              <a:rPr lang="hu-HU" sz="1600" b="1" dirty="0" smtClean="0">
                <a:solidFill>
                  <a:srgbClr val="0D3862"/>
                </a:solidFill>
              </a:rPr>
              <a:t>?</a:t>
            </a:r>
          </a:p>
          <a:p>
            <a:r>
              <a:rPr lang="en-US" sz="1200" dirty="0">
                <a:solidFill>
                  <a:srgbClr val="0D3862"/>
                </a:solidFill>
              </a:rPr>
              <a:t>Because without active student status you will not be able to start your studies and your life here in Pécs</a:t>
            </a:r>
          </a:p>
          <a:p>
            <a:r>
              <a:rPr lang="en-US" sz="1200" dirty="0">
                <a:solidFill>
                  <a:srgbClr val="0D3862"/>
                </a:solidFill>
              </a:rPr>
              <a:t>You will need to request </a:t>
            </a:r>
            <a:r>
              <a:rPr lang="hu-HU" sz="1200" dirty="0" smtClean="0">
                <a:solidFill>
                  <a:srgbClr val="0D3862"/>
                </a:solidFill>
              </a:rPr>
              <a:t>3</a:t>
            </a:r>
            <a:r>
              <a:rPr lang="en-US" sz="1200" dirty="0" smtClean="0">
                <a:solidFill>
                  <a:srgbClr val="0D3862"/>
                </a:solidFill>
              </a:rPr>
              <a:t> </a:t>
            </a:r>
            <a:r>
              <a:rPr lang="en-US" sz="1200" dirty="0">
                <a:solidFill>
                  <a:srgbClr val="0D3862"/>
                </a:solidFill>
              </a:rPr>
              <a:t>copies of STUDENT STATUS CERTIFICATE 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1D628F"/>
                </a:solidFill>
              </a:rPr>
              <a:t>Residence permit from the Immigration Office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 smtClean="0">
                <a:solidFill>
                  <a:srgbClr val="1D628F"/>
                </a:solidFill>
              </a:rPr>
              <a:t>Student </a:t>
            </a:r>
            <a:r>
              <a:rPr lang="en-US" sz="1200" i="1" dirty="0">
                <a:solidFill>
                  <a:srgbClr val="1D628F"/>
                </a:solidFill>
              </a:rPr>
              <a:t>Card from the Government </a:t>
            </a:r>
            <a:r>
              <a:rPr lang="en-US" sz="1200" i="1" dirty="0" smtClean="0">
                <a:solidFill>
                  <a:srgbClr val="1D628F"/>
                </a:solidFill>
              </a:rPr>
              <a:t>Office</a:t>
            </a:r>
            <a:endParaRPr lang="hu-HU" sz="1200" i="1" dirty="0" smtClean="0">
              <a:solidFill>
                <a:srgbClr val="1D628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200" i="1" dirty="0" err="1" smtClean="0">
                <a:solidFill>
                  <a:srgbClr val="1D628F"/>
                </a:solidFill>
              </a:rPr>
              <a:t>Library</a:t>
            </a:r>
            <a:r>
              <a:rPr lang="hu-HU" sz="1200" i="1" dirty="0" smtClean="0">
                <a:solidFill>
                  <a:srgbClr val="1D628F"/>
                </a:solidFill>
              </a:rPr>
              <a:t> Registration</a:t>
            </a:r>
            <a:endParaRPr lang="en-US" sz="1200" i="1" dirty="0">
              <a:solidFill>
                <a:srgbClr val="1D628F"/>
              </a:solidFill>
            </a:endParaRPr>
          </a:p>
          <a:p>
            <a:endParaRPr lang="hu-HU" sz="1200" i="1" dirty="0">
              <a:solidFill>
                <a:srgbClr val="0D3862"/>
              </a:solidFill>
            </a:endParaRPr>
          </a:p>
          <a:p>
            <a:r>
              <a:rPr lang="en-US" sz="1200" b="1" dirty="0">
                <a:solidFill>
                  <a:srgbClr val="0D3862"/>
                </a:solidFill>
              </a:rPr>
              <a:t>SEMESTER PASSIVATION</a:t>
            </a:r>
            <a:r>
              <a:rPr lang="en-US" sz="1200" i="1" dirty="0">
                <a:solidFill>
                  <a:srgbClr val="0D3862"/>
                </a:solidFill>
              </a:rPr>
              <a:t>: </a:t>
            </a:r>
          </a:p>
          <a:p>
            <a:r>
              <a:rPr lang="en-US" sz="1200" dirty="0">
                <a:solidFill>
                  <a:srgbClr val="0D3862"/>
                </a:solidFill>
              </a:rPr>
              <a:t>At the beginning of the following semesters you can turn the current semester ”passive” – if you are not able to continue your studies because of an unexpected event. </a:t>
            </a:r>
          </a:p>
          <a:p>
            <a:r>
              <a:rPr lang="en-US" sz="1200" dirty="0">
                <a:solidFill>
                  <a:srgbClr val="0D3862"/>
                </a:solidFill>
              </a:rPr>
              <a:t>You have the possibility to have two consecutive passive semesters, but after that you must return and continue your studies as an ”active” student at the University of Pécs! </a:t>
            </a:r>
            <a:endParaRPr lang="hu-HU" sz="1200" dirty="0" smtClean="0">
              <a:solidFill>
                <a:srgbClr val="0D3862"/>
              </a:solidFill>
            </a:endParaRPr>
          </a:p>
          <a:p>
            <a:r>
              <a:rPr lang="en-US" sz="1200" dirty="0" smtClean="0">
                <a:solidFill>
                  <a:srgbClr val="0D3862"/>
                </a:solidFill>
              </a:rPr>
              <a:t>If </a:t>
            </a:r>
            <a:r>
              <a:rPr lang="en-US" sz="1200" dirty="0">
                <a:solidFill>
                  <a:srgbClr val="0D3862"/>
                </a:solidFill>
              </a:rPr>
              <a:t>you fail to do so, you will loose </a:t>
            </a:r>
            <a:r>
              <a:rPr lang="en-US" sz="1200" dirty="0" smtClean="0">
                <a:solidFill>
                  <a:srgbClr val="0D3862"/>
                </a:solidFill>
              </a:rPr>
              <a:t>your </a:t>
            </a:r>
            <a:r>
              <a:rPr lang="en-US" sz="1200" dirty="0">
                <a:solidFill>
                  <a:srgbClr val="0D3862"/>
                </a:solidFill>
              </a:rPr>
              <a:t>student status </a:t>
            </a:r>
            <a:r>
              <a:rPr lang="en-US" sz="1200" dirty="0" smtClean="0">
                <a:solidFill>
                  <a:srgbClr val="0D3862"/>
                </a:solidFill>
              </a:rPr>
              <a:t>for </a:t>
            </a:r>
            <a:r>
              <a:rPr lang="en-US" sz="1200" dirty="0">
                <a:solidFill>
                  <a:srgbClr val="0D3862"/>
                </a:solidFill>
              </a:rPr>
              <a:t>good!</a:t>
            </a:r>
          </a:p>
          <a:p>
            <a:endParaRPr lang="en-US" sz="1200" i="1" dirty="0">
              <a:solidFill>
                <a:srgbClr val="1D628F"/>
              </a:solidFill>
            </a:endParaRPr>
          </a:p>
          <a:p>
            <a:r>
              <a:rPr lang="en-US" sz="1200" i="1" dirty="0">
                <a:solidFill>
                  <a:srgbClr val="FF0000"/>
                </a:solidFill>
              </a:rPr>
              <a:t>Please, also keep in mind: if your current semester is not active you are not entitled to any of your SH allowances and </a:t>
            </a:r>
            <a:r>
              <a:rPr lang="en-US" sz="1200" i="1" dirty="0" smtClean="0">
                <a:solidFill>
                  <a:srgbClr val="FF0000"/>
                </a:solidFill>
              </a:rPr>
              <a:t>you </a:t>
            </a:r>
            <a:r>
              <a:rPr lang="en-US" sz="1200" i="1" dirty="0">
                <a:solidFill>
                  <a:srgbClr val="FF0000"/>
                </a:solidFill>
              </a:rPr>
              <a:t>must leave Hungary </a:t>
            </a:r>
            <a:r>
              <a:rPr lang="en-US" sz="1200" i="1" dirty="0" smtClean="0">
                <a:solidFill>
                  <a:srgbClr val="FF0000"/>
                </a:solidFill>
              </a:rPr>
              <a:t>too</a:t>
            </a:r>
            <a:r>
              <a:rPr lang="hu-HU" sz="1200" i="1" dirty="0" smtClean="0">
                <a:solidFill>
                  <a:srgbClr val="FF0000"/>
                </a:solidFill>
              </a:rPr>
              <a:t> in </a:t>
            </a:r>
            <a:r>
              <a:rPr lang="hu-HU" sz="1200" i="1" dirty="0" err="1" smtClean="0">
                <a:solidFill>
                  <a:srgbClr val="FF0000"/>
                </a:solidFill>
              </a:rPr>
              <a:t>that</a:t>
            </a:r>
            <a:r>
              <a:rPr lang="hu-HU" sz="1200" i="1" dirty="0" smtClean="0">
                <a:solidFill>
                  <a:srgbClr val="FF0000"/>
                </a:solidFill>
              </a:rPr>
              <a:t> </a:t>
            </a:r>
            <a:r>
              <a:rPr lang="hu-HU" sz="1200" i="1" dirty="0" err="1" smtClean="0">
                <a:solidFill>
                  <a:srgbClr val="FF0000"/>
                </a:solidFill>
              </a:rPr>
              <a:t>semester</a:t>
            </a:r>
            <a:r>
              <a:rPr lang="hu-HU" sz="1200" i="1" dirty="0" smtClean="0">
                <a:solidFill>
                  <a:srgbClr val="FF0000"/>
                </a:solidFill>
              </a:rPr>
              <a:t>!</a:t>
            </a:r>
            <a:endParaRPr lang="en-US" sz="1200" i="1" dirty="0">
              <a:solidFill>
                <a:srgbClr val="FF0000"/>
              </a:solidFill>
            </a:endParaRPr>
          </a:p>
          <a:p>
            <a:endParaRPr lang="en-US" sz="1200" i="1" dirty="0">
              <a:solidFill>
                <a:srgbClr val="1D628F"/>
              </a:solidFill>
            </a:endParaRPr>
          </a:p>
          <a:p>
            <a:endParaRPr lang="hu-HU" sz="1200" i="1" dirty="0">
              <a:solidFill>
                <a:srgbClr val="1D62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99116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148299" y="63844"/>
            <a:ext cx="84636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D3862"/>
                </a:solidFill>
              </a:rPr>
              <a:t>Immigration </a:t>
            </a:r>
            <a:r>
              <a:rPr lang="hu-HU" sz="3200" b="1" dirty="0" smtClean="0">
                <a:solidFill>
                  <a:srgbClr val="0D3862"/>
                </a:solidFill>
              </a:rPr>
              <a:t>Office (IO)</a:t>
            </a:r>
            <a:endParaRPr lang="en-US" sz="3200" b="1" dirty="0">
              <a:solidFill>
                <a:srgbClr val="0D3862"/>
              </a:solidFill>
            </a:endParaRPr>
          </a:p>
          <a:p>
            <a:endParaRPr lang="hu-HU" sz="1600" i="1" dirty="0" smtClean="0">
              <a:solidFill>
                <a:srgbClr val="1D628F"/>
              </a:solidFill>
            </a:endParaRPr>
          </a:p>
          <a:p>
            <a:r>
              <a:rPr lang="en-US" sz="1600" dirty="0" smtClean="0">
                <a:solidFill>
                  <a:srgbClr val="0D3862"/>
                </a:solidFill>
              </a:rPr>
              <a:t>All </a:t>
            </a:r>
            <a:r>
              <a:rPr lang="en-US" sz="1600" dirty="0">
                <a:solidFill>
                  <a:srgbClr val="0D3862"/>
                </a:solidFill>
              </a:rPr>
              <a:t>non-EU citizens must check in at the </a:t>
            </a:r>
            <a:r>
              <a:rPr lang="en-US" sz="1600" dirty="0" smtClean="0">
                <a:solidFill>
                  <a:srgbClr val="0D3862"/>
                </a:solidFill>
              </a:rPr>
              <a:t>I</a:t>
            </a:r>
            <a:r>
              <a:rPr lang="hu-HU" sz="1600" dirty="0" smtClean="0">
                <a:solidFill>
                  <a:srgbClr val="0D3862"/>
                </a:solidFill>
              </a:rPr>
              <a:t>O</a:t>
            </a:r>
            <a:r>
              <a:rPr lang="en-US" sz="1600" dirty="0" smtClean="0">
                <a:solidFill>
                  <a:srgbClr val="0D3862"/>
                </a:solidFill>
              </a:rPr>
              <a:t> </a:t>
            </a:r>
            <a:r>
              <a:rPr lang="en-US" sz="1600" dirty="0">
                <a:solidFill>
                  <a:srgbClr val="0D3862"/>
                </a:solidFill>
              </a:rPr>
              <a:t>within 30 days after their arrival to Hungary. </a:t>
            </a:r>
          </a:p>
          <a:p>
            <a:r>
              <a:rPr lang="en-US" sz="1600" dirty="0">
                <a:solidFill>
                  <a:srgbClr val="0D3862"/>
                </a:solidFill>
              </a:rPr>
              <a:t>Book an appointment and ask your </a:t>
            </a:r>
            <a:r>
              <a:rPr lang="hu-HU" sz="1600" smtClean="0">
                <a:solidFill>
                  <a:srgbClr val="0D3862"/>
                </a:solidFill>
              </a:rPr>
              <a:t>mentor </a:t>
            </a:r>
            <a:r>
              <a:rPr lang="en-US" sz="1600" dirty="0" smtClean="0">
                <a:solidFill>
                  <a:srgbClr val="0D3862"/>
                </a:solidFill>
              </a:rPr>
              <a:t>to </a:t>
            </a:r>
            <a:r>
              <a:rPr lang="en-US" sz="1600" dirty="0">
                <a:solidFill>
                  <a:srgbClr val="0D3862"/>
                </a:solidFill>
              </a:rPr>
              <a:t>take you to the Immigration and Asylum Office: </a:t>
            </a:r>
            <a:r>
              <a:rPr lang="en-US" sz="1600" dirty="0">
                <a:solidFill>
                  <a:srgbClr val="0D3862"/>
                </a:solidFill>
                <a:hlinkClick r:id="rId3"/>
              </a:rPr>
              <a:t>http://</a:t>
            </a:r>
            <a:r>
              <a:rPr lang="en-US" sz="1600" dirty="0" smtClean="0">
                <a:solidFill>
                  <a:srgbClr val="0D3862"/>
                </a:solidFill>
                <a:hlinkClick r:id="rId3"/>
              </a:rPr>
              <a:t>www.bmbah.hu/index.php?lang=en</a:t>
            </a:r>
            <a:r>
              <a:rPr lang="hu-HU" sz="1600" dirty="0" smtClean="0">
                <a:solidFill>
                  <a:srgbClr val="0D3862"/>
                </a:solidFill>
              </a:rPr>
              <a:t> </a:t>
            </a:r>
            <a:r>
              <a:rPr lang="en-US" sz="1600" dirty="0" smtClean="0">
                <a:solidFill>
                  <a:srgbClr val="0D3862"/>
                </a:solidFill>
              </a:rPr>
              <a:t>(</a:t>
            </a:r>
            <a:r>
              <a:rPr lang="en-US" sz="1600" dirty="0">
                <a:solidFill>
                  <a:srgbClr val="0D3862"/>
                </a:solidFill>
              </a:rPr>
              <a:t>Please use Google Chrome or Mozilla Firefox for better </a:t>
            </a:r>
            <a:r>
              <a:rPr lang="en-US" sz="1600" dirty="0" smtClean="0">
                <a:solidFill>
                  <a:srgbClr val="0D3862"/>
                </a:solidFill>
              </a:rPr>
              <a:t>visualization).</a:t>
            </a:r>
            <a:r>
              <a:rPr lang="en-US" sz="1600" dirty="0">
                <a:solidFill>
                  <a:srgbClr val="0D3862"/>
                </a:solidFill>
              </a:rPr>
              <a:t/>
            </a:r>
            <a:br>
              <a:rPr lang="en-US" sz="1600" dirty="0">
                <a:solidFill>
                  <a:srgbClr val="0D3862"/>
                </a:solidFill>
              </a:rPr>
            </a:br>
            <a:r>
              <a:rPr lang="en-US" sz="1600" b="1" dirty="0">
                <a:solidFill>
                  <a:srgbClr val="0D3862"/>
                </a:solidFill>
              </a:rPr>
              <a:t>Address</a:t>
            </a:r>
            <a:r>
              <a:rPr lang="en-US" sz="1600" dirty="0" smtClean="0">
                <a:solidFill>
                  <a:srgbClr val="0D3862"/>
                </a:solidFill>
              </a:rPr>
              <a:t>: </a:t>
            </a:r>
            <a:r>
              <a:rPr lang="en-US" sz="1600" dirty="0" err="1">
                <a:solidFill>
                  <a:srgbClr val="0D3862"/>
                </a:solidFill>
              </a:rPr>
              <a:t>Csend</a:t>
            </a:r>
            <a:r>
              <a:rPr lang="en-US" sz="1600" dirty="0">
                <a:solidFill>
                  <a:srgbClr val="0D3862"/>
                </a:solidFill>
              </a:rPr>
              <a:t> </a:t>
            </a:r>
            <a:r>
              <a:rPr lang="en-US" sz="1600" dirty="0" err="1">
                <a:solidFill>
                  <a:srgbClr val="0D3862"/>
                </a:solidFill>
              </a:rPr>
              <a:t>utca</a:t>
            </a:r>
            <a:r>
              <a:rPr lang="en-US" sz="1600" dirty="0">
                <a:solidFill>
                  <a:srgbClr val="0D3862"/>
                </a:solidFill>
              </a:rPr>
              <a:t> 3</a:t>
            </a:r>
            <a:r>
              <a:rPr lang="en-US" sz="1600" dirty="0" smtClean="0">
                <a:solidFill>
                  <a:srgbClr val="0D3862"/>
                </a:solidFill>
              </a:rPr>
              <a:t>.</a:t>
            </a:r>
            <a:r>
              <a:rPr lang="hu-HU" sz="1600" dirty="0" smtClean="0">
                <a:solidFill>
                  <a:srgbClr val="0D3862"/>
                </a:solidFill>
              </a:rPr>
              <a:t> Pécs </a:t>
            </a:r>
            <a:r>
              <a:rPr lang="en-US" sz="1600" dirty="0" smtClean="0">
                <a:solidFill>
                  <a:srgbClr val="0D3862"/>
                </a:solidFill>
              </a:rPr>
              <a:t>7623</a:t>
            </a:r>
            <a:endParaRPr lang="en-US" sz="1600" dirty="0">
              <a:solidFill>
                <a:srgbClr val="0D3862"/>
              </a:solidFill>
            </a:endParaRPr>
          </a:p>
          <a:p>
            <a:endParaRPr lang="hu-HU" sz="3200" i="1" dirty="0">
              <a:solidFill>
                <a:srgbClr val="0D3862"/>
              </a:solidFill>
            </a:endParaRPr>
          </a:p>
          <a:p>
            <a:endParaRPr lang="hu-HU" sz="3200" i="1" dirty="0">
              <a:solidFill>
                <a:srgbClr val="0D3862"/>
              </a:solidFill>
            </a:endParaRPr>
          </a:p>
          <a:p>
            <a:endParaRPr lang="hu-HU" sz="3200" i="1" dirty="0">
              <a:solidFill>
                <a:srgbClr val="0D3862"/>
              </a:solidFill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5411584" y="2260735"/>
            <a:ext cx="33762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3862"/>
                </a:solidFill>
              </a:rPr>
              <a:t>Opening hours:</a:t>
            </a:r>
          </a:p>
          <a:p>
            <a:r>
              <a:rPr lang="en-US" dirty="0">
                <a:solidFill>
                  <a:srgbClr val="0D3862"/>
                </a:solidFill>
              </a:rPr>
              <a:t>Monday: </a:t>
            </a:r>
            <a:r>
              <a:rPr lang="en-US" dirty="0" smtClean="0">
                <a:solidFill>
                  <a:srgbClr val="0D3862"/>
                </a:solidFill>
              </a:rPr>
              <a:t>8:</a:t>
            </a:r>
            <a:r>
              <a:rPr lang="hu-HU" dirty="0" smtClean="0">
                <a:solidFill>
                  <a:srgbClr val="0D3862"/>
                </a:solidFill>
              </a:rPr>
              <a:t>00</a:t>
            </a:r>
            <a:r>
              <a:rPr lang="en-US" dirty="0" smtClean="0">
                <a:solidFill>
                  <a:srgbClr val="0D3862"/>
                </a:solidFill>
              </a:rPr>
              <a:t>-</a:t>
            </a:r>
            <a:r>
              <a:rPr lang="hu-HU" dirty="0" smtClean="0">
                <a:solidFill>
                  <a:srgbClr val="0D3862"/>
                </a:solidFill>
              </a:rPr>
              <a:t>18:00</a:t>
            </a:r>
            <a:r>
              <a:rPr lang="en-US" dirty="0" smtClean="0">
                <a:solidFill>
                  <a:srgbClr val="0D3862"/>
                </a:solidFill>
              </a:rPr>
              <a:t> </a:t>
            </a:r>
            <a:endParaRPr lang="hu-HU" dirty="0" smtClean="0">
              <a:solidFill>
                <a:srgbClr val="0D3862"/>
              </a:solidFill>
            </a:endParaRPr>
          </a:p>
          <a:p>
            <a:r>
              <a:rPr lang="en-US" dirty="0" smtClean="0">
                <a:solidFill>
                  <a:srgbClr val="0D3862"/>
                </a:solidFill>
              </a:rPr>
              <a:t>Tuesday</a:t>
            </a:r>
            <a:r>
              <a:rPr lang="en-US" dirty="0">
                <a:solidFill>
                  <a:srgbClr val="0D3862"/>
                </a:solidFill>
              </a:rPr>
              <a:t>: </a:t>
            </a:r>
            <a:r>
              <a:rPr lang="hu-HU" dirty="0">
                <a:solidFill>
                  <a:srgbClr val="0D3862"/>
                </a:solidFill>
              </a:rPr>
              <a:t>8</a:t>
            </a:r>
            <a:r>
              <a:rPr lang="en-US" dirty="0" smtClean="0">
                <a:solidFill>
                  <a:srgbClr val="0D3862"/>
                </a:solidFill>
              </a:rPr>
              <a:t>:00-16:00</a:t>
            </a:r>
            <a:endParaRPr lang="en-US" dirty="0">
              <a:solidFill>
                <a:srgbClr val="0D3862"/>
              </a:solidFill>
            </a:endParaRPr>
          </a:p>
          <a:p>
            <a:r>
              <a:rPr lang="en-US" dirty="0">
                <a:solidFill>
                  <a:srgbClr val="0D3862"/>
                </a:solidFill>
              </a:rPr>
              <a:t>Wednesday: CLOSED</a:t>
            </a:r>
          </a:p>
          <a:p>
            <a:r>
              <a:rPr lang="en-US" dirty="0">
                <a:solidFill>
                  <a:srgbClr val="0D3862"/>
                </a:solidFill>
              </a:rPr>
              <a:t>Thursday: </a:t>
            </a:r>
            <a:r>
              <a:rPr lang="en-US" dirty="0" smtClean="0">
                <a:solidFill>
                  <a:srgbClr val="0D3862"/>
                </a:solidFill>
              </a:rPr>
              <a:t>8:</a:t>
            </a:r>
            <a:r>
              <a:rPr lang="hu-HU" dirty="0" smtClean="0">
                <a:solidFill>
                  <a:srgbClr val="0D3862"/>
                </a:solidFill>
              </a:rPr>
              <a:t>0</a:t>
            </a:r>
            <a:r>
              <a:rPr lang="en-US" dirty="0" smtClean="0">
                <a:solidFill>
                  <a:srgbClr val="0D3862"/>
                </a:solidFill>
              </a:rPr>
              <a:t>0-1</a:t>
            </a:r>
            <a:r>
              <a:rPr lang="hu-HU" dirty="0" smtClean="0">
                <a:solidFill>
                  <a:srgbClr val="0D3862"/>
                </a:solidFill>
              </a:rPr>
              <a:t>6</a:t>
            </a:r>
            <a:r>
              <a:rPr lang="en-US" dirty="0" smtClean="0">
                <a:solidFill>
                  <a:srgbClr val="0D3862"/>
                </a:solidFill>
              </a:rPr>
              <a:t>:00</a:t>
            </a:r>
            <a:endParaRPr lang="en-US" dirty="0">
              <a:solidFill>
                <a:srgbClr val="0D3862"/>
              </a:solidFill>
            </a:endParaRPr>
          </a:p>
          <a:p>
            <a:r>
              <a:rPr lang="en-US" dirty="0">
                <a:solidFill>
                  <a:srgbClr val="0D3862"/>
                </a:solidFill>
              </a:rPr>
              <a:t>Friday: </a:t>
            </a:r>
            <a:r>
              <a:rPr lang="hu-HU" dirty="0" smtClean="0">
                <a:solidFill>
                  <a:srgbClr val="0D3862"/>
                </a:solidFill>
              </a:rPr>
              <a:t>7</a:t>
            </a:r>
            <a:r>
              <a:rPr lang="en-US" dirty="0" smtClean="0">
                <a:solidFill>
                  <a:srgbClr val="0D3862"/>
                </a:solidFill>
              </a:rPr>
              <a:t>:</a:t>
            </a:r>
            <a:r>
              <a:rPr lang="hu-HU" dirty="0" smtClean="0">
                <a:solidFill>
                  <a:srgbClr val="0D3862"/>
                </a:solidFill>
              </a:rPr>
              <a:t>0</a:t>
            </a:r>
            <a:r>
              <a:rPr lang="en-US" dirty="0" smtClean="0">
                <a:solidFill>
                  <a:srgbClr val="0D3862"/>
                </a:solidFill>
              </a:rPr>
              <a:t>0-11:</a:t>
            </a:r>
            <a:r>
              <a:rPr lang="hu-HU" dirty="0" smtClean="0">
                <a:solidFill>
                  <a:srgbClr val="0D3862"/>
                </a:solidFill>
              </a:rPr>
              <a:t>3</a:t>
            </a:r>
            <a:r>
              <a:rPr lang="en-US" dirty="0" smtClean="0">
                <a:solidFill>
                  <a:srgbClr val="0D3862"/>
                </a:solidFill>
              </a:rPr>
              <a:t>0</a:t>
            </a:r>
            <a:endParaRPr lang="en-US" dirty="0">
              <a:solidFill>
                <a:srgbClr val="0D3862"/>
              </a:solidFill>
            </a:endParaRPr>
          </a:p>
          <a:p>
            <a:endParaRPr lang="hu-HU" i="1" dirty="0">
              <a:solidFill>
                <a:srgbClr val="0D3862"/>
              </a:solidFill>
            </a:endParaRPr>
          </a:p>
          <a:p>
            <a:endParaRPr lang="hu-HU" i="1" dirty="0">
              <a:solidFill>
                <a:srgbClr val="0D3862"/>
              </a:solidFill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139986" y="2235796"/>
            <a:ext cx="49141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D3862"/>
              </a:buClr>
            </a:pPr>
            <a:r>
              <a:rPr lang="en-US" i="1" dirty="0">
                <a:solidFill>
                  <a:srgbClr val="1D628F"/>
                </a:solidFill>
              </a:rPr>
              <a:t>Please take the following documents with you:</a:t>
            </a:r>
          </a:p>
          <a:p>
            <a:pPr marL="457200" indent="-457200">
              <a:buClr>
                <a:srgbClr val="0D3862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1D628F"/>
                </a:solidFill>
              </a:rPr>
              <a:t>1.) Valid passport / national ID </a:t>
            </a:r>
          </a:p>
          <a:p>
            <a:pPr marL="457200" indent="-457200">
              <a:buClr>
                <a:srgbClr val="0D3862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1D628F"/>
                </a:solidFill>
              </a:rPr>
              <a:t>2.) One passport-size photo</a:t>
            </a:r>
          </a:p>
          <a:p>
            <a:pPr marL="457200" indent="-457200">
              <a:buClr>
                <a:srgbClr val="0D3862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1D628F"/>
                </a:solidFill>
              </a:rPr>
              <a:t>3.) Datasheet from their website (”Residence Permit for the Purpose of Studies” – filled out)</a:t>
            </a:r>
          </a:p>
          <a:p>
            <a:pPr marL="457200" indent="-457200">
              <a:buClr>
                <a:srgbClr val="0D3862"/>
              </a:buClr>
              <a:buFont typeface="Arial" panose="020B0604020202020204" pitchFamily="34" charset="0"/>
              <a:buChar char="•"/>
            </a:pPr>
            <a:r>
              <a:rPr lang="hu-HU" i="1" dirty="0">
                <a:solidFill>
                  <a:srgbClr val="1D628F"/>
                </a:solidFill>
              </a:rPr>
              <a:t>4</a:t>
            </a:r>
            <a:r>
              <a:rPr lang="en-US" i="1" dirty="0" smtClean="0">
                <a:solidFill>
                  <a:srgbClr val="1D628F"/>
                </a:solidFill>
              </a:rPr>
              <a:t>.) </a:t>
            </a:r>
            <a:r>
              <a:rPr lang="en-US" i="1" dirty="0">
                <a:solidFill>
                  <a:srgbClr val="1D628F"/>
                </a:solidFill>
              </a:rPr>
              <a:t>Student status certificate (from Registrar’s Office) </a:t>
            </a:r>
          </a:p>
          <a:p>
            <a:pPr marL="457200" indent="-457200">
              <a:buClr>
                <a:srgbClr val="0D3862"/>
              </a:buClr>
              <a:buFont typeface="Arial" panose="020B0604020202020204" pitchFamily="34" charset="0"/>
              <a:buChar char="•"/>
            </a:pPr>
            <a:r>
              <a:rPr lang="hu-HU" i="1" dirty="0" smtClean="0">
                <a:solidFill>
                  <a:srgbClr val="1D628F"/>
                </a:solidFill>
              </a:rPr>
              <a:t>5</a:t>
            </a:r>
            <a:r>
              <a:rPr lang="en-US" i="1" dirty="0" smtClean="0">
                <a:solidFill>
                  <a:srgbClr val="1D628F"/>
                </a:solidFill>
              </a:rPr>
              <a:t>.) </a:t>
            </a:r>
            <a:r>
              <a:rPr lang="hu-HU" i="1" dirty="0" smtClean="0">
                <a:solidFill>
                  <a:srgbClr val="1D628F"/>
                </a:solidFill>
              </a:rPr>
              <a:t>L</a:t>
            </a:r>
            <a:r>
              <a:rPr lang="en-US" i="1" dirty="0" smtClean="0">
                <a:solidFill>
                  <a:srgbClr val="1D628F"/>
                </a:solidFill>
              </a:rPr>
              <a:t>ease </a:t>
            </a:r>
            <a:r>
              <a:rPr lang="en-US" i="1" dirty="0">
                <a:solidFill>
                  <a:srgbClr val="1D628F"/>
                </a:solidFill>
              </a:rPr>
              <a:t>agreement + a copy of ownership certificate from landlord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5203767" y="4574898"/>
            <a:ext cx="37656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D3862"/>
              </a:buClr>
            </a:pPr>
            <a:r>
              <a:rPr lang="en-US" sz="1400" i="1" dirty="0">
                <a:solidFill>
                  <a:srgbClr val="FF0000"/>
                </a:solidFill>
              </a:rPr>
              <a:t>PLEASE, ALWAYS KEEP UP WITH THEIR DEADLINES and whenever you move to a new flat report your new address to the Immigrations office within 3 days.</a:t>
            </a:r>
          </a:p>
        </p:txBody>
      </p:sp>
    </p:spTree>
    <p:extLst>
      <p:ext uri="{BB962C8B-B14F-4D97-AF65-F5344CB8AC3E}">
        <p14:creationId xmlns:p14="http://schemas.microsoft.com/office/powerpoint/2010/main" val="1295864917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181549" y="32919"/>
            <a:ext cx="768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D3862"/>
                </a:solidFill>
              </a:rPr>
              <a:t>Medical Assistance</a:t>
            </a:r>
          </a:p>
          <a:p>
            <a:endParaRPr lang="en-GB" sz="1600" b="1" dirty="0" smtClean="0">
              <a:solidFill>
                <a:srgbClr val="0D3862"/>
              </a:solidFill>
            </a:endParaRPr>
          </a:p>
          <a:p>
            <a:r>
              <a:rPr lang="en-GB" sz="1200" b="1" cap="all" dirty="0" smtClean="0">
                <a:solidFill>
                  <a:srgbClr val="0D3862"/>
                </a:solidFill>
              </a:rPr>
              <a:t>General Practitioner of the University of Pécs: </a:t>
            </a:r>
          </a:p>
          <a:p>
            <a:r>
              <a:rPr lang="en-GB" sz="1200" b="1" dirty="0" smtClean="0">
                <a:solidFill>
                  <a:srgbClr val="0D3862"/>
                </a:solidFill>
              </a:rPr>
              <a:t>	</a:t>
            </a:r>
            <a:r>
              <a:rPr lang="en-GB" sz="1200" b="1" dirty="0" err="1" smtClean="0">
                <a:solidFill>
                  <a:srgbClr val="0D3862"/>
                </a:solidFill>
              </a:rPr>
              <a:t>Dr.</a:t>
            </a:r>
            <a:r>
              <a:rPr lang="en-GB" sz="1200" b="1" dirty="0" smtClean="0">
                <a:solidFill>
                  <a:srgbClr val="0D3862"/>
                </a:solidFill>
              </a:rPr>
              <a:t> Ildikó RADVÁNYI</a:t>
            </a:r>
          </a:p>
          <a:p>
            <a:r>
              <a:rPr lang="en-GB" sz="1200" b="1" dirty="0" smtClean="0">
                <a:solidFill>
                  <a:srgbClr val="0D3862"/>
                </a:solidFill>
              </a:rPr>
              <a:t>	</a:t>
            </a:r>
            <a:r>
              <a:rPr lang="en-GB" sz="1200" dirty="0" err="1" smtClean="0">
                <a:solidFill>
                  <a:srgbClr val="0D3862"/>
                </a:solidFill>
              </a:rPr>
              <a:t>Nyár</a:t>
            </a:r>
            <a:r>
              <a:rPr lang="en-GB" sz="1200" dirty="0" smtClean="0">
                <a:solidFill>
                  <a:srgbClr val="0D3862"/>
                </a:solidFill>
              </a:rPr>
              <a:t> </a:t>
            </a:r>
            <a:r>
              <a:rPr lang="en-GB" sz="1200" dirty="0" err="1" smtClean="0">
                <a:solidFill>
                  <a:srgbClr val="0D3862"/>
                </a:solidFill>
              </a:rPr>
              <a:t>utca</a:t>
            </a:r>
            <a:r>
              <a:rPr lang="en-GB" sz="1200" dirty="0" smtClean="0">
                <a:solidFill>
                  <a:srgbClr val="0D3862"/>
                </a:solidFill>
              </a:rPr>
              <a:t> 8. Pécs-7624</a:t>
            </a:r>
          </a:p>
          <a:p>
            <a:r>
              <a:rPr lang="en-GB" sz="1200" dirty="0" smtClean="0">
                <a:solidFill>
                  <a:srgbClr val="0D3862"/>
                </a:solidFill>
              </a:rPr>
              <a:t>	+36 72 507 520</a:t>
            </a:r>
          </a:p>
          <a:p>
            <a:r>
              <a:rPr lang="en-GB" sz="1200" b="1" dirty="0" smtClean="0">
                <a:solidFill>
                  <a:srgbClr val="0D3862"/>
                </a:solidFill>
              </a:rPr>
              <a:t>Opening hours</a:t>
            </a:r>
            <a:r>
              <a:rPr lang="en-GB" sz="1200" dirty="0" smtClean="0">
                <a:solidFill>
                  <a:srgbClr val="0D3862"/>
                </a:solidFill>
              </a:rPr>
              <a:t>: Monday: 8:30 – 11:30, 12:00 – 15:00, Tuesday - Wednesday - Thursday: 8:30 – 15:00, </a:t>
            </a:r>
            <a:br>
              <a:rPr lang="en-GB" sz="1200" dirty="0" smtClean="0">
                <a:solidFill>
                  <a:srgbClr val="0D3862"/>
                </a:solidFill>
              </a:rPr>
            </a:br>
            <a:r>
              <a:rPr lang="en-GB" sz="1200" dirty="0" smtClean="0">
                <a:solidFill>
                  <a:srgbClr val="0D3862"/>
                </a:solidFill>
              </a:rPr>
              <a:t>Friday: 8:00 – 12:00, 13:00 – 14:00</a:t>
            </a:r>
          </a:p>
          <a:p>
            <a:r>
              <a:rPr lang="en-GB" sz="1200" i="1" dirty="0" smtClean="0">
                <a:solidFill>
                  <a:srgbClr val="1D628F"/>
                </a:solidFill>
              </a:rPr>
              <a:t>Only within </a:t>
            </a:r>
            <a:r>
              <a:rPr lang="en-GB" sz="1200" b="1" i="1" dirty="0" smtClean="0">
                <a:solidFill>
                  <a:srgbClr val="1D628F"/>
                </a:solidFill>
              </a:rPr>
              <a:t>opening </a:t>
            </a:r>
            <a:r>
              <a:rPr lang="en-GB" sz="1200" b="1" i="1" dirty="0" smtClean="0">
                <a:solidFill>
                  <a:srgbClr val="1D628F"/>
                </a:solidFill>
              </a:rPr>
              <a:t>hours</a:t>
            </a:r>
            <a:r>
              <a:rPr lang="hu-HU" sz="1200" b="1" i="1" dirty="0" smtClean="0">
                <a:solidFill>
                  <a:srgbClr val="1D628F"/>
                </a:solidFill>
              </a:rPr>
              <a:t>. O</a:t>
            </a:r>
            <a:r>
              <a:rPr lang="en-GB" sz="1200" i="1" dirty="0" smtClean="0">
                <a:solidFill>
                  <a:srgbClr val="1D628F"/>
                </a:solidFill>
              </a:rPr>
              <a:t>ne </a:t>
            </a:r>
            <a:r>
              <a:rPr lang="en-GB" sz="1200" i="1" dirty="0" smtClean="0">
                <a:solidFill>
                  <a:srgbClr val="1D628F"/>
                </a:solidFill>
              </a:rPr>
              <a:t>meeting with the doctor costs HUF 2500). If necessary the GP may redirect you to a specialist for special treatment. Prescribed medicines can be bought at any pharmacies/drug stores with the prescription from the doctor.</a:t>
            </a:r>
          </a:p>
          <a:p>
            <a:endParaRPr lang="en-GB" sz="1000" dirty="0" smtClean="0">
              <a:solidFill>
                <a:srgbClr val="0D3862"/>
              </a:solidFill>
            </a:endParaRPr>
          </a:p>
          <a:p>
            <a:r>
              <a:rPr lang="en-GB" sz="1200" b="1" dirty="0" smtClean="0">
                <a:solidFill>
                  <a:srgbClr val="0D3862"/>
                </a:solidFill>
              </a:rPr>
              <a:t>EMERGENCY and </a:t>
            </a:r>
            <a:r>
              <a:rPr lang="en-GB" sz="1200" b="1" cap="all" dirty="0" smtClean="0">
                <a:solidFill>
                  <a:srgbClr val="0D3862"/>
                </a:solidFill>
              </a:rPr>
              <a:t>outside the GP’s opening hours</a:t>
            </a:r>
            <a:r>
              <a:rPr lang="en-GB" sz="1200" cap="all" dirty="0" smtClean="0">
                <a:solidFill>
                  <a:srgbClr val="0D3862"/>
                </a:solidFill>
              </a:rPr>
              <a:t> </a:t>
            </a:r>
          </a:p>
          <a:p>
            <a:r>
              <a:rPr lang="en-GB" sz="1200" b="1" cap="all" dirty="0" smtClean="0">
                <a:solidFill>
                  <a:srgbClr val="0D3862"/>
                </a:solidFill>
              </a:rPr>
              <a:t>Where?</a:t>
            </a:r>
            <a:r>
              <a:rPr lang="en-GB" sz="1200" cap="all" dirty="0" smtClean="0">
                <a:solidFill>
                  <a:srgbClr val="0D3862"/>
                </a:solidFill>
              </a:rPr>
              <a:t> </a:t>
            </a:r>
            <a:r>
              <a:rPr lang="en-GB" sz="1200" dirty="0" smtClean="0">
                <a:solidFill>
                  <a:srgbClr val="0D3862"/>
                </a:solidFill>
              </a:rPr>
              <a:t>At Department of Emergency Medicine, Janus </a:t>
            </a:r>
            <a:r>
              <a:rPr lang="en-GB" sz="1200" dirty="0" err="1" smtClean="0">
                <a:solidFill>
                  <a:srgbClr val="0D3862"/>
                </a:solidFill>
              </a:rPr>
              <a:t>Pannonius</a:t>
            </a:r>
            <a:r>
              <a:rPr lang="en-GB" sz="1200" dirty="0" smtClean="0">
                <a:solidFill>
                  <a:srgbClr val="0D3862"/>
                </a:solidFill>
              </a:rPr>
              <a:t> Clinical </a:t>
            </a:r>
            <a:r>
              <a:rPr lang="en-GB" sz="1200" dirty="0" smtClean="0">
                <a:solidFill>
                  <a:srgbClr val="0D3862"/>
                </a:solidFill>
              </a:rPr>
              <a:t>Bloc</a:t>
            </a:r>
            <a:r>
              <a:rPr lang="hu-HU" sz="1200" dirty="0" smtClean="0">
                <a:solidFill>
                  <a:srgbClr val="0D3862"/>
                </a:solidFill>
              </a:rPr>
              <a:t>k</a:t>
            </a:r>
            <a:r>
              <a:rPr lang="en-GB" sz="1200" dirty="0" smtClean="0">
                <a:solidFill>
                  <a:srgbClr val="0D3862"/>
                </a:solidFill>
              </a:rPr>
              <a:t>:</a:t>
            </a:r>
            <a:r>
              <a:rPr lang="en-GB" sz="1200" b="1" dirty="0" smtClean="0">
                <a:solidFill>
                  <a:srgbClr val="0D3862"/>
                </a:solidFill>
              </a:rPr>
              <a:t> </a:t>
            </a:r>
            <a:r>
              <a:rPr lang="en-GB" sz="1200" b="1" dirty="0" err="1" smtClean="0">
                <a:solidFill>
                  <a:srgbClr val="0D3862"/>
                </a:solidFill>
              </a:rPr>
              <a:t>Ifjúság</a:t>
            </a:r>
            <a:r>
              <a:rPr lang="en-GB" sz="1200" b="1" dirty="0" smtClean="0">
                <a:solidFill>
                  <a:srgbClr val="0D3862"/>
                </a:solidFill>
              </a:rPr>
              <a:t> </a:t>
            </a:r>
            <a:r>
              <a:rPr lang="en-GB" sz="1200" b="1" dirty="0" err="1" smtClean="0">
                <a:solidFill>
                  <a:srgbClr val="0D3862"/>
                </a:solidFill>
              </a:rPr>
              <a:t>út</a:t>
            </a:r>
            <a:r>
              <a:rPr lang="en-GB" sz="1200" b="1" dirty="0" smtClean="0">
                <a:solidFill>
                  <a:srgbClr val="0D3862"/>
                </a:solidFill>
              </a:rPr>
              <a:t> 13. Pécs-7624</a:t>
            </a:r>
          </a:p>
          <a:p>
            <a:r>
              <a:rPr lang="en-GB" sz="1200" b="1" dirty="0" smtClean="0">
                <a:solidFill>
                  <a:srgbClr val="0D3862"/>
                </a:solidFill>
              </a:rPr>
              <a:t>Opening hours: </a:t>
            </a:r>
            <a:r>
              <a:rPr lang="en-GB" sz="1200" dirty="0" smtClean="0">
                <a:solidFill>
                  <a:srgbClr val="0D3862"/>
                </a:solidFill>
              </a:rPr>
              <a:t>weekdays 15:00-19:00 Saturdays, Sundays and on holidays: 0-24</a:t>
            </a:r>
          </a:p>
          <a:p>
            <a:endParaRPr lang="en-GB" sz="1000" dirty="0" smtClean="0">
              <a:solidFill>
                <a:srgbClr val="0D3862"/>
              </a:solidFill>
            </a:endParaRPr>
          </a:p>
          <a:p>
            <a:r>
              <a:rPr lang="en-GB" sz="1200" b="1" dirty="0" smtClean="0">
                <a:solidFill>
                  <a:srgbClr val="0D3862"/>
                </a:solidFill>
              </a:rPr>
              <a:t>DENTAL ISSUES</a:t>
            </a:r>
          </a:p>
          <a:p>
            <a:r>
              <a:rPr lang="en-GB" sz="1200" b="1" cap="all" dirty="0" smtClean="0">
                <a:solidFill>
                  <a:srgbClr val="0D3862"/>
                </a:solidFill>
              </a:rPr>
              <a:t>Where</a:t>
            </a:r>
            <a:r>
              <a:rPr lang="en-GB" sz="1200" b="1" cap="all" dirty="0" smtClean="0">
                <a:solidFill>
                  <a:srgbClr val="0D3862"/>
                </a:solidFill>
              </a:rPr>
              <a:t>?</a:t>
            </a:r>
            <a:r>
              <a:rPr lang="en-GB" sz="1200" cap="all" dirty="0" smtClean="0">
                <a:solidFill>
                  <a:srgbClr val="0D3862"/>
                </a:solidFill>
              </a:rPr>
              <a:t> </a:t>
            </a:r>
            <a:r>
              <a:rPr lang="en-GB" sz="1200" dirty="0" smtClean="0">
                <a:solidFill>
                  <a:srgbClr val="0D3862"/>
                </a:solidFill>
              </a:rPr>
              <a:t>At Medical Center </a:t>
            </a:r>
            <a:r>
              <a:rPr lang="en-GB" sz="1200" b="1" dirty="0" err="1" smtClean="0">
                <a:solidFill>
                  <a:srgbClr val="0D3862"/>
                </a:solidFill>
              </a:rPr>
              <a:t>Veress</a:t>
            </a:r>
            <a:r>
              <a:rPr lang="en-GB" sz="1200" b="1" dirty="0" smtClean="0">
                <a:solidFill>
                  <a:srgbClr val="0D3862"/>
                </a:solidFill>
              </a:rPr>
              <a:t> </a:t>
            </a:r>
            <a:r>
              <a:rPr lang="en-GB" sz="1200" b="1" dirty="0" err="1" smtClean="0">
                <a:solidFill>
                  <a:srgbClr val="0D3862"/>
                </a:solidFill>
              </a:rPr>
              <a:t>Endre</a:t>
            </a:r>
            <a:r>
              <a:rPr lang="en-GB" sz="1200" b="1" dirty="0" smtClean="0">
                <a:solidFill>
                  <a:srgbClr val="0D3862"/>
                </a:solidFill>
              </a:rPr>
              <a:t> </a:t>
            </a:r>
            <a:r>
              <a:rPr lang="en-GB" sz="1200" b="1" dirty="0" err="1" smtClean="0">
                <a:solidFill>
                  <a:srgbClr val="0D3862"/>
                </a:solidFill>
              </a:rPr>
              <a:t>utca</a:t>
            </a:r>
            <a:r>
              <a:rPr lang="en-GB" sz="1200" b="1" dirty="0" smtClean="0">
                <a:solidFill>
                  <a:srgbClr val="0D3862"/>
                </a:solidFill>
              </a:rPr>
              <a:t> 2. Pécs-7633 </a:t>
            </a:r>
            <a:r>
              <a:rPr lang="en-GB" sz="1200" dirty="0" smtClean="0">
                <a:solidFill>
                  <a:srgbClr val="0D3862"/>
                </a:solidFill>
              </a:rPr>
              <a:t>(’</a:t>
            </a:r>
            <a:r>
              <a:rPr lang="en-GB" sz="1200" dirty="0" err="1" smtClean="0">
                <a:solidFill>
                  <a:srgbClr val="0D3862"/>
                </a:solidFill>
              </a:rPr>
              <a:t>Egyesített</a:t>
            </a:r>
            <a:r>
              <a:rPr lang="en-GB" sz="1200" dirty="0" smtClean="0">
                <a:solidFill>
                  <a:srgbClr val="0D3862"/>
                </a:solidFill>
              </a:rPr>
              <a:t> </a:t>
            </a:r>
            <a:r>
              <a:rPr lang="en-GB" sz="1200" dirty="0" err="1" smtClean="0">
                <a:solidFill>
                  <a:srgbClr val="0D3862"/>
                </a:solidFill>
              </a:rPr>
              <a:t>Egészségügyi</a:t>
            </a:r>
            <a:r>
              <a:rPr lang="en-GB" sz="1200" dirty="0" smtClean="0">
                <a:solidFill>
                  <a:srgbClr val="0D3862"/>
                </a:solidFill>
              </a:rPr>
              <a:t> </a:t>
            </a:r>
            <a:r>
              <a:rPr lang="en-GB" sz="1200" dirty="0" err="1" smtClean="0">
                <a:solidFill>
                  <a:srgbClr val="0D3862"/>
                </a:solidFill>
              </a:rPr>
              <a:t>Intézmények</a:t>
            </a:r>
            <a:r>
              <a:rPr lang="en-GB" sz="1200" dirty="0" smtClean="0">
                <a:solidFill>
                  <a:srgbClr val="0D3862"/>
                </a:solidFill>
              </a:rPr>
              <a:t>, III. </a:t>
            </a:r>
            <a:r>
              <a:rPr lang="en-GB" sz="1200" dirty="0" err="1" smtClean="0">
                <a:solidFill>
                  <a:srgbClr val="0D3862"/>
                </a:solidFill>
              </a:rPr>
              <a:t>sz</a:t>
            </a:r>
            <a:r>
              <a:rPr lang="en-GB" sz="1200" dirty="0" smtClean="0">
                <a:solidFill>
                  <a:srgbClr val="0D3862"/>
                </a:solidFill>
              </a:rPr>
              <a:t>. </a:t>
            </a:r>
            <a:r>
              <a:rPr lang="en-GB" sz="1200" dirty="0" err="1" smtClean="0">
                <a:solidFill>
                  <a:srgbClr val="0D3862"/>
                </a:solidFill>
              </a:rPr>
              <a:t>Rendelőintézet</a:t>
            </a:r>
            <a:r>
              <a:rPr lang="en-GB" sz="1200" dirty="0" smtClean="0">
                <a:solidFill>
                  <a:srgbClr val="0D3862"/>
                </a:solidFill>
              </a:rPr>
              <a:t>’)</a:t>
            </a:r>
            <a:r>
              <a:rPr lang="en-GB" sz="1200" b="1" dirty="0" smtClean="0">
                <a:solidFill>
                  <a:srgbClr val="0D3862"/>
                </a:solidFill>
              </a:rPr>
              <a:t>. On weekdays! </a:t>
            </a:r>
            <a:r>
              <a:rPr lang="en-GB" sz="1200" dirty="0" smtClean="0">
                <a:solidFill>
                  <a:srgbClr val="0D3862"/>
                </a:solidFill>
              </a:rPr>
              <a:t>Ask y</a:t>
            </a:r>
            <a:r>
              <a:rPr lang="en-GB" sz="1200" b="1" u="sng" dirty="0" smtClean="0">
                <a:solidFill>
                  <a:srgbClr val="0D3862"/>
                </a:solidFill>
              </a:rPr>
              <a:t>our Hungarian buddy </a:t>
            </a:r>
            <a:r>
              <a:rPr lang="en-GB" sz="1200" dirty="0" smtClean="0">
                <a:solidFill>
                  <a:srgbClr val="0D3862"/>
                </a:solidFill>
              </a:rPr>
              <a:t>and find out which dental district you belong to, then visit your designated dentist. Or visit the following website (in Hungarian): </a:t>
            </a:r>
            <a:r>
              <a:rPr lang="en-GB" sz="1200" dirty="0" smtClean="0">
                <a:solidFill>
                  <a:srgbClr val="0D3862"/>
                </a:solidFill>
                <a:hlinkClick r:id="rId3"/>
              </a:rPr>
              <a:t>http://www.pecs.hu/tartalmak/Vegyes_fogaszati_korzetek_elerhetosege</a:t>
            </a:r>
            <a:endParaRPr lang="en-GB" sz="1200" dirty="0" smtClean="0">
              <a:solidFill>
                <a:srgbClr val="0D3862"/>
              </a:solidFill>
            </a:endParaRPr>
          </a:p>
          <a:p>
            <a:r>
              <a:rPr lang="en-GB" sz="1200" b="1" dirty="0" smtClean="0">
                <a:solidFill>
                  <a:srgbClr val="0D3862"/>
                </a:solidFill>
              </a:rPr>
              <a:t>On Weekends and holidays 7:00-17:00:</a:t>
            </a:r>
            <a:r>
              <a:rPr lang="en-GB" sz="1200" dirty="0" smtClean="0">
                <a:solidFill>
                  <a:srgbClr val="0D3862"/>
                </a:solidFill>
              </a:rPr>
              <a:t> Department of Dentistry, Oral and Maxillofacial Surgery: </a:t>
            </a:r>
            <a:r>
              <a:rPr lang="en-GB" sz="1200" b="1" dirty="0" err="1" smtClean="0">
                <a:solidFill>
                  <a:srgbClr val="0D3862"/>
                </a:solidFill>
              </a:rPr>
              <a:t>Dischka</a:t>
            </a:r>
            <a:r>
              <a:rPr lang="en-GB" sz="1200" b="1" dirty="0" smtClean="0">
                <a:solidFill>
                  <a:srgbClr val="0D3862"/>
                </a:solidFill>
              </a:rPr>
              <a:t> </a:t>
            </a:r>
            <a:r>
              <a:rPr lang="en-GB" sz="1200" b="1" dirty="0" err="1" smtClean="0">
                <a:solidFill>
                  <a:srgbClr val="0D3862"/>
                </a:solidFill>
              </a:rPr>
              <a:t>Győző</a:t>
            </a:r>
            <a:r>
              <a:rPr lang="en-GB" sz="1200" b="1" dirty="0" smtClean="0">
                <a:solidFill>
                  <a:srgbClr val="0D3862"/>
                </a:solidFill>
              </a:rPr>
              <a:t> </a:t>
            </a:r>
            <a:r>
              <a:rPr lang="en-GB" sz="1200" b="1" dirty="0" err="1" smtClean="0">
                <a:solidFill>
                  <a:srgbClr val="0D3862"/>
                </a:solidFill>
              </a:rPr>
              <a:t>utca</a:t>
            </a:r>
            <a:r>
              <a:rPr lang="en-GB" sz="1200" b="1" dirty="0" smtClean="0">
                <a:solidFill>
                  <a:srgbClr val="0D3862"/>
                </a:solidFill>
              </a:rPr>
              <a:t> 5. Pécs 7621</a:t>
            </a:r>
          </a:p>
          <a:p>
            <a:endParaRPr lang="en-GB" sz="1000" b="1" dirty="0" smtClean="0">
              <a:solidFill>
                <a:srgbClr val="0D3862"/>
              </a:solidFill>
            </a:endParaRPr>
          </a:p>
          <a:p>
            <a:r>
              <a:rPr lang="en-GB" sz="1000" b="1" dirty="0" smtClean="0">
                <a:solidFill>
                  <a:srgbClr val="0D3862"/>
                </a:solidFill>
              </a:rPr>
              <a:t>If you are in an emergency situation call one of these numbers below!</a:t>
            </a:r>
          </a:p>
          <a:p>
            <a:r>
              <a:rPr lang="en-GB" sz="1000" b="1" u="sng" dirty="0" smtClean="0">
                <a:solidFill>
                  <a:srgbClr val="0D3862"/>
                </a:solidFill>
              </a:rPr>
              <a:t>General emergency number: 112</a:t>
            </a:r>
          </a:p>
          <a:p>
            <a:r>
              <a:rPr lang="en-GB" sz="1000" b="1" dirty="0" smtClean="0">
                <a:solidFill>
                  <a:srgbClr val="0D3862"/>
                </a:solidFill>
              </a:rPr>
              <a:t>Ambulance and emergency medical services: 104, Police: 107, Fire Department, rescue services, civil protection: 105</a:t>
            </a:r>
          </a:p>
          <a:p>
            <a:endParaRPr lang="en-GB" sz="1600" dirty="0" smtClean="0"/>
          </a:p>
          <a:p>
            <a:endParaRPr lang="en-GB" sz="1600" dirty="0" smtClean="0">
              <a:solidFill>
                <a:srgbClr val="0D3862"/>
              </a:solidFill>
            </a:endParaRPr>
          </a:p>
          <a:p>
            <a:endParaRPr lang="en-GB" sz="1600" b="1" dirty="0">
              <a:solidFill>
                <a:srgbClr val="0D38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48464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115048" y="0"/>
            <a:ext cx="768096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D3862"/>
                </a:solidFill>
              </a:rPr>
              <a:t>Application for Student Card</a:t>
            </a:r>
          </a:p>
          <a:p>
            <a:pPr>
              <a:defRPr/>
            </a:pPr>
            <a:endParaRPr lang="en-GB" altLang="hu-HU" sz="1400" b="1" dirty="0" smtClean="0">
              <a:solidFill>
                <a:srgbClr val="0D3862"/>
              </a:solidFill>
            </a:endParaRPr>
          </a:p>
          <a:p>
            <a:pPr>
              <a:defRPr/>
            </a:pPr>
            <a:r>
              <a:rPr lang="en-GB" altLang="hu-HU" sz="1400" b="1" dirty="0" smtClean="0">
                <a:solidFill>
                  <a:srgbClr val="0D3862"/>
                </a:solidFill>
              </a:rPr>
              <a:t>WHERE?</a:t>
            </a:r>
          </a:p>
          <a:p>
            <a:pPr>
              <a:defRPr/>
            </a:pPr>
            <a:r>
              <a:rPr lang="en-GB" altLang="hu-HU" sz="1400" b="1" dirty="0" smtClean="0">
                <a:solidFill>
                  <a:srgbClr val="0D3862"/>
                </a:solidFill>
              </a:rPr>
              <a:t>	</a:t>
            </a:r>
            <a:r>
              <a:rPr lang="en-GB" altLang="hu-HU" sz="1400" b="1" u="sng" dirty="0" smtClean="0">
                <a:solidFill>
                  <a:srgbClr val="0D3862"/>
                </a:solidFill>
              </a:rPr>
              <a:t>APPLICATION: GOVERNMENT OFFICE</a:t>
            </a:r>
          </a:p>
          <a:p>
            <a:pPr>
              <a:defRPr/>
            </a:pPr>
            <a:r>
              <a:rPr lang="en-GB" altLang="hu-HU" sz="1400" b="1" dirty="0" smtClean="0">
                <a:solidFill>
                  <a:srgbClr val="0D3862"/>
                </a:solidFill>
              </a:rPr>
              <a:t>	Address</a:t>
            </a:r>
            <a:r>
              <a:rPr lang="en-GB" altLang="hu-HU" sz="1400" dirty="0" smtClean="0">
                <a:solidFill>
                  <a:srgbClr val="0D3862"/>
                </a:solidFill>
              </a:rPr>
              <a:t>: Szántó Kovács János </a:t>
            </a:r>
            <a:r>
              <a:rPr lang="en-GB" altLang="hu-HU" sz="1400" dirty="0" err="1" smtClean="0">
                <a:solidFill>
                  <a:srgbClr val="0D3862"/>
                </a:solidFill>
              </a:rPr>
              <a:t>utca</a:t>
            </a:r>
            <a:r>
              <a:rPr lang="en-GB" altLang="hu-HU" sz="1400" dirty="0" smtClean="0">
                <a:solidFill>
                  <a:srgbClr val="0D3862"/>
                </a:solidFill>
              </a:rPr>
              <a:t> 1. </a:t>
            </a:r>
            <a:r>
              <a:rPr lang="en-GB" altLang="hu-HU" sz="1400" dirty="0" smtClean="0">
                <a:solidFill>
                  <a:srgbClr val="0D3862"/>
                </a:solidFill>
              </a:rPr>
              <a:t>Pécs-7633</a:t>
            </a:r>
            <a:r>
              <a:rPr lang="hu-HU" altLang="hu-HU" sz="1400" dirty="0" smtClean="0">
                <a:solidFill>
                  <a:srgbClr val="0D3862"/>
                </a:solidFill>
              </a:rPr>
              <a:t> </a:t>
            </a:r>
            <a:r>
              <a:rPr lang="hu-HU" altLang="hu-HU" sz="1400" dirty="0" err="1" smtClean="0">
                <a:solidFill>
                  <a:srgbClr val="0D3862"/>
                </a:solidFill>
              </a:rPr>
              <a:t>or</a:t>
            </a:r>
            <a:r>
              <a:rPr lang="hu-HU" altLang="hu-HU" sz="1400" dirty="0" smtClean="0">
                <a:solidFill>
                  <a:srgbClr val="0D3862"/>
                </a:solidFill>
              </a:rPr>
              <a:t> Kossuth Lajos </a:t>
            </a:r>
            <a:r>
              <a:rPr lang="hu-HU" altLang="hu-HU" sz="1400" dirty="0" err="1" smtClean="0">
                <a:solidFill>
                  <a:srgbClr val="0D3862"/>
                </a:solidFill>
              </a:rPr>
              <a:t>square</a:t>
            </a:r>
            <a:r>
              <a:rPr lang="hu-HU" altLang="hu-HU" sz="1400" dirty="0" smtClean="0">
                <a:solidFill>
                  <a:srgbClr val="0D3862"/>
                </a:solidFill>
              </a:rPr>
              <a:t> 1. Pécs-7622.</a:t>
            </a:r>
            <a:endParaRPr lang="en-GB" altLang="hu-HU" sz="1400" dirty="0" smtClean="0">
              <a:solidFill>
                <a:srgbClr val="0D3862"/>
              </a:solidFill>
            </a:endParaRPr>
          </a:p>
          <a:p>
            <a:pPr>
              <a:defRPr/>
            </a:pPr>
            <a:r>
              <a:rPr lang="en-GB" altLang="hu-HU" sz="1400" b="1" dirty="0" smtClean="0">
                <a:solidFill>
                  <a:srgbClr val="0D3862"/>
                </a:solidFill>
              </a:rPr>
              <a:t>	Opening hours</a:t>
            </a:r>
            <a:r>
              <a:rPr lang="en-GB" altLang="hu-HU" sz="1400" dirty="0" smtClean="0">
                <a:solidFill>
                  <a:srgbClr val="0D3862"/>
                </a:solidFill>
              </a:rPr>
              <a:t>: Mon: 7:00-17:00, Tue: 8:00-12:00, Wed: 8:00-16:00, Thu: 8:00-18:00, Fri:8:00-13:30 </a:t>
            </a:r>
          </a:p>
          <a:p>
            <a:pPr>
              <a:defRPr/>
            </a:pPr>
            <a:r>
              <a:rPr lang="en-GB" altLang="hu-HU" sz="1400" dirty="0" smtClean="0">
                <a:solidFill>
                  <a:srgbClr val="0D3862"/>
                </a:solidFill>
              </a:rPr>
              <a:t>	</a:t>
            </a:r>
            <a:r>
              <a:rPr lang="en-GB" altLang="hu-HU" sz="1400" b="1" u="sng" dirty="0" smtClean="0">
                <a:solidFill>
                  <a:srgbClr val="0D3862"/>
                </a:solidFill>
              </a:rPr>
              <a:t>PICKING UP:</a:t>
            </a:r>
            <a:r>
              <a:rPr lang="en-GB" altLang="hu-HU" sz="1400" b="1" dirty="0" smtClean="0">
                <a:solidFill>
                  <a:srgbClr val="0D3862"/>
                </a:solidFill>
              </a:rPr>
              <a:t> </a:t>
            </a:r>
          </a:p>
          <a:p>
            <a:pPr>
              <a:defRPr/>
            </a:pPr>
            <a:r>
              <a:rPr lang="en-GB" sz="1400" i="1" u="sng" dirty="0" smtClean="0">
                <a:solidFill>
                  <a:srgbClr val="1D628F"/>
                </a:solidFill>
              </a:rPr>
              <a:t>(If you are studying at the Faculty of Law, Medicine, Pharmacy, Humanities or Business)</a:t>
            </a:r>
            <a:endParaRPr lang="en-GB" altLang="hu-HU" sz="1400" b="1" dirty="0" smtClean="0">
              <a:solidFill>
                <a:srgbClr val="0D3862"/>
              </a:solidFill>
            </a:endParaRPr>
          </a:p>
          <a:p>
            <a:pPr>
              <a:defRPr/>
            </a:pPr>
            <a:r>
              <a:rPr lang="en-GB" altLang="hu-HU" sz="1400" b="1" dirty="0" smtClean="0">
                <a:solidFill>
                  <a:srgbClr val="0D3862"/>
                </a:solidFill>
              </a:rPr>
              <a:t>1. 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temporary student card 2 days later, valid for 60 days only!</a:t>
            </a:r>
            <a:r>
              <a:rPr lang="en-GB" altLang="hu-HU" sz="1400" dirty="0" smtClean="0">
                <a:solidFill>
                  <a:srgbClr val="0D3862"/>
                </a:solidFill>
              </a:rPr>
              <a:t> At the </a:t>
            </a:r>
            <a:r>
              <a:rPr lang="en-GB" altLang="hu-HU" sz="1400" b="1" dirty="0" smtClean="0">
                <a:solidFill>
                  <a:srgbClr val="0D3862"/>
                </a:solidFill>
              </a:rPr>
              <a:t>CENTRAL REGISTRAR’S OFFICE</a:t>
            </a:r>
            <a:r>
              <a:rPr lang="en-GB" altLang="hu-HU" sz="1400" dirty="0" smtClean="0">
                <a:solidFill>
                  <a:srgbClr val="0D3862"/>
                </a:solidFill>
              </a:rPr>
              <a:t>: 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	</a:t>
            </a:r>
            <a:r>
              <a:rPr lang="en-GB" sz="1400" b="1" dirty="0" smtClean="0">
                <a:solidFill>
                  <a:srgbClr val="0D3862"/>
                </a:solidFill>
              </a:rPr>
              <a:t>Address:</a:t>
            </a:r>
            <a:r>
              <a:rPr lang="en-GB" sz="1400" dirty="0" smtClean="0">
                <a:solidFill>
                  <a:srgbClr val="0D3862"/>
                </a:solidFill>
              </a:rPr>
              <a:t> Building Z, lower ground floor, 1-3. </a:t>
            </a:r>
            <a:r>
              <a:rPr lang="en-GB" sz="1400" dirty="0" err="1" smtClean="0">
                <a:solidFill>
                  <a:srgbClr val="0D3862"/>
                </a:solidFill>
              </a:rPr>
              <a:t>Dohány</a:t>
            </a:r>
            <a:r>
              <a:rPr lang="en-GB" sz="1400" dirty="0" smtClean="0">
                <a:solidFill>
                  <a:srgbClr val="0D3862"/>
                </a:solidFill>
              </a:rPr>
              <a:t> </a:t>
            </a:r>
            <a:r>
              <a:rPr lang="en-GB" sz="1400" dirty="0" err="1" smtClean="0">
                <a:solidFill>
                  <a:srgbClr val="0D3862"/>
                </a:solidFill>
              </a:rPr>
              <a:t>utca</a:t>
            </a:r>
            <a:r>
              <a:rPr lang="en-GB" sz="1400" dirty="0" smtClean="0">
                <a:solidFill>
                  <a:srgbClr val="0D3862"/>
                </a:solidFill>
              </a:rPr>
              <a:t> Pécs</a:t>
            </a:r>
            <a:r>
              <a:rPr lang="hu-HU" sz="1400" dirty="0" smtClean="0">
                <a:solidFill>
                  <a:srgbClr val="0D3862"/>
                </a:solidFill>
              </a:rPr>
              <a:t> </a:t>
            </a:r>
            <a:r>
              <a:rPr lang="en-GB" sz="1400" dirty="0" smtClean="0">
                <a:solidFill>
                  <a:srgbClr val="0D3862"/>
                </a:solidFill>
              </a:rPr>
              <a:t>7622</a:t>
            </a:r>
          </a:p>
          <a:p>
            <a:pPr>
              <a:defRPr/>
            </a:pPr>
            <a:r>
              <a:rPr lang="en-GB" sz="1400" dirty="0" smtClean="0">
                <a:solidFill>
                  <a:srgbClr val="0D3862"/>
                </a:solidFill>
              </a:rPr>
              <a:t>	</a:t>
            </a:r>
            <a:r>
              <a:rPr lang="en-GB" sz="1400" b="1" dirty="0" smtClean="0">
                <a:solidFill>
                  <a:srgbClr val="0D3862"/>
                </a:solidFill>
              </a:rPr>
              <a:t>Opening hours:</a:t>
            </a:r>
            <a:r>
              <a:rPr lang="en-GB" sz="1400" dirty="0" smtClean="0">
                <a:solidFill>
                  <a:srgbClr val="0D3862"/>
                </a:solidFill>
              </a:rPr>
              <a:t> Monday – Thursday: 9:00-15:00, Friday: 9:00-17:00 </a:t>
            </a:r>
            <a:r>
              <a:rPr lang="en-GB" altLang="hu-HU" sz="1400" dirty="0" smtClean="0">
                <a:solidFill>
                  <a:srgbClr val="0D3862"/>
                </a:solidFill>
              </a:rPr>
              <a:t>) </a:t>
            </a:r>
          </a:p>
          <a:p>
            <a:pPr>
              <a:defRPr/>
            </a:pPr>
            <a:r>
              <a:rPr lang="en-GB" altLang="hu-HU" sz="1400" b="1" cap="all" dirty="0" smtClean="0">
                <a:solidFill>
                  <a:srgbClr val="0D3862"/>
                </a:solidFill>
              </a:rPr>
              <a:t>2. 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permanent student card, 4 weeks later </a:t>
            </a:r>
            <a:r>
              <a:rPr lang="en-GB" altLang="hu-HU" sz="1400" dirty="0" smtClean="0">
                <a:solidFill>
                  <a:srgbClr val="0D3862"/>
                </a:solidFill>
              </a:rPr>
              <a:t>at the </a:t>
            </a:r>
            <a:r>
              <a:rPr lang="en-GB" altLang="hu-HU" sz="1400" b="1" dirty="0" smtClean="0">
                <a:solidFill>
                  <a:srgbClr val="0D3862"/>
                </a:solidFill>
              </a:rPr>
              <a:t>CENTRAL REGISTRAR’S OFFICE</a:t>
            </a:r>
            <a:endParaRPr lang="en-GB" sz="1400" i="1" u="sng" dirty="0" smtClean="0">
              <a:solidFill>
                <a:srgbClr val="1D628F"/>
              </a:solidFill>
            </a:endParaRPr>
          </a:p>
          <a:p>
            <a:pPr>
              <a:defRPr/>
            </a:pPr>
            <a:r>
              <a:rPr lang="en-GB" altLang="hu-HU" sz="1400" dirty="0" smtClean="0">
                <a:solidFill>
                  <a:srgbClr val="0D3862"/>
                </a:solidFill>
              </a:rPr>
              <a:t>Valid </a:t>
            </a:r>
            <a:r>
              <a:rPr lang="en-GB" altLang="hu-HU" sz="1400" dirty="0" smtClean="0">
                <a:solidFill>
                  <a:srgbClr val="0D3862"/>
                </a:solidFill>
              </a:rPr>
              <a:t>with </a:t>
            </a:r>
            <a:r>
              <a:rPr lang="en-GB" altLang="hu-HU" sz="1400" b="1" dirty="0" smtClean="0">
                <a:solidFill>
                  <a:srgbClr val="0D3862"/>
                </a:solidFill>
              </a:rPr>
              <a:t>semester sticker, </a:t>
            </a:r>
            <a:r>
              <a:rPr lang="en-GB" altLang="hu-HU" sz="1400" dirty="0" smtClean="0">
                <a:solidFill>
                  <a:srgbClr val="0D3862"/>
                </a:solidFill>
              </a:rPr>
              <a:t>it has to be renewed in each semester!</a:t>
            </a:r>
          </a:p>
          <a:p>
            <a:pPr>
              <a:defRPr/>
            </a:pPr>
            <a:r>
              <a:rPr lang="en-GB" altLang="hu-HU" sz="1400" b="1" cap="all" dirty="0" smtClean="0">
                <a:solidFill>
                  <a:srgbClr val="0D3862"/>
                </a:solidFill>
              </a:rPr>
              <a:t>What to do?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hu-HU" sz="1400" i="1" dirty="0" smtClean="0">
                <a:solidFill>
                  <a:srgbClr val="1D628F"/>
                </a:solidFill>
              </a:rPr>
              <a:t>take your </a:t>
            </a:r>
            <a:r>
              <a:rPr lang="en-GB" altLang="hu-HU" sz="1400" b="1" i="1" dirty="0" smtClean="0">
                <a:solidFill>
                  <a:srgbClr val="1D628F"/>
                </a:solidFill>
              </a:rPr>
              <a:t>PASSPORT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 and </a:t>
            </a:r>
            <a:r>
              <a:rPr lang="en-GB" altLang="hu-HU" sz="1400" b="1" i="1" dirty="0" smtClean="0">
                <a:solidFill>
                  <a:srgbClr val="1D628F"/>
                </a:solidFill>
              </a:rPr>
              <a:t>STUDENT STATUS CERTIFICATE 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with you!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hu-HU" sz="1400" i="1" dirty="0" smtClean="0">
                <a:solidFill>
                  <a:srgbClr val="1D628F"/>
                </a:solidFill>
              </a:rPr>
              <a:t>Application form: provide your personal data </a:t>
            </a:r>
            <a:r>
              <a:rPr lang="en-GB" altLang="hu-HU" sz="1400" i="1" u="sng" dirty="0" smtClean="0">
                <a:solidFill>
                  <a:srgbClr val="1D628F"/>
                </a:solidFill>
              </a:rPr>
              <a:t>exactly as it is written in your passport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!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hu-HU" sz="1400" i="1" dirty="0" smtClean="0">
                <a:solidFill>
                  <a:srgbClr val="1D628F"/>
                </a:solidFill>
              </a:rPr>
              <a:t>you will receive a paper there, please make sure that your data on the paper matches exactly with your data in </a:t>
            </a:r>
            <a:r>
              <a:rPr lang="en-GB" altLang="hu-HU" sz="1400" b="1" i="1" dirty="0" smtClean="0">
                <a:solidFill>
                  <a:srgbClr val="1D628F"/>
                </a:solidFill>
              </a:rPr>
              <a:t> </a:t>
            </a:r>
            <a:r>
              <a:rPr lang="en-GB" altLang="hu-HU" sz="1400" b="1" i="1" dirty="0" err="1" smtClean="0">
                <a:solidFill>
                  <a:srgbClr val="1D628F"/>
                </a:solidFill>
              </a:rPr>
              <a:t>Neptun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 (</a:t>
            </a:r>
            <a:r>
              <a:rPr lang="en-GB" altLang="hu-HU" sz="1400" i="1" u="sng" dirty="0" smtClean="0">
                <a:solidFill>
                  <a:srgbClr val="1D628F"/>
                </a:solidFill>
              </a:rPr>
              <a:t>if your data is different in the system, please visit the Registrar’s Office at your faculty and ask them to update your personal data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)! Fill in the ‘</a:t>
            </a:r>
            <a:r>
              <a:rPr lang="en-GB" altLang="hu-HU" sz="1400" b="1" i="1" dirty="0" smtClean="0">
                <a:solidFill>
                  <a:srgbClr val="1D628F"/>
                </a:solidFill>
              </a:rPr>
              <a:t>NEK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’ </a:t>
            </a:r>
            <a:r>
              <a:rPr lang="en-GB" altLang="hu-HU" sz="1400" b="1" i="1" dirty="0" smtClean="0">
                <a:solidFill>
                  <a:srgbClr val="1D628F"/>
                </a:solidFill>
              </a:rPr>
              <a:t>number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 from this document to </a:t>
            </a:r>
            <a:r>
              <a:rPr lang="en-GB" altLang="hu-HU" sz="1400" b="1" i="1" dirty="0" smtClean="0">
                <a:solidFill>
                  <a:srgbClr val="1D628F"/>
                </a:solidFill>
              </a:rPr>
              <a:t>NEPTUN</a:t>
            </a:r>
            <a:r>
              <a:rPr lang="en-GB" altLang="hu-HU" sz="1400" i="1" dirty="0" smtClean="0">
                <a:solidFill>
                  <a:srgbClr val="1D628F"/>
                </a:solidFill>
              </a:rPr>
              <a:t>.</a:t>
            </a:r>
            <a:r>
              <a:rPr lang="en-GB" altLang="hu-HU" sz="2000" i="1" dirty="0" smtClean="0">
                <a:solidFill>
                  <a:srgbClr val="1D628F"/>
                </a:solidFill>
              </a:rPr>
              <a:t> </a:t>
            </a:r>
            <a:endParaRPr lang="en-GB" sz="2000" i="1" dirty="0" smtClean="0">
              <a:solidFill>
                <a:srgbClr val="1D628F"/>
              </a:solidFill>
            </a:endParaRPr>
          </a:p>
          <a:p>
            <a:endParaRPr lang="en-GB" sz="3200" i="1" dirty="0" smtClean="0">
              <a:solidFill>
                <a:srgbClr val="0D3862"/>
              </a:solidFill>
            </a:endParaRPr>
          </a:p>
          <a:p>
            <a:endParaRPr lang="en-GB" sz="3200" i="1" dirty="0">
              <a:solidFill>
                <a:srgbClr val="0D38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03309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198175" y="0"/>
            <a:ext cx="788179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D3862"/>
                </a:solidFill>
              </a:rPr>
              <a:t>Renting a Flat in Pécs</a:t>
            </a:r>
          </a:p>
          <a:p>
            <a:endParaRPr lang="en-GB" sz="1600" b="1" dirty="0" smtClean="0">
              <a:solidFill>
                <a:srgbClr val="0D386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sz="1600" i="1" dirty="0" smtClean="0">
                <a:solidFill>
                  <a:srgbClr val="1D628F"/>
                </a:solidFill>
              </a:rPr>
              <a:t>Prices range between HUF 80,000 - 160,000 (+ utilities)  for a furnished flat with central heating for one or two persons that is fairly near to the city centre and/or faculties of the University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i="1" dirty="0" smtClean="0">
                <a:solidFill>
                  <a:srgbClr val="1D628F"/>
                </a:solidFill>
              </a:rPr>
              <a:t>There are numerous private companies in town, one of them is </a:t>
            </a:r>
            <a:r>
              <a:rPr lang="en-GB" sz="1600" b="1" i="1" dirty="0" smtClean="0">
                <a:solidFill>
                  <a:srgbClr val="1D628F"/>
                </a:solidFill>
              </a:rPr>
              <a:t>Student Housing </a:t>
            </a:r>
            <a:r>
              <a:rPr lang="en-GB" sz="1600" i="1" dirty="0" smtClean="0">
                <a:solidFill>
                  <a:srgbClr val="1D628F"/>
                </a:solidFill>
              </a:rPr>
              <a:t>which offer free apartment-finding service for students. They have the largest database of apartments for rent in Pécs.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srgbClr val="0D3862"/>
                </a:solidFill>
              </a:rPr>
              <a:t>They offer: houses, apartments and flats for rent, roommate search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srgbClr val="0D3862"/>
                </a:solidFill>
              </a:rPr>
              <a:t>They make appointments with the landlords and they take you out by car to view apartments, provide you a rental contract, etc.</a:t>
            </a:r>
          </a:p>
          <a:p>
            <a:pPr algn="ctr">
              <a:defRPr/>
            </a:pPr>
            <a:r>
              <a:rPr lang="en-GB" sz="1600" dirty="0" smtClean="0">
                <a:solidFill>
                  <a:srgbClr val="0D3862"/>
                </a:solidFill>
              </a:rPr>
              <a:t>Apartment listings can be viewed at </a:t>
            </a:r>
          </a:p>
          <a:p>
            <a:pPr algn="ctr">
              <a:defRPr/>
            </a:pPr>
            <a:r>
              <a:rPr lang="en-GB" sz="1600" u="sng" dirty="0" smtClean="0">
                <a:solidFill>
                  <a:srgbClr val="0D3862"/>
                </a:solidFill>
                <a:hlinkClick r:id="rId3"/>
              </a:rPr>
              <a:t>http://www.studenthousing.hu/fooldal&amp;lang=en</a:t>
            </a:r>
            <a:r>
              <a:rPr lang="en-GB" sz="1600" u="sng" dirty="0" smtClean="0">
                <a:solidFill>
                  <a:srgbClr val="0D3862"/>
                </a:solidFill>
              </a:rPr>
              <a:t> </a:t>
            </a:r>
          </a:p>
          <a:p>
            <a:pPr>
              <a:defRPr/>
            </a:pPr>
            <a:endParaRPr lang="en-GB" sz="1600" dirty="0" smtClean="0">
              <a:solidFill>
                <a:srgbClr val="0D3862"/>
              </a:solidFill>
            </a:endParaRPr>
          </a:p>
          <a:p>
            <a:r>
              <a:rPr lang="en-GB" sz="1600" b="1" dirty="0" smtClean="0">
                <a:solidFill>
                  <a:srgbClr val="0D3862"/>
                </a:solidFill>
                <a:latin typeface="Calibri" pitchFamily="34" charset="0"/>
              </a:rPr>
              <a:t>Student Housing:</a:t>
            </a:r>
            <a:r>
              <a:rPr lang="en-GB" sz="1600" dirty="0" smtClean="0">
                <a:solidFill>
                  <a:srgbClr val="0D3862"/>
                </a:solidFill>
                <a:latin typeface="Calibri" pitchFamily="34" charset="0"/>
              </a:rPr>
              <a:t> </a:t>
            </a:r>
          </a:p>
          <a:p>
            <a:r>
              <a:rPr lang="en-GB" sz="1600" dirty="0" smtClean="0">
                <a:solidFill>
                  <a:srgbClr val="0D3862"/>
                </a:solidFill>
                <a:latin typeface="Calibri" pitchFamily="34" charset="0"/>
              </a:rPr>
              <a:t>Address: Faculty of Medicine, Szigeti </a:t>
            </a:r>
            <a:r>
              <a:rPr lang="en-GB" sz="1600" dirty="0" err="1" smtClean="0">
                <a:solidFill>
                  <a:srgbClr val="0D3862"/>
                </a:solidFill>
                <a:latin typeface="Calibri" pitchFamily="34" charset="0"/>
              </a:rPr>
              <a:t>út</a:t>
            </a:r>
            <a:r>
              <a:rPr lang="en-GB" sz="1600" dirty="0" smtClean="0">
                <a:solidFill>
                  <a:srgbClr val="0D3862"/>
                </a:solidFill>
                <a:latin typeface="Calibri" pitchFamily="34" charset="0"/>
              </a:rPr>
              <a:t> 12. Pécs-7624</a:t>
            </a:r>
            <a:br>
              <a:rPr lang="en-GB" sz="1600" dirty="0" smtClean="0">
                <a:solidFill>
                  <a:srgbClr val="0D3862"/>
                </a:solidFill>
                <a:latin typeface="Calibri" pitchFamily="34" charset="0"/>
              </a:rPr>
            </a:br>
            <a:r>
              <a:rPr lang="en-GB" sz="1600" dirty="0" smtClean="0">
                <a:solidFill>
                  <a:srgbClr val="0D3862"/>
                </a:solidFill>
                <a:latin typeface="Calibri" pitchFamily="34" charset="0"/>
              </a:rPr>
              <a:t>Phone: +36 30 / 215-5513, +36 30/300-4101 +36 72/536 227</a:t>
            </a:r>
          </a:p>
          <a:p>
            <a:r>
              <a:rPr lang="en-GB" sz="1600" dirty="0" smtClean="0">
                <a:solidFill>
                  <a:srgbClr val="0D3862"/>
                </a:solidFill>
                <a:latin typeface="Calibri" pitchFamily="34" charset="0"/>
              </a:rPr>
              <a:t>E-mail: studenthousing@aok.pte.hu, Web: www.studenthousing.hu, Facebook: </a:t>
            </a:r>
            <a:r>
              <a:rPr lang="en-GB" sz="1600" dirty="0" err="1" smtClean="0">
                <a:solidFill>
                  <a:srgbClr val="0D3862"/>
                </a:solidFill>
                <a:latin typeface="Calibri" pitchFamily="34" charset="0"/>
              </a:rPr>
              <a:t>StudentHousing</a:t>
            </a:r>
            <a:endParaRPr lang="en-GB" sz="1600" dirty="0" smtClean="0">
              <a:solidFill>
                <a:srgbClr val="0D3862"/>
              </a:solidFill>
              <a:latin typeface="Calibri" pitchFamily="34" charset="0"/>
            </a:endParaRPr>
          </a:p>
          <a:p>
            <a:endParaRPr lang="en-GB" sz="1600" dirty="0" smtClean="0">
              <a:solidFill>
                <a:srgbClr val="0D3862"/>
              </a:solidFill>
              <a:latin typeface="Calibri" pitchFamily="34" charset="0"/>
            </a:endParaRPr>
          </a:p>
          <a:p>
            <a:pPr algn="ctr"/>
            <a:r>
              <a:rPr lang="en-GB" sz="1600" b="1" dirty="0" smtClean="0">
                <a:solidFill>
                  <a:srgbClr val="0D3862"/>
                </a:solidFill>
              </a:rPr>
              <a:t>Choose your favourite apartments on their website, write them an email and leave the rest to them!</a:t>
            </a:r>
          </a:p>
          <a:p>
            <a:endParaRPr lang="en-GB" sz="1600" dirty="0" smtClean="0">
              <a:solidFill>
                <a:srgbClr val="0D3862"/>
              </a:solidFill>
              <a:latin typeface="Calibri" pitchFamily="34" charset="0"/>
            </a:endParaRPr>
          </a:p>
          <a:p>
            <a:endParaRPr lang="en-GB" i="1" dirty="0">
              <a:solidFill>
                <a:srgbClr val="0D38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54204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198175" y="0"/>
            <a:ext cx="788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cap="all" dirty="0">
                <a:solidFill>
                  <a:srgbClr val="0D3862"/>
                </a:solidFill>
              </a:rPr>
              <a:t>You are not alone!</a:t>
            </a:r>
            <a:br>
              <a:rPr lang="en-US" sz="2000" b="1" cap="all" dirty="0">
                <a:solidFill>
                  <a:srgbClr val="0D3862"/>
                </a:solidFill>
              </a:rPr>
            </a:br>
            <a:r>
              <a:rPr lang="en-US" sz="2000" b="1" cap="all" dirty="0">
                <a:solidFill>
                  <a:srgbClr val="0D3862"/>
                </a:solidFill>
              </a:rPr>
              <a:t>Student counselling, legal aid </a:t>
            </a:r>
            <a:r>
              <a:rPr lang="hu-HU" sz="2000" b="1" cap="all" dirty="0" err="1">
                <a:solidFill>
                  <a:srgbClr val="0D3862"/>
                </a:solidFill>
              </a:rPr>
              <a:t>clinic</a:t>
            </a:r>
            <a:r>
              <a:rPr lang="hu-HU" sz="2000" b="1" cap="all" dirty="0">
                <a:solidFill>
                  <a:srgbClr val="0D3862"/>
                </a:solidFill>
              </a:rPr>
              <a:t> </a:t>
            </a:r>
            <a:r>
              <a:rPr lang="en-US" sz="2000" b="1" cap="all" dirty="0">
                <a:solidFill>
                  <a:srgbClr val="0D3862"/>
                </a:solidFill>
              </a:rPr>
              <a:t>and cultural sensitivity </a:t>
            </a:r>
            <a:r>
              <a:rPr lang="en-US" sz="2000" b="1" cap="all" dirty="0" err="1">
                <a:solidFill>
                  <a:srgbClr val="0D3862"/>
                </a:solidFill>
              </a:rPr>
              <a:t>programmes</a:t>
            </a:r>
            <a:r>
              <a:rPr lang="en-US" sz="2000" b="1" cap="all" dirty="0">
                <a:solidFill>
                  <a:srgbClr val="0D3862"/>
                </a:solidFill>
              </a:rPr>
              <a:t> at the university of </a:t>
            </a:r>
            <a:r>
              <a:rPr lang="en-US" sz="2000" b="1" cap="all" dirty="0" err="1">
                <a:solidFill>
                  <a:srgbClr val="0D3862"/>
                </a:solidFill>
              </a:rPr>
              <a:t>pécs</a:t>
            </a:r>
            <a:r>
              <a:rPr lang="en-US" sz="2000" b="1" cap="all" dirty="0">
                <a:solidFill>
                  <a:srgbClr val="0D3862"/>
                </a:solidFill>
              </a:rPr>
              <a:t> </a:t>
            </a:r>
            <a:r>
              <a:rPr lang="hu-HU" sz="2000" b="1" cap="all" dirty="0">
                <a:solidFill>
                  <a:srgbClr val="0D3862"/>
                </a:solidFill>
              </a:rPr>
              <a:t>– </a:t>
            </a:r>
            <a:r>
              <a:rPr lang="en-US" sz="2000" b="1" cap="all" dirty="0">
                <a:solidFill>
                  <a:srgbClr val="0D3862"/>
                </a:solidFill>
              </a:rPr>
              <a:t>free</a:t>
            </a:r>
            <a:r>
              <a:rPr lang="hu-HU" sz="2000" b="1" cap="all" dirty="0">
                <a:solidFill>
                  <a:srgbClr val="0D3862"/>
                </a:solidFill>
              </a:rPr>
              <a:t> </a:t>
            </a:r>
            <a:r>
              <a:rPr lang="en-US" sz="2000" b="1" cap="all" dirty="0">
                <a:solidFill>
                  <a:srgbClr val="0D3862"/>
                </a:solidFill>
              </a:rPr>
              <a:t>of charge</a:t>
            </a:r>
            <a:r>
              <a:rPr lang="en-US" sz="2000" b="1" cap="all" dirty="0" smtClean="0">
                <a:solidFill>
                  <a:srgbClr val="0D3862"/>
                </a:solidFill>
              </a:rPr>
              <a:t>!</a:t>
            </a:r>
            <a:endParaRPr lang="hu-HU" sz="2000" b="1" dirty="0" smtClean="0">
              <a:solidFill>
                <a:srgbClr val="0D3862"/>
              </a:solidFill>
            </a:endParaRPr>
          </a:p>
        </p:txBody>
      </p:sp>
      <p:sp>
        <p:nvSpPr>
          <p:cNvPr id="3" name="Tartalom helye 8"/>
          <p:cNvSpPr txBox="1">
            <a:spLocks/>
          </p:cNvSpPr>
          <p:nvPr/>
        </p:nvSpPr>
        <p:spPr bwMode="auto">
          <a:xfrm>
            <a:off x="179388" y="1015663"/>
            <a:ext cx="2813194" cy="37087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b="1" dirty="0">
                <a:solidFill>
                  <a:srgbClr val="1D628F"/>
                </a:solidFill>
              </a:rPr>
              <a:t>Student Counselling 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en-US" sz="1400" b="1" dirty="0">
              <a:solidFill>
                <a:srgbClr val="1D628F"/>
              </a:solidFill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1D628F"/>
                </a:solidFill>
              </a:rPr>
              <a:t>UP’s professional, discreet and responsive psychological support for everyday life!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1400" b="1" dirty="0">
                <a:solidFill>
                  <a:srgbClr val="1D628F"/>
                </a:solidFill>
                <a:latin typeface="Calibri" pitchFamily="34" charset="0"/>
              </a:rPr>
              <a:t>Contact: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1D628F"/>
                </a:solidFill>
                <a:latin typeface="Calibri" pitchFamily="34" charset="0"/>
              </a:rPr>
              <a:t>Website: </a:t>
            </a:r>
            <a:r>
              <a:rPr lang="en-US" sz="1400" dirty="0">
                <a:solidFill>
                  <a:srgbClr val="1D628F"/>
                </a:solidFill>
                <a:latin typeface="Calibri" pitchFamily="34" charset="0"/>
                <a:hlinkClick r:id="rId3"/>
              </a:rPr>
              <a:t>www.counselling.pte.hu</a:t>
            </a:r>
            <a:r>
              <a:rPr lang="en-US" sz="1400" dirty="0">
                <a:solidFill>
                  <a:srgbClr val="1D628F"/>
                </a:solidFill>
                <a:latin typeface="Calibri" pitchFamily="34" charset="0"/>
              </a:rPr>
              <a:t>  </a:t>
            </a:r>
          </a:p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en-US" sz="1400" dirty="0">
                <a:solidFill>
                  <a:srgbClr val="1D628F"/>
                </a:solidFill>
                <a:latin typeface="Calibri" pitchFamily="34" charset="0"/>
              </a:rPr>
              <a:t>+36 80 505 390</a:t>
            </a:r>
            <a:endParaRPr lang="en-US" sz="1400" b="1" dirty="0">
              <a:solidFill>
                <a:srgbClr val="1D628F"/>
              </a:solidFill>
            </a:endParaRPr>
          </a:p>
        </p:txBody>
      </p:sp>
      <p:sp>
        <p:nvSpPr>
          <p:cNvPr id="5" name="Tartalom helye 8"/>
          <p:cNvSpPr txBox="1">
            <a:spLocks/>
          </p:cNvSpPr>
          <p:nvPr/>
        </p:nvSpPr>
        <p:spPr>
          <a:xfrm>
            <a:off x="3108960" y="1015663"/>
            <a:ext cx="2784764" cy="4142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1600" b="1" dirty="0" smtClean="0">
                <a:solidFill>
                  <a:srgbClr val="1D628F"/>
                </a:solidFill>
              </a:rPr>
              <a:t>Legal Aid </a:t>
            </a:r>
            <a:r>
              <a:rPr lang="hu-HU" sz="1600" b="1" dirty="0" err="1" smtClean="0">
                <a:solidFill>
                  <a:srgbClr val="1D628F"/>
                </a:solidFill>
              </a:rPr>
              <a:t>Clinic</a:t>
            </a:r>
            <a:endParaRPr lang="en-US" sz="1600" b="1" dirty="0" smtClean="0">
              <a:solidFill>
                <a:srgbClr val="1D628F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solidFill>
                  <a:srgbClr val="1D628F"/>
                </a:solidFill>
              </a:rPr>
              <a:t>Our university’s brand new, free service offers help to know your way around in the labyrinth of legal issues.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solidFill>
                  <a:srgbClr val="1D628F"/>
                </a:solidFill>
              </a:rPr>
              <a:t>Contact us whenever you have housing, residence, consumer or civil law related problems.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sz="1400" b="1" dirty="0" smtClean="0">
              <a:solidFill>
                <a:srgbClr val="1D628F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1400" b="1" dirty="0" smtClean="0">
                <a:solidFill>
                  <a:srgbClr val="1D628F"/>
                </a:solidFill>
              </a:rPr>
              <a:t>Contact: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solidFill>
                  <a:srgbClr val="1D628F"/>
                </a:solidFill>
              </a:rPr>
              <a:t>Website: </a:t>
            </a:r>
            <a:r>
              <a:rPr lang="en-US" sz="1400" dirty="0" smtClean="0">
                <a:solidFill>
                  <a:srgbClr val="1D628F"/>
                </a:solidFill>
                <a:hlinkClick r:id="rId4"/>
              </a:rPr>
              <a:t>www.legalclinic.hu</a:t>
            </a:r>
            <a:endParaRPr lang="en-US" sz="1400" dirty="0" smtClean="0">
              <a:solidFill>
                <a:srgbClr val="1D628F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solidFill>
                  <a:srgbClr val="1D628F"/>
                </a:solidFill>
              </a:rPr>
              <a:t>Facebook: Campus Legal Aid Clinic</a:t>
            </a:r>
          </a:p>
          <a:p>
            <a:pPr marL="0" indent="0" algn="just">
              <a:buNone/>
              <a:defRPr/>
            </a:pPr>
            <a:r>
              <a:rPr lang="en-US" sz="1400" dirty="0" smtClean="0">
                <a:solidFill>
                  <a:srgbClr val="1D628F"/>
                </a:solidFill>
              </a:rPr>
              <a:t>Address: </a:t>
            </a:r>
            <a:r>
              <a:rPr lang="hu-HU" sz="1400" dirty="0" err="1" smtClean="0">
                <a:solidFill>
                  <a:srgbClr val="1D628F"/>
                </a:solidFill>
              </a:rPr>
              <a:t>Floor</a:t>
            </a:r>
            <a:r>
              <a:rPr lang="hu-HU" sz="1400" dirty="0" smtClean="0">
                <a:solidFill>
                  <a:srgbClr val="1D628F"/>
                </a:solidFill>
              </a:rPr>
              <a:t> 2. </a:t>
            </a:r>
            <a:r>
              <a:rPr lang="en-US" sz="1400" dirty="0" err="1" smtClean="0">
                <a:solidFill>
                  <a:srgbClr val="1D628F"/>
                </a:solidFill>
              </a:rPr>
              <a:t>Dohány</a:t>
            </a:r>
            <a:r>
              <a:rPr lang="en-US" sz="1400" dirty="0" smtClean="0">
                <a:solidFill>
                  <a:srgbClr val="1D628F"/>
                </a:solidFill>
              </a:rPr>
              <a:t> </a:t>
            </a:r>
            <a:r>
              <a:rPr lang="en-US" sz="1400" dirty="0" err="1" smtClean="0">
                <a:solidFill>
                  <a:srgbClr val="1D628F"/>
                </a:solidFill>
              </a:rPr>
              <a:t>utca</a:t>
            </a:r>
            <a:r>
              <a:rPr lang="en-US" sz="1400" dirty="0" smtClean="0">
                <a:solidFill>
                  <a:srgbClr val="1D628F"/>
                </a:solidFill>
              </a:rPr>
              <a:t> 1-3.</a:t>
            </a:r>
            <a:r>
              <a:rPr lang="hu-HU" sz="1400" dirty="0" smtClean="0">
                <a:solidFill>
                  <a:srgbClr val="1D628F"/>
                </a:solidFill>
              </a:rPr>
              <a:t> </a:t>
            </a:r>
            <a:r>
              <a:rPr lang="en-US" sz="1400" dirty="0" err="1" smtClean="0">
                <a:solidFill>
                  <a:srgbClr val="1D628F"/>
                </a:solidFill>
              </a:rPr>
              <a:t>Pécs</a:t>
            </a:r>
            <a:r>
              <a:rPr lang="hu-HU" sz="1400" dirty="0" smtClean="0">
                <a:solidFill>
                  <a:srgbClr val="1D628F"/>
                </a:solidFill>
              </a:rPr>
              <a:t>-7622</a:t>
            </a:r>
            <a:endParaRPr lang="en-US" sz="1400" dirty="0" smtClean="0">
              <a:solidFill>
                <a:srgbClr val="1D628F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solidFill>
                  <a:srgbClr val="1D628F"/>
                </a:solidFill>
              </a:rPr>
              <a:t>E-mail: </a:t>
            </a:r>
            <a:r>
              <a:rPr lang="en-US" sz="1400" dirty="0" smtClean="0">
                <a:solidFill>
                  <a:srgbClr val="1D628F"/>
                </a:solidFill>
                <a:hlinkClick r:id="rId5"/>
              </a:rPr>
              <a:t>jogklinika@ajk.pte.hu</a:t>
            </a:r>
            <a:endParaRPr lang="en-US" sz="1400" dirty="0" smtClean="0">
              <a:solidFill>
                <a:srgbClr val="1D628F"/>
              </a:solidFill>
            </a:endParaRPr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109855" y="1015663"/>
            <a:ext cx="2768138" cy="414212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107950" y="5157788"/>
            <a:ext cx="8785225" cy="6826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z="2000" b="1" cap="all" dirty="0" err="1" smtClean="0">
                <a:solidFill>
                  <a:srgbClr val="0D3862"/>
                </a:solidFill>
              </a:rPr>
              <a:t>Do</a:t>
            </a:r>
            <a:r>
              <a:rPr lang="hu-HU" sz="2000" b="1" cap="all" dirty="0" smtClean="0">
                <a:solidFill>
                  <a:srgbClr val="0D3862"/>
                </a:solidFill>
              </a:rPr>
              <a:t> </a:t>
            </a:r>
            <a:r>
              <a:rPr lang="hu-HU" sz="2000" b="1" cap="all" dirty="0" err="1" smtClean="0">
                <a:solidFill>
                  <a:srgbClr val="0D3862"/>
                </a:solidFill>
              </a:rPr>
              <a:t>not</a:t>
            </a:r>
            <a:r>
              <a:rPr lang="hu-HU" sz="2000" b="1" cap="all" dirty="0" smtClean="0">
                <a:solidFill>
                  <a:srgbClr val="0D3862"/>
                </a:solidFill>
              </a:rPr>
              <a:t> </a:t>
            </a:r>
            <a:r>
              <a:rPr lang="hu-HU" sz="2000" b="1" cap="all" dirty="0" err="1" smtClean="0">
                <a:solidFill>
                  <a:srgbClr val="0D3862"/>
                </a:solidFill>
              </a:rPr>
              <a:t>forget</a:t>
            </a:r>
            <a:r>
              <a:rPr lang="hu-HU" sz="2000" b="1" cap="all" dirty="0">
                <a:solidFill>
                  <a:srgbClr val="0D3862"/>
                </a:solidFill>
              </a:rPr>
              <a:t>,</a:t>
            </a:r>
            <a:r>
              <a:rPr lang="hu-HU" sz="2000" b="1" cap="all" dirty="0" smtClean="0">
                <a:solidFill>
                  <a:srgbClr val="0D3862"/>
                </a:solidFill>
              </a:rPr>
              <a:t> </a:t>
            </a:r>
            <a:r>
              <a:rPr lang="hu-HU" sz="2000" b="1" cap="all" dirty="0" err="1" smtClean="0">
                <a:solidFill>
                  <a:srgbClr val="0D3862"/>
                </a:solidFill>
              </a:rPr>
              <a:t>your</a:t>
            </a:r>
            <a:r>
              <a:rPr lang="hu-HU" sz="2000" b="1" cap="all" dirty="0" smtClean="0">
                <a:solidFill>
                  <a:srgbClr val="0D3862"/>
                </a:solidFill>
              </a:rPr>
              <a:t> </a:t>
            </a:r>
            <a:r>
              <a:rPr lang="hu-HU" sz="2000" b="1" cap="all" dirty="0" err="1" smtClean="0">
                <a:solidFill>
                  <a:srgbClr val="0D3862"/>
                </a:solidFill>
              </a:rPr>
              <a:t>student</a:t>
            </a:r>
            <a:r>
              <a:rPr lang="hu-HU" sz="2000" b="1" cap="all" dirty="0" smtClean="0">
                <a:solidFill>
                  <a:srgbClr val="0D3862"/>
                </a:solidFill>
              </a:rPr>
              <a:t> MENTOR is </a:t>
            </a:r>
            <a:r>
              <a:rPr lang="hu-HU" sz="2000" b="1" cap="all" dirty="0" err="1" smtClean="0">
                <a:solidFill>
                  <a:srgbClr val="0D3862"/>
                </a:solidFill>
              </a:rPr>
              <a:t>always</a:t>
            </a:r>
            <a:r>
              <a:rPr lang="hu-HU" sz="2000" b="1" cap="all" dirty="0" smtClean="0">
                <a:solidFill>
                  <a:srgbClr val="0D3862"/>
                </a:solidFill>
              </a:rPr>
              <a:t> </a:t>
            </a:r>
            <a:r>
              <a:rPr lang="hu-HU" sz="2000" b="1" cap="all" dirty="0" err="1" smtClean="0">
                <a:solidFill>
                  <a:srgbClr val="0D3862"/>
                </a:solidFill>
              </a:rPr>
              <a:t>there</a:t>
            </a:r>
            <a:r>
              <a:rPr lang="hu-HU" sz="2000" b="1" cap="all" dirty="0" smtClean="0">
                <a:solidFill>
                  <a:srgbClr val="0D3862"/>
                </a:solidFill>
              </a:rPr>
              <a:t> </a:t>
            </a:r>
            <a:r>
              <a:rPr lang="hu-HU" sz="2000" b="1" cap="all" dirty="0" err="1" smtClean="0">
                <a:solidFill>
                  <a:srgbClr val="0D3862"/>
                </a:solidFill>
              </a:rPr>
              <a:t>for</a:t>
            </a:r>
            <a:r>
              <a:rPr lang="hu-HU" sz="2000" b="1" cap="all" dirty="0" smtClean="0">
                <a:solidFill>
                  <a:srgbClr val="0D3862"/>
                </a:solidFill>
              </a:rPr>
              <a:t> </a:t>
            </a:r>
            <a:r>
              <a:rPr lang="hu-HU" sz="2000" b="1" cap="all" dirty="0" err="1" smtClean="0">
                <a:solidFill>
                  <a:srgbClr val="0D3862"/>
                </a:solidFill>
              </a:rPr>
              <a:t>you</a:t>
            </a:r>
            <a:r>
              <a:rPr lang="hu-HU" sz="2000" b="1" cap="all" dirty="0" smtClean="0">
                <a:solidFill>
                  <a:srgbClr val="0D3862"/>
                </a:solidFill>
              </a:rPr>
              <a:t>!</a:t>
            </a:r>
            <a:endParaRPr lang="en-US" sz="2000" b="1" cap="all" dirty="0">
              <a:solidFill>
                <a:srgbClr val="0D38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821793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17A7013-B741-494A-9F5D-2CD79BDFE9D2}"/>
              </a:ext>
            </a:extLst>
          </p:cNvPr>
          <p:cNvSpPr txBox="1"/>
          <p:nvPr/>
        </p:nvSpPr>
        <p:spPr>
          <a:xfrm>
            <a:off x="107950" y="132983"/>
            <a:ext cx="7881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>
                <a:solidFill>
                  <a:srgbClr val="0D3862"/>
                </a:solidFill>
              </a:rPr>
              <a:t>Who</a:t>
            </a:r>
            <a:r>
              <a:rPr lang="hu-HU" sz="3200" b="1" dirty="0">
                <a:solidFill>
                  <a:srgbClr val="0D3862"/>
                </a:solidFill>
              </a:rPr>
              <a:t> </a:t>
            </a:r>
            <a:r>
              <a:rPr lang="hu-HU" sz="3200" b="1" dirty="0" err="1" smtClean="0">
                <a:solidFill>
                  <a:srgbClr val="0D3862"/>
                </a:solidFill>
              </a:rPr>
              <a:t>To</a:t>
            </a:r>
            <a:r>
              <a:rPr lang="hu-HU" sz="3200" b="1" dirty="0" smtClean="0">
                <a:solidFill>
                  <a:srgbClr val="0D3862"/>
                </a:solidFill>
              </a:rPr>
              <a:t> </a:t>
            </a:r>
            <a:r>
              <a:rPr lang="hu-HU" sz="3200" b="1" dirty="0" err="1" smtClean="0">
                <a:solidFill>
                  <a:srgbClr val="0D3862"/>
                </a:solidFill>
              </a:rPr>
              <a:t>Turn</a:t>
            </a:r>
            <a:r>
              <a:rPr lang="hu-HU" sz="3200" b="1" dirty="0" smtClean="0">
                <a:solidFill>
                  <a:srgbClr val="0D3862"/>
                </a:solidFill>
              </a:rPr>
              <a:t> </a:t>
            </a:r>
            <a:r>
              <a:rPr lang="hu-HU" sz="3200" b="1" dirty="0" err="1" smtClean="0">
                <a:solidFill>
                  <a:srgbClr val="0D3862"/>
                </a:solidFill>
              </a:rPr>
              <a:t>To</a:t>
            </a:r>
            <a:r>
              <a:rPr lang="hu-HU" sz="3200" b="1" dirty="0">
                <a:solidFill>
                  <a:srgbClr val="0D3862"/>
                </a:solidFill>
              </a:rPr>
              <a:t>?</a:t>
            </a:r>
            <a:endParaRPr lang="hu-HU" sz="3200" b="1" dirty="0" smtClean="0">
              <a:solidFill>
                <a:srgbClr val="0D3862"/>
              </a:solidFill>
            </a:endParaRPr>
          </a:p>
        </p:txBody>
      </p:sp>
      <p:sp>
        <p:nvSpPr>
          <p:cNvPr id="8" name="Tartalom helye 2"/>
          <p:cNvSpPr txBox="1">
            <a:spLocks/>
          </p:cNvSpPr>
          <p:nvPr/>
        </p:nvSpPr>
        <p:spPr bwMode="auto">
          <a:xfrm>
            <a:off x="250825" y="981076"/>
            <a:ext cx="8713788" cy="486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SH Scholarship-related issues </a:t>
            </a:r>
            <a:r>
              <a:rPr lang="hu-HU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	</a:t>
            </a:r>
            <a:r>
              <a:rPr lang="en-GB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SH Office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/>
            </a:r>
            <a:b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</a:b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(contract, monthly payment issues, </a:t>
            </a:r>
            <a:b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</a:b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transferring, extension)</a:t>
            </a:r>
          </a:p>
          <a:p>
            <a:pPr>
              <a:spcAft>
                <a:spcPts val="1200"/>
              </a:spcAft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</a:rPr>
              <a:t>Academic matters</a:t>
            </a:r>
            <a:r>
              <a:rPr lang="hu-HU" dirty="0">
                <a:solidFill>
                  <a:srgbClr val="1D628F"/>
                </a:solidFill>
                <a:latin typeface="Calibri" pitchFamily="34" charset="0"/>
              </a:rPr>
              <a:t> (</a:t>
            </a:r>
            <a:r>
              <a:rPr lang="hu-HU" dirty="0" err="1">
                <a:solidFill>
                  <a:srgbClr val="1D628F"/>
                </a:solidFill>
                <a:latin typeface="Calibri" pitchFamily="34" charset="0"/>
              </a:rPr>
              <a:t>study</a:t>
            </a:r>
            <a:r>
              <a:rPr lang="hu-HU" dirty="0">
                <a:solidFill>
                  <a:srgbClr val="1D628F"/>
                </a:solidFill>
                <a:latin typeface="Calibri" pitchFamily="34" charset="0"/>
              </a:rPr>
              <a:t> </a:t>
            </a:r>
            <a:r>
              <a:rPr lang="hu-HU" dirty="0" err="1">
                <a:solidFill>
                  <a:srgbClr val="1D628F"/>
                </a:solidFill>
                <a:latin typeface="Calibri" pitchFamily="34" charset="0"/>
              </a:rPr>
              <a:t>related</a:t>
            </a:r>
            <a:r>
              <a:rPr lang="hu-HU" dirty="0">
                <a:solidFill>
                  <a:srgbClr val="1D628F"/>
                </a:solidFill>
                <a:latin typeface="Calibri" pitchFamily="34" charset="0"/>
              </a:rPr>
              <a:t> </a:t>
            </a:r>
            <a:r>
              <a:rPr lang="hu-HU" dirty="0" err="1">
                <a:solidFill>
                  <a:srgbClr val="1D628F"/>
                </a:solidFill>
                <a:latin typeface="Calibri" pitchFamily="34" charset="0"/>
              </a:rPr>
              <a:t>issues</a:t>
            </a:r>
            <a:r>
              <a:rPr lang="hu-HU" dirty="0">
                <a:solidFill>
                  <a:srgbClr val="1D628F"/>
                </a:solidFill>
                <a:latin typeface="Calibri" pitchFamily="34" charset="0"/>
              </a:rPr>
              <a:t>)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 	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Your Faculty’s Registrar’s Office</a:t>
            </a:r>
          </a:p>
          <a:p>
            <a:pPr>
              <a:spcAft>
                <a:spcPts val="1200"/>
              </a:spcAft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Health insurance (TAJ) card 		</a:t>
            </a:r>
            <a:r>
              <a:rPr lang="hu-HU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en-GB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Central Registrar’s Office</a:t>
            </a:r>
          </a:p>
          <a:p>
            <a:pPr>
              <a:spcAft>
                <a:spcPts val="1200"/>
              </a:spcAft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Application for student card		</a:t>
            </a:r>
            <a:r>
              <a:rPr lang="hu-HU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en-GB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Government Office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/>
            </a:r>
            <a:b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</a:b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(for the first time only)</a:t>
            </a:r>
          </a:p>
          <a:p>
            <a:pPr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Student card re-validation 		</a:t>
            </a:r>
            <a:r>
              <a:rPr lang="hu-HU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en-GB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Central Registrar’s Office</a:t>
            </a:r>
          </a:p>
          <a:p>
            <a:pPr>
              <a:spcAft>
                <a:spcPts val="1200"/>
              </a:spcAft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(every semester)</a:t>
            </a:r>
          </a:p>
          <a:p>
            <a:pPr>
              <a:spcAft>
                <a:spcPts val="1200"/>
              </a:spcAft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Medical issues 			</a:t>
            </a:r>
            <a:r>
              <a:rPr lang="hu-HU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	</a:t>
            </a:r>
            <a:r>
              <a:rPr lang="en-GB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UP’s general practitioner </a:t>
            </a:r>
            <a:b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</a:b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			</a:t>
            </a:r>
            <a:r>
              <a:rPr lang="hu-HU" i="1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			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(</a:t>
            </a:r>
            <a:r>
              <a:rPr lang="en-GB" i="1" dirty="0" err="1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Dr.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 Ildikó RADVÁNYI)</a:t>
            </a:r>
            <a:r>
              <a:rPr lang="hu-HU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 OR </a:t>
            </a:r>
            <a:r>
              <a:rPr lang="hu-HU" i="1" dirty="0" err="1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Hospital</a:t>
            </a:r>
            <a:endParaRPr lang="en-GB" i="1" dirty="0">
              <a:solidFill>
                <a:srgbClr val="1D628F"/>
              </a:solidFill>
              <a:latin typeface="Calibri" pitchFamily="34" charset="0"/>
              <a:sym typeface="Wingdings" pitchFamily="2" charset="2"/>
            </a:endParaRPr>
          </a:p>
          <a:p>
            <a:pPr>
              <a:spcAft>
                <a:spcPts val="1200"/>
              </a:spcAft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Accommodation issues		</a:t>
            </a:r>
            <a:r>
              <a:rPr lang="hu-HU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	</a:t>
            </a:r>
            <a:r>
              <a:rPr lang="en-GB" dirty="0" smtClean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</a:t>
            </a: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	</a:t>
            </a:r>
            <a:r>
              <a:rPr lang="hu-HU" i="1" dirty="0" err="1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Your</a:t>
            </a:r>
            <a:r>
              <a:rPr lang="hu-HU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hu-HU" i="1" dirty="0" err="1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dormitory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 or private agencies</a:t>
            </a:r>
          </a:p>
          <a:p>
            <a:pPr>
              <a:spcAft>
                <a:spcPts val="1200"/>
              </a:spcAft>
              <a:buFont typeface="Arial" charset="0"/>
              <a:buNone/>
            </a:pPr>
            <a:r>
              <a:rPr lang="en-GB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Everyday issues or any of the above		</a:t>
            </a:r>
            <a:r>
              <a:rPr lang="en-GB" i="1" dirty="0">
                <a:solidFill>
                  <a:srgbClr val="1D628F"/>
                </a:solidFill>
                <a:latin typeface="Calibri" pitchFamily="34" charset="0"/>
                <a:sym typeface="Wingdings" pitchFamily="2" charset="2"/>
              </a:rPr>
              <a:t>Your student mentor</a:t>
            </a:r>
          </a:p>
          <a:p>
            <a:pPr>
              <a:spcAft>
                <a:spcPts val="1200"/>
              </a:spcAft>
              <a:buFont typeface="Arial" charset="0"/>
              <a:buNone/>
            </a:pPr>
            <a:endParaRPr lang="en-GB" dirty="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dirty="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dirty="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dirty="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dirty="0">
              <a:latin typeface="Calibri" pitchFamily="34" charset="0"/>
              <a:sym typeface="Wingdings" pitchFamily="2" charset="2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18864"/>
      </p:ext>
    </p:extLst>
  </p:cSld>
  <p:clrMapOvr>
    <a:masterClrMapping/>
  </p:clrMapOvr>
  <p:transition spd="med" advClick="0" advTm="1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648</Words>
  <Application>Microsoft Office PowerPoint</Application>
  <PresentationFormat>Diavetítés a képernyőre (4:3 oldalarány)</PresentationFormat>
  <Paragraphs>137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Hirth Attila Zsolt</dc:creator>
  <cp:lastModifiedBy>Kovácsné Tóth Lívia</cp:lastModifiedBy>
  <cp:revision>95</cp:revision>
  <dcterms:created xsi:type="dcterms:W3CDTF">2019-01-08T11:49:02Z</dcterms:created>
  <dcterms:modified xsi:type="dcterms:W3CDTF">2019-08-26T12:54:25Z</dcterms:modified>
</cp:coreProperties>
</file>