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60" r:id="rId4"/>
    <p:sldId id="261" r:id="rId5"/>
    <p:sldId id="262" r:id="rId6"/>
    <p:sldId id="263" r:id="rId7"/>
    <p:sldId id="264" r:id="rId8"/>
    <p:sldId id="265" r:id="rId9"/>
    <p:sldId id="266" r:id="rId10"/>
    <p:sldId id="267" r:id="rId11"/>
    <p:sldId id="268" r:id="rId12"/>
    <p:sldId id="259" r:id="rId13"/>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7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99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75199-D1D9-0EDD-BBC1-18DF095BD1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B866C7-3609-E525-4E87-9FA0B547DB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4DA34-0B9D-6C14-A9C0-73A0A4D1E3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768B86-3A66-6858-5378-77103B763F64}"/>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183968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34977-ACA7-BBEC-A587-C6C5584780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9A341-D9E1-A673-180D-D424660A0D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C48D4-2E2F-B0D8-ADC1-0BE26ABA2A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41DABD-0D45-CDD1-129A-DBCCE745540A}"/>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10857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8912A-B087-83D8-A62B-27E123684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F70D29-4664-AF4E-75EA-F500E18A1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FBFCC1-DFC6-DC84-C17A-D0643C43A5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A90AC8-CA5C-7D92-FF1F-FF81D5930D36}"/>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746160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1A12B-0691-101F-C6A1-00980D0ABF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B6FCE-4E30-DFB7-42A3-01BD0111B1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B1532-68C8-BBDC-ED5A-09665EC45B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48B09D-4AF0-5E17-B7B1-8EE14FE22AF0}"/>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220920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713DD-0D6C-47D1-402B-909578C04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1D665C-8DFE-D6B7-D795-0969F5D35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BAE36-829D-2611-9F2E-CB054E3A52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78F998-C259-2C26-0815-ED3662863760}"/>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44732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394CE-95AE-F52B-1508-40FEED19B5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05168C-ABA4-64CE-D664-8733F9DF8A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D364EA-6FA5-0642-CEF5-A04E7C99F3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B0723D-8D93-00FE-5CC8-8EAE2800372A}"/>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59676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90D34-E848-BB4D-C10B-30E14AD5D8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C3BDF5-3D78-35D2-30A5-7FEEF5B948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6DF4FD-625C-3FC3-769A-0B7C1BD9E1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41ADA5-EEB3-8774-5974-E3CE721DBE57}"/>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3472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CF18C-C425-04A0-B78A-8EEC82B9D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5EA7C0-68AE-E64F-9857-23110A0763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0B4B2-2C83-4895-6B29-11841690A3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4F74AF-6088-2995-6E78-EA3158EEDD39}"/>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783615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0EF97-A44A-9A9E-B827-2B2EF1B367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83382-A836-752A-BD30-7DD10C4A0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015BAD-5568-1598-ED44-A1BA32A9F0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E44873-5257-E63F-75A6-4FE2A5D71161}"/>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71567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radoczy.Klaudia@ktk.pte.h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mnt/data/openup_gradient_bg.png"/>
          <p:cNvPicPr>
            <a:picLocks noChangeAspect="1"/>
          </p:cNvPicPr>
          <p:nvPr/>
        </p:nvPicPr>
        <p:blipFill>
          <a:blip r:embed="rId3"/>
          <a:srcRect l="1" r="1"/>
          <a:stretch/>
        </p:blipFill>
        <p:spPr>
          <a:xfrm>
            <a:off x="0" y="0"/>
            <a:ext cx="12191695" cy="6858000"/>
          </a:xfrm>
          <a:prstGeom prst="rect">
            <a:avLst/>
          </a:prstGeom>
        </p:spPr>
      </p:pic>
      <p:sp>
        <p:nvSpPr>
          <p:cNvPr id="3" name="Text 0"/>
          <p:cNvSpPr/>
          <p:nvPr/>
        </p:nvSpPr>
        <p:spPr>
          <a:xfrm>
            <a:off x="1267306" y="1286256"/>
            <a:ext cx="9868053" cy="1221232"/>
          </a:xfrm>
          <a:prstGeom prst="rect">
            <a:avLst/>
          </a:prstGeom>
          <a:noFill/>
          <a:ln/>
        </p:spPr>
        <p:txBody>
          <a:bodyPr wrap="square" lIns="0" tIns="0" rIns="0" bIns="0" rtlCol="0" anchor="ctr"/>
          <a:lstStyle/>
          <a:p>
            <a:pPr algn="ctr"/>
            <a:r>
              <a:rPr lang="en-US" sz="6000" b="1" dirty="0">
                <a:solidFill>
                  <a:schemeClr val="bg1"/>
                </a:solidFill>
              </a:rPr>
              <a:t>Application for Internship</a:t>
            </a:r>
            <a:br>
              <a:rPr lang="en-US" sz="6000" dirty="0">
                <a:solidFill>
                  <a:schemeClr val="bg1"/>
                </a:solidFill>
              </a:rPr>
            </a:br>
            <a:r>
              <a:rPr lang="en-US" sz="6000" b="1" dirty="0" err="1">
                <a:solidFill>
                  <a:schemeClr val="bg1"/>
                </a:solidFill>
              </a:rPr>
              <a:t>OpenUP</a:t>
            </a:r>
            <a:r>
              <a:rPr lang="en-US" sz="6000" b="1" dirty="0">
                <a:solidFill>
                  <a:schemeClr val="bg1"/>
                </a:solidFill>
              </a:rPr>
              <a:t> platform</a:t>
            </a:r>
            <a:endParaRPr lang="en-US" sz="6000" dirty="0">
              <a:solidFill>
                <a:schemeClr val="bg1"/>
              </a:solidFill>
            </a:endParaRPr>
          </a:p>
        </p:txBody>
      </p:sp>
      <p:sp>
        <p:nvSpPr>
          <p:cNvPr id="4" name="Text 1"/>
          <p:cNvSpPr/>
          <p:nvPr/>
        </p:nvSpPr>
        <p:spPr>
          <a:xfrm>
            <a:off x="3992727" y="3293872"/>
            <a:ext cx="4206240" cy="958088"/>
          </a:xfrm>
          <a:prstGeom prst="rect">
            <a:avLst/>
          </a:prstGeom>
          <a:noFill/>
          <a:ln/>
        </p:spPr>
        <p:txBody>
          <a:bodyPr wrap="square" lIns="0" tIns="0" rIns="0" bIns="0" rtlCol="0" anchor="ctr"/>
          <a:lstStyle/>
          <a:p>
            <a:pPr algn="ctr"/>
            <a:r>
              <a:rPr lang="hu-HU" sz="3200" b="1" dirty="0">
                <a:solidFill>
                  <a:schemeClr val="bg1"/>
                </a:solidFill>
              </a:rPr>
              <a:t>Klaudia Rádóczy</a:t>
            </a:r>
          </a:p>
          <a:p>
            <a:pPr algn="ctr"/>
            <a:r>
              <a:rPr lang="hu-HU" sz="1600" b="1" dirty="0">
                <a:solidFill>
                  <a:schemeClr val="bg1"/>
                </a:solidFill>
              </a:rPr>
              <a:t>radoczy.klaudia@ktk.pte.hu</a:t>
            </a:r>
          </a:p>
          <a:p>
            <a:pPr marL="0" indent="0" algn="ctr">
              <a:buNone/>
            </a:pPr>
            <a:endParaRPr lang="en-US" sz="1500" b="1" dirty="0">
              <a:solidFill>
                <a:schemeClr val="bg1"/>
              </a:solidFill>
            </a:endParaRPr>
          </a:p>
        </p:txBody>
      </p:sp>
      <p:pic>
        <p:nvPicPr>
          <p:cNvPr id="6" name="Image 1" descr="/mnt/data/uni_logo_trans.png"/>
          <p:cNvPicPr>
            <a:picLocks noChangeAspect="1"/>
          </p:cNvPicPr>
          <p:nvPr/>
        </p:nvPicPr>
        <p:blipFill>
          <a:blip r:embed="rId4"/>
          <a:stretch>
            <a:fillRect/>
          </a:stretch>
        </p:blipFill>
        <p:spPr>
          <a:xfrm>
            <a:off x="854933" y="4350513"/>
            <a:ext cx="3502539" cy="1920747"/>
          </a:xfrm>
          <a:prstGeom prst="rect">
            <a:avLst/>
          </a:prstGeom>
        </p:spPr>
      </p:pic>
      <p:pic>
        <p:nvPicPr>
          <p:cNvPr id="7" name="Image 2" descr="/mnt/data/openup_logo_trans.png"/>
          <p:cNvPicPr>
            <a:picLocks noChangeAspect="1"/>
          </p:cNvPicPr>
          <p:nvPr/>
        </p:nvPicPr>
        <p:blipFill>
          <a:blip r:embed="rId5"/>
          <a:stretch>
            <a:fillRect/>
          </a:stretch>
        </p:blipFill>
        <p:spPr>
          <a:xfrm>
            <a:off x="7254240" y="4575048"/>
            <a:ext cx="3881119" cy="17465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10643-B388-8D3F-DD7F-A02321B021DA}"/>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BC6D6F67-2A79-31C0-B26A-A2E34B6F3631}"/>
              </a:ext>
            </a:extLst>
          </p:cNvPr>
          <p:cNvSpPr/>
          <p:nvPr/>
        </p:nvSpPr>
        <p:spPr>
          <a:xfrm>
            <a:off x="0" y="0"/>
            <a:ext cx="12191695" cy="146304"/>
          </a:xfrm>
          <a:prstGeom prst="rect">
            <a:avLst/>
          </a:prstGeom>
          <a:solidFill>
            <a:srgbClr val="1CA6DF"/>
          </a:solidFill>
          <a:ln w="12700">
            <a:solidFill>
              <a:srgbClr val="1CA6DF">
                <a:alpha val="0"/>
              </a:srgbClr>
            </a:solidFill>
            <a:prstDash val="solid"/>
          </a:ln>
        </p:spPr>
        <p:txBody>
          <a:bodyPr/>
          <a:lstStyle/>
          <a:p>
            <a:endParaRPr lang="hu-HU"/>
          </a:p>
        </p:txBody>
      </p:sp>
      <p:pic>
        <p:nvPicPr>
          <p:cNvPr id="3" name="Image 0" descr="/mnt/data/openup_logo_trans.png">
            <a:extLst>
              <a:ext uri="{FF2B5EF4-FFF2-40B4-BE49-F238E27FC236}">
                <a16:creationId xmlns:a16="http://schemas.microsoft.com/office/drawing/2014/main" id="{1E2AC75A-3F14-5C17-F07C-1537981EAA19}"/>
              </a:ext>
            </a:extLst>
          </p:cNvPr>
          <p:cNvPicPr>
            <a:picLocks noChangeAspect="1"/>
          </p:cNvPicPr>
          <p:nvPr/>
        </p:nvPicPr>
        <p:blipFill>
          <a:blip r:embed="rId3"/>
          <a:stretch>
            <a:fillRect/>
          </a:stretch>
        </p:blipFill>
        <p:spPr>
          <a:xfrm>
            <a:off x="10079228" y="347472"/>
            <a:ext cx="1137920" cy="512064"/>
          </a:xfrm>
          <a:prstGeom prst="rect">
            <a:avLst/>
          </a:prstGeom>
          <a:noFill/>
          <a:ln/>
        </p:spPr>
      </p:pic>
      <p:sp>
        <p:nvSpPr>
          <p:cNvPr id="4" name="Text 1">
            <a:extLst>
              <a:ext uri="{FF2B5EF4-FFF2-40B4-BE49-F238E27FC236}">
                <a16:creationId xmlns:a16="http://schemas.microsoft.com/office/drawing/2014/main" id="{7A312641-9544-D35A-32BD-5A15451296AE}"/>
              </a:ext>
            </a:extLst>
          </p:cNvPr>
          <p:cNvSpPr/>
          <p:nvPr/>
        </p:nvSpPr>
        <p:spPr>
          <a:xfrm>
            <a:off x="497840" y="384048"/>
            <a:ext cx="10548112" cy="749808"/>
          </a:xfrm>
          <a:prstGeom prst="rect">
            <a:avLst/>
          </a:prstGeom>
          <a:noFill/>
          <a:ln/>
        </p:spPr>
        <p:txBody>
          <a:bodyPr wrap="square" lIns="0" tIns="0" rIns="0" bIns="0" rtlCol="0" anchor="ctr"/>
          <a:lstStyle/>
          <a:p>
            <a:pPr algn="just"/>
            <a:r>
              <a:rPr lang="en-US" sz="2800" b="1" dirty="0">
                <a:solidFill>
                  <a:srgbClr val="134B63"/>
                </a:solidFill>
                <a:latin typeface="Aptos Display" pitchFamily="34" charset="0"/>
              </a:rPr>
              <a:t>After finalizing, be sure to save the confirmation in the system by clicking “Done.”</a:t>
            </a:r>
          </a:p>
        </p:txBody>
      </p:sp>
      <p:sp>
        <p:nvSpPr>
          <p:cNvPr id="6" name="Shape 3">
            <a:extLst>
              <a:ext uri="{FF2B5EF4-FFF2-40B4-BE49-F238E27FC236}">
                <a16:creationId xmlns:a16="http://schemas.microsoft.com/office/drawing/2014/main" id="{A0C7C3A6-E104-350E-C068-C5E818377211}"/>
              </a:ext>
            </a:extLst>
          </p:cNvPr>
          <p:cNvSpPr/>
          <p:nvPr/>
        </p:nvSpPr>
        <p:spPr>
          <a:xfrm flipV="1">
            <a:off x="768096" y="1335025"/>
            <a:ext cx="10548112" cy="36575"/>
          </a:xfrm>
          <a:prstGeom prst="line">
            <a:avLst/>
          </a:prstGeom>
          <a:noFill/>
          <a:ln w="26670">
            <a:solidFill>
              <a:srgbClr val="57B5AA"/>
            </a:solidFill>
            <a:prstDash val="solid"/>
          </a:ln>
        </p:spPr>
        <p:txBody>
          <a:bodyPr/>
          <a:lstStyle/>
          <a:p>
            <a:endParaRPr lang="hu-HU"/>
          </a:p>
        </p:txBody>
      </p:sp>
      <p:sp>
        <p:nvSpPr>
          <p:cNvPr id="15" name="Shape 12">
            <a:extLst>
              <a:ext uri="{FF2B5EF4-FFF2-40B4-BE49-F238E27FC236}">
                <a16:creationId xmlns:a16="http://schemas.microsoft.com/office/drawing/2014/main" id="{65638BDB-AEBA-BF4B-B37A-C25AD4DBE805}"/>
              </a:ext>
            </a:extLst>
          </p:cNvPr>
          <p:cNvSpPr/>
          <p:nvPr/>
        </p:nvSpPr>
        <p:spPr>
          <a:xfrm>
            <a:off x="640080" y="6400800"/>
            <a:ext cx="10789920" cy="0"/>
          </a:xfrm>
          <a:prstGeom prst="line">
            <a:avLst/>
          </a:prstGeom>
          <a:noFill/>
          <a:ln w="12700">
            <a:solidFill>
              <a:srgbClr val="CFE8EE"/>
            </a:solidFill>
            <a:prstDash val="solid"/>
          </a:ln>
        </p:spPr>
        <p:txBody>
          <a:bodyPr/>
          <a:lstStyle/>
          <a:p>
            <a:endParaRPr lang="hu-HU"/>
          </a:p>
        </p:txBody>
      </p:sp>
      <p:pic>
        <p:nvPicPr>
          <p:cNvPr id="16" name="Image 1" descr="/mnt/data/openup_logo_trans.png">
            <a:extLst>
              <a:ext uri="{FF2B5EF4-FFF2-40B4-BE49-F238E27FC236}">
                <a16:creationId xmlns:a16="http://schemas.microsoft.com/office/drawing/2014/main" id="{B3728574-97D2-6340-D9C2-060179F920C1}"/>
              </a:ext>
            </a:extLst>
          </p:cNvPr>
          <p:cNvPicPr>
            <a:picLocks noChangeAspect="1"/>
          </p:cNvPicPr>
          <p:nvPr/>
        </p:nvPicPr>
        <p:blipFill>
          <a:blip r:embed="rId3"/>
          <a:stretch>
            <a:fillRect/>
          </a:stretch>
        </p:blipFill>
        <p:spPr>
          <a:xfrm>
            <a:off x="10172700" y="6236208"/>
            <a:ext cx="731520" cy="329184"/>
          </a:xfrm>
          <a:prstGeom prst="rect">
            <a:avLst/>
          </a:prstGeom>
        </p:spPr>
      </p:pic>
      <p:pic>
        <p:nvPicPr>
          <p:cNvPr id="5" name="Tartalom helye 4">
            <a:extLst>
              <a:ext uri="{FF2B5EF4-FFF2-40B4-BE49-F238E27FC236}">
                <a16:creationId xmlns:a16="http://schemas.microsoft.com/office/drawing/2014/main" id="{AE9511EE-1531-EF01-5078-6D7370439AC8}"/>
              </a:ext>
            </a:extLst>
          </p:cNvPr>
          <p:cNvPicPr>
            <a:picLocks noChangeAspect="1"/>
          </p:cNvPicPr>
          <p:nvPr/>
        </p:nvPicPr>
        <p:blipFill>
          <a:blip r:embed="rId4"/>
          <a:stretch>
            <a:fillRect/>
          </a:stretch>
        </p:blipFill>
        <p:spPr>
          <a:xfrm>
            <a:off x="838200" y="1956902"/>
            <a:ext cx="10515600" cy="4088784"/>
          </a:xfrm>
          <a:prstGeom prst="rect">
            <a:avLst/>
          </a:prstGeom>
        </p:spPr>
      </p:pic>
      <p:sp>
        <p:nvSpPr>
          <p:cNvPr id="7" name="Ellipszis 6">
            <a:extLst>
              <a:ext uri="{FF2B5EF4-FFF2-40B4-BE49-F238E27FC236}">
                <a16:creationId xmlns:a16="http://schemas.microsoft.com/office/drawing/2014/main" id="{871E65E6-D57B-3E8A-281C-0EF630EA84A1}"/>
              </a:ext>
            </a:extLst>
          </p:cNvPr>
          <p:cNvSpPr/>
          <p:nvPr/>
        </p:nvSpPr>
        <p:spPr>
          <a:xfrm>
            <a:off x="4936671" y="4974771"/>
            <a:ext cx="2318657" cy="6096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21555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64831-343F-9FBA-9BAB-05F1C665C5CA}"/>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8D108065-EABB-B3A5-9B05-4D2E68E14B0E}"/>
              </a:ext>
            </a:extLst>
          </p:cNvPr>
          <p:cNvSpPr/>
          <p:nvPr/>
        </p:nvSpPr>
        <p:spPr>
          <a:xfrm>
            <a:off x="0" y="0"/>
            <a:ext cx="12191695" cy="146304"/>
          </a:xfrm>
          <a:prstGeom prst="rect">
            <a:avLst/>
          </a:prstGeom>
          <a:solidFill>
            <a:srgbClr val="1CA6DF"/>
          </a:solidFill>
          <a:ln w="12700">
            <a:solidFill>
              <a:srgbClr val="1CA6DF">
                <a:alpha val="0"/>
              </a:srgbClr>
            </a:solidFill>
            <a:prstDash val="solid"/>
          </a:ln>
        </p:spPr>
        <p:txBody>
          <a:bodyPr/>
          <a:lstStyle/>
          <a:p>
            <a:endParaRPr lang="hu-HU"/>
          </a:p>
        </p:txBody>
      </p:sp>
      <p:pic>
        <p:nvPicPr>
          <p:cNvPr id="3" name="Image 0" descr="/mnt/data/openup_logo_trans.png">
            <a:extLst>
              <a:ext uri="{FF2B5EF4-FFF2-40B4-BE49-F238E27FC236}">
                <a16:creationId xmlns:a16="http://schemas.microsoft.com/office/drawing/2014/main" id="{ADDEF444-EC74-BBA9-DA15-C91D4EF7C084}"/>
              </a:ext>
            </a:extLst>
          </p:cNvPr>
          <p:cNvPicPr>
            <a:picLocks noChangeAspect="1"/>
          </p:cNvPicPr>
          <p:nvPr/>
        </p:nvPicPr>
        <p:blipFill>
          <a:blip r:embed="rId3"/>
          <a:stretch>
            <a:fillRect/>
          </a:stretch>
        </p:blipFill>
        <p:spPr>
          <a:xfrm>
            <a:off x="10079228" y="347472"/>
            <a:ext cx="1137920" cy="512064"/>
          </a:xfrm>
          <a:prstGeom prst="rect">
            <a:avLst/>
          </a:prstGeom>
        </p:spPr>
      </p:pic>
      <p:sp>
        <p:nvSpPr>
          <p:cNvPr id="4" name="Text 1">
            <a:extLst>
              <a:ext uri="{FF2B5EF4-FFF2-40B4-BE49-F238E27FC236}">
                <a16:creationId xmlns:a16="http://schemas.microsoft.com/office/drawing/2014/main" id="{2CFEE489-452F-16C7-B8D6-19B63E6F1EFD}"/>
              </a:ext>
            </a:extLst>
          </p:cNvPr>
          <p:cNvSpPr/>
          <p:nvPr/>
        </p:nvSpPr>
        <p:spPr>
          <a:xfrm>
            <a:off x="497840" y="457199"/>
            <a:ext cx="10548112" cy="749808"/>
          </a:xfrm>
          <a:prstGeom prst="rect">
            <a:avLst/>
          </a:prstGeom>
          <a:noFill/>
          <a:ln/>
        </p:spPr>
        <p:txBody>
          <a:bodyPr wrap="square" lIns="0" tIns="0" rIns="0" bIns="0" rtlCol="0" anchor="ctr"/>
          <a:lstStyle/>
          <a:p>
            <a:pPr algn="just"/>
            <a:r>
              <a:rPr lang="en-US" sz="2800" b="1" dirty="0">
                <a:solidFill>
                  <a:srgbClr val="134B63"/>
                </a:solidFill>
                <a:latin typeface="Aptos Display" pitchFamily="34" charset="0"/>
              </a:rPr>
              <a:t>Once saved, the placement status will change to “</a:t>
            </a:r>
            <a:r>
              <a:rPr lang="hu-HU" sz="2800" b="1" dirty="0" err="1">
                <a:solidFill>
                  <a:srgbClr val="134B63"/>
                </a:solidFill>
                <a:latin typeface="Aptos Display" pitchFamily="34" charset="0"/>
              </a:rPr>
              <a:t>Approved</a:t>
            </a:r>
            <a:r>
              <a:rPr lang="en-US" sz="2800" b="1" dirty="0">
                <a:solidFill>
                  <a:srgbClr val="134B63"/>
                </a:solidFill>
                <a:latin typeface="Aptos Display" pitchFamily="34" charset="0"/>
              </a:rPr>
              <a:t>.” The company will then contact you within a few days regarding the necessary administrative steps.</a:t>
            </a:r>
          </a:p>
        </p:txBody>
      </p:sp>
      <p:sp>
        <p:nvSpPr>
          <p:cNvPr id="6" name="Shape 3">
            <a:extLst>
              <a:ext uri="{FF2B5EF4-FFF2-40B4-BE49-F238E27FC236}">
                <a16:creationId xmlns:a16="http://schemas.microsoft.com/office/drawing/2014/main" id="{FF1E2EA1-2413-AD9C-A95A-248D249C2F54}"/>
              </a:ext>
            </a:extLst>
          </p:cNvPr>
          <p:cNvSpPr/>
          <p:nvPr/>
        </p:nvSpPr>
        <p:spPr>
          <a:xfrm flipV="1">
            <a:off x="669036" y="1591561"/>
            <a:ext cx="10548112" cy="36575"/>
          </a:xfrm>
          <a:prstGeom prst="line">
            <a:avLst/>
          </a:prstGeom>
          <a:noFill/>
          <a:ln w="26670">
            <a:solidFill>
              <a:srgbClr val="57B5AA"/>
            </a:solidFill>
            <a:prstDash val="solid"/>
          </a:ln>
        </p:spPr>
        <p:txBody>
          <a:bodyPr/>
          <a:lstStyle/>
          <a:p>
            <a:endParaRPr lang="hu-HU"/>
          </a:p>
        </p:txBody>
      </p:sp>
      <p:sp>
        <p:nvSpPr>
          <p:cNvPr id="15" name="Shape 12">
            <a:extLst>
              <a:ext uri="{FF2B5EF4-FFF2-40B4-BE49-F238E27FC236}">
                <a16:creationId xmlns:a16="http://schemas.microsoft.com/office/drawing/2014/main" id="{9DC5E40D-5695-5703-F195-490CE8351182}"/>
              </a:ext>
            </a:extLst>
          </p:cNvPr>
          <p:cNvSpPr/>
          <p:nvPr/>
        </p:nvSpPr>
        <p:spPr>
          <a:xfrm>
            <a:off x="640080" y="6400800"/>
            <a:ext cx="10789920" cy="0"/>
          </a:xfrm>
          <a:prstGeom prst="line">
            <a:avLst/>
          </a:prstGeom>
          <a:noFill/>
          <a:ln w="12700">
            <a:solidFill>
              <a:srgbClr val="CFE8EE"/>
            </a:solidFill>
            <a:prstDash val="solid"/>
          </a:ln>
        </p:spPr>
        <p:txBody>
          <a:bodyPr/>
          <a:lstStyle/>
          <a:p>
            <a:endParaRPr lang="hu-HU"/>
          </a:p>
        </p:txBody>
      </p:sp>
      <p:pic>
        <p:nvPicPr>
          <p:cNvPr id="16" name="Image 1" descr="/mnt/data/openup_logo_trans.png">
            <a:extLst>
              <a:ext uri="{FF2B5EF4-FFF2-40B4-BE49-F238E27FC236}">
                <a16:creationId xmlns:a16="http://schemas.microsoft.com/office/drawing/2014/main" id="{C31F4337-2CB4-E75D-1A82-C514D2C1AB1C}"/>
              </a:ext>
            </a:extLst>
          </p:cNvPr>
          <p:cNvPicPr>
            <a:picLocks noChangeAspect="1"/>
          </p:cNvPicPr>
          <p:nvPr/>
        </p:nvPicPr>
        <p:blipFill>
          <a:blip r:embed="rId3"/>
          <a:stretch>
            <a:fillRect/>
          </a:stretch>
        </p:blipFill>
        <p:spPr>
          <a:xfrm>
            <a:off x="10172700" y="6236208"/>
            <a:ext cx="731520" cy="329184"/>
          </a:xfrm>
          <a:prstGeom prst="rect">
            <a:avLst/>
          </a:prstGeom>
        </p:spPr>
      </p:pic>
      <p:pic>
        <p:nvPicPr>
          <p:cNvPr id="5" name="Tartalom helye 4">
            <a:extLst>
              <a:ext uri="{FF2B5EF4-FFF2-40B4-BE49-F238E27FC236}">
                <a16:creationId xmlns:a16="http://schemas.microsoft.com/office/drawing/2014/main" id="{4A40E33E-F486-6BC3-AEBD-90CF804977F7}"/>
              </a:ext>
            </a:extLst>
          </p:cNvPr>
          <p:cNvPicPr>
            <a:picLocks noChangeAspect="1"/>
          </p:cNvPicPr>
          <p:nvPr/>
        </p:nvPicPr>
        <p:blipFill>
          <a:blip r:embed="rId4"/>
          <a:stretch>
            <a:fillRect/>
          </a:stretch>
        </p:blipFill>
        <p:spPr>
          <a:xfrm>
            <a:off x="925286" y="1826102"/>
            <a:ext cx="10515600" cy="4110898"/>
          </a:xfrm>
          <a:prstGeom prst="rect">
            <a:avLst/>
          </a:prstGeom>
        </p:spPr>
      </p:pic>
      <p:sp>
        <p:nvSpPr>
          <p:cNvPr id="7" name="Ellipszis 6">
            <a:extLst>
              <a:ext uri="{FF2B5EF4-FFF2-40B4-BE49-F238E27FC236}">
                <a16:creationId xmlns:a16="http://schemas.microsoft.com/office/drawing/2014/main" id="{4B3219A3-0009-9056-7544-71631AEF464C}"/>
              </a:ext>
            </a:extLst>
          </p:cNvPr>
          <p:cNvSpPr/>
          <p:nvPr/>
        </p:nvSpPr>
        <p:spPr>
          <a:xfrm>
            <a:off x="4686300" y="2623456"/>
            <a:ext cx="2318657" cy="6096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11132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mnt/data/openup_gradient_bg.png"/>
          <p:cNvPicPr>
            <a:picLocks noChangeAspect="1"/>
          </p:cNvPicPr>
          <p:nvPr/>
        </p:nvPicPr>
        <p:blipFill>
          <a:blip r:embed="rId3"/>
          <a:srcRect l="1" r="1"/>
          <a:stretch/>
        </p:blipFill>
        <p:spPr>
          <a:xfrm>
            <a:off x="0" y="0"/>
            <a:ext cx="12191695" cy="6858000"/>
          </a:xfrm>
          <a:prstGeom prst="rect">
            <a:avLst/>
          </a:prstGeom>
        </p:spPr>
      </p:pic>
      <p:sp>
        <p:nvSpPr>
          <p:cNvPr id="4" name="Text 1"/>
          <p:cNvSpPr/>
          <p:nvPr/>
        </p:nvSpPr>
        <p:spPr>
          <a:xfrm>
            <a:off x="896112" y="1883663"/>
            <a:ext cx="5382768" cy="1621529"/>
          </a:xfrm>
          <a:prstGeom prst="rect">
            <a:avLst/>
          </a:prstGeom>
          <a:noFill/>
          <a:ln/>
        </p:spPr>
        <p:txBody>
          <a:bodyPr wrap="square" lIns="0" tIns="0" rIns="0" bIns="0" rtlCol="0" anchor="ctr"/>
          <a:lstStyle/>
          <a:p>
            <a:pPr marL="0" indent="0">
              <a:buNone/>
            </a:pPr>
            <a:r>
              <a:rPr lang="hu-HU" sz="2800" b="1" dirty="0">
                <a:solidFill>
                  <a:schemeClr val="bg1"/>
                </a:solidFill>
              </a:rPr>
              <a:t>Klaudia Rádóczy</a:t>
            </a:r>
            <a:endParaRPr lang="en-US" sz="2800" b="1" dirty="0">
              <a:solidFill>
                <a:schemeClr val="bg1"/>
              </a:solidFill>
            </a:endParaRPr>
          </a:p>
          <a:p>
            <a:pPr marL="0" indent="0">
              <a:buNone/>
            </a:pPr>
            <a:r>
              <a:rPr lang="hu-HU" sz="2800" b="1" dirty="0">
                <a:solidFill>
                  <a:schemeClr val="bg1"/>
                </a:solidFill>
                <a:hlinkClick r:id="rId4">
                  <a:extLst>
                    <a:ext uri="{A12FA001-AC4F-418D-AE19-62706E023703}">
                      <ahyp:hlinkClr xmlns:ahyp="http://schemas.microsoft.com/office/drawing/2018/hyperlinkcolor" val="tx"/>
                    </a:ext>
                  </a:extLst>
                </a:hlinkClick>
              </a:rPr>
              <a:t>radoczy.Klaudia@ktk.pte.hu</a:t>
            </a:r>
            <a:endParaRPr lang="hu-HU" sz="2800" b="1" dirty="0">
              <a:solidFill>
                <a:schemeClr val="bg1"/>
              </a:solidFill>
            </a:endParaRPr>
          </a:p>
          <a:p>
            <a:pPr marL="0" indent="0">
              <a:buNone/>
            </a:pPr>
            <a:r>
              <a:rPr lang="hu-HU" sz="2800" b="1" dirty="0">
                <a:solidFill>
                  <a:schemeClr val="bg1"/>
                </a:solidFill>
              </a:rPr>
              <a:t>openup.pte.hu</a:t>
            </a:r>
            <a:endParaRPr lang="en-US" sz="2800" b="1" dirty="0">
              <a:solidFill>
                <a:schemeClr val="bg1"/>
              </a:solidFill>
            </a:endParaRPr>
          </a:p>
        </p:txBody>
      </p:sp>
      <p:pic>
        <p:nvPicPr>
          <p:cNvPr id="8" name="Image 1" descr="/mnt/data/uni_logo_trans.png"/>
          <p:cNvPicPr>
            <a:picLocks noChangeAspect="1"/>
          </p:cNvPicPr>
          <p:nvPr/>
        </p:nvPicPr>
        <p:blipFill>
          <a:blip r:embed="rId5"/>
          <a:stretch>
            <a:fillRect/>
          </a:stretch>
        </p:blipFill>
        <p:spPr>
          <a:xfrm>
            <a:off x="896112" y="4411980"/>
            <a:ext cx="3473824" cy="1905000"/>
          </a:xfrm>
          <a:prstGeom prst="rect">
            <a:avLst/>
          </a:prstGeom>
        </p:spPr>
      </p:pic>
      <p:pic>
        <p:nvPicPr>
          <p:cNvPr id="9" name="Image 2" descr="/mnt/data/openup_logo_trans.png"/>
          <p:cNvPicPr>
            <a:picLocks noChangeAspect="1"/>
          </p:cNvPicPr>
          <p:nvPr/>
        </p:nvPicPr>
        <p:blipFill>
          <a:blip r:embed="rId6"/>
          <a:stretch>
            <a:fillRect/>
          </a:stretch>
        </p:blipFill>
        <p:spPr>
          <a:xfrm>
            <a:off x="6982460" y="4629912"/>
            <a:ext cx="3749040" cy="16870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1695" cy="146304"/>
          </a:xfrm>
          <a:prstGeom prst="rect">
            <a:avLst/>
          </a:prstGeom>
          <a:solidFill>
            <a:srgbClr val="1CA6DF"/>
          </a:solidFill>
          <a:ln w="12700">
            <a:solidFill>
              <a:srgbClr val="1CA6DF">
                <a:alpha val="0"/>
              </a:srgbClr>
            </a:solidFill>
            <a:prstDash val="solid"/>
          </a:ln>
        </p:spPr>
        <p:txBody>
          <a:bodyPr/>
          <a:lstStyle/>
          <a:p>
            <a:endParaRPr lang="hu-HU"/>
          </a:p>
        </p:txBody>
      </p:sp>
      <p:pic>
        <p:nvPicPr>
          <p:cNvPr id="3" name="Image 0" descr="/mnt/data/openup_logo_trans.png"/>
          <p:cNvPicPr>
            <a:picLocks noChangeAspect="1"/>
          </p:cNvPicPr>
          <p:nvPr/>
        </p:nvPicPr>
        <p:blipFill>
          <a:blip r:embed="rId3"/>
          <a:stretch>
            <a:fillRect/>
          </a:stretch>
        </p:blipFill>
        <p:spPr>
          <a:xfrm>
            <a:off x="10079228" y="347472"/>
            <a:ext cx="1137920" cy="512064"/>
          </a:xfrm>
          <a:prstGeom prst="rect">
            <a:avLst/>
          </a:prstGeom>
        </p:spPr>
      </p:pic>
      <p:sp>
        <p:nvSpPr>
          <p:cNvPr id="4" name="Text 1"/>
          <p:cNvSpPr/>
          <p:nvPr/>
        </p:nvSpPr>
        <p:spPr>
          <a:xfrm>
            <a:off x="497840" y="384048"/>
            <a:ext cx="10548112" cy="749808"/>
          </a:xfrm>
          <a:prstGeom prst="rect">
            <a:avLst/>
          </a:prstGeom>
          <a:noFill/>
          <a:ln/>
        </p:spPr>
        <p:txBody>
          <a:bodyPr wrap="square" lIns="0" tIns="0" rIns="0" bIns="0" rtlCol="0" anchor="ctr"/>
          <a:lstStyle/>
          <a:p>
            <a:pPr algn="just"/>
            <a:r>
              <a:rPr lang="en-US" sz="2800" b="1" dirty="0">
                <a:solidFill>
                  <a:srgbClr val="134B63"/>
                </a:solidFill>
                <a:latin typeface="Aptos Display" pitchFamily="34" charset="0"/>
              </a:rPr>
              <a:t>The partner placements available for the current internship period can be found under the “Internship” menu item.</a:t>
            </a:r>
          </a:p>
        </p:txBody>
      </p:sp>
      <p:sp>
        <p:nvSpPr>
          <p:cNvPr id="6" name="Shape 3"/>
          <p:cNvSpPr/>
          <p:nvPr/>
        </p:nvSpPr>
        <p:spPr>
          <a:xfrm flipV="1">
            <a:off x="768096" y="1335025"/>
            <a:ext cx="10548112" cy="36575"/>
          </a:xfrm>
          <a:prstGeom prst="line">
            <a:avLst/>
          </a:prstGeom>
          <a:noFill/>
          <a:ln w="26670">
            <a:solidFill>
              <a:srgbClr val="57B5AA"/>
            </a:solidFill>
            <a:prstDash val="solid"/>
          </a:ln>
        </p:spPr>
        <p:txBody>
          <a:bodyPr/>
          <a:lstStyle/>
          <a:p>
            <a:endParaRPr lang="hu-HU"/>
          </a:p>
        </p:txBody>
      </p:sp>
      <p:sp>
        <p:nvSpPr>
          <p:cNvPr id="15" name="Shape 12"/>
          <p:cNvSpPr/>
          <p:nvPr/>
        </p:nvSpPr>
        <p:spPr>
          <a:xfrm>
            <a:off x="640080" y="6400800"/>
            <a:ext cx="10789920" cy="0"/>
          </a:xfrm>
          <a:prstGeom prst="line">
            <a:avLst/>
          </a:prstGeom>
          <a:noFill/>
          <a:ln w="12700">
            <a:solidFill>
              <a:srgbClr val="CFE8EE"/>
            </a:solidFill>
            <a:prstDash val="solid"/>
          </a:ln>
        </p:spPr>
        <p:txBody>
          <a:bodyPr/>
          <a:lstStyle/>
          <a:p>
            <a:endParaRPr lang="hu-HU"/>
          </a:p>
        </p:txBody>
      </p:sp>
      <p:pic>
        <p:nvPicPr>
          <p:cNvPr id="16" name="Image 1" descr="/mnt/data/openup_logo_trans.png"/>
          <p:cNvPicPr>
            <a:picLocks noChangeAspect="1"/>
          </p:cNvPicPr>
          <p:nvPr/>
        </p:nvPicPr>
        <p:blipFill>
          <a:blip r:embed="rId3"/>
          <a:stretch>
            <a:fillRect/>
          </a:stretch>
        </p:blipFill>
        <p:spPr>
          <a:xfrm>
            <a:off x="10172700" y="6236208"/>
            <a:ext cx="731520" cy="329184"/>
          </a:xfrm>
          <a:prstGeom prst="rect">
            <a:avLst/>
          </a:prstGeom>
        </p:spPr>
      </p:pic>
      <p:pic>
        <p:nvPicPr>
          <p:cNvPr id="17" name="Tartalom helye 4">
            <a:extLst>
              <a:ext uri="{FF2B5EF4-FFF2-40B4-BE49-F238E27FC236}">
                <a16:creationId xmlns:a16="http://schemas.microsoft.com/office/drawing/2014/main" id="{1027F866-CB24-A656-4109-7392E668427C}"/>
              </a:ext>
            </a:extLst>
          </p:cNvPr>
          <p:cNvPicPr>
            <a:picLocks noChangeAspect="1"/>
          </p:cNvPicPr>
          <p:nvPr/>
        </p:nvPicPr>
        <p:blipFill>
          <a:blip r:embed="rId4"/>
          <a:stretch>
            <a:fillRect/>
          </a:stretch>
        </p:blipFill>
        <p:spPr>
          <a:xfrm>
            <a:off x="838200" y="1955045"/>
            <a:ext cx="10515600" cy="4092497"/>
          </a:xfrm>
          <a:prstGeom prst="rect">
            <a:avLst/>
          </a:prstGeom>
        </p:spPr>
      </p:pic>
      <p:sp>
        <p:nvSpPr>
          <p:cNvPr id="18" name="Ellipszis 17">
            <a:extLst>
              <a:ext uri="{FF2B5EF4-FFF2-40B4-BE49-F238E27FC236}">
                <a16:creationId xmlns:a16="http://schemas.microsoft.com/office/drawing/2014/main" id="{953AF460-5C2B-FC26-13FE-EE2676F43A3C}"/>
              </a:ext>
            </a:extLst>
          </p:cNvPr>
          <p:cNvSpPr/>
          <p:nvPr/>
        </p:nvSpPr>
        <p:spPr>
          <a:xfrm>
            <a:off x="446315" y="3592286"/>
            <a:ext cx="2318657" cy="6096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56AFE-C914-92CF-635B-53EB69B9933A}"/>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6E1F65AA-340D-77ED-3A59-9E518797B132}"/>
              </a:ext>
            </a:extLst>
          </p:cNvPr>
          <p:cNvSpPr/>
          <p:nvPr/>
        </p:nvSpPr>
        <p:spPr>
          <a:xfrm>
            <a:off x="0" y="0"/>
            <a:ext cx="12191695" cy="146304"/>
          </a:xfrm>
          <a:prstGeom prst="rect">
            <a:avLst/>
          </a:prstGeom>
          <a:solidFill>
            <a:srgbClr val="1CA6DF"/>
          </a:solidFill>
          <a:ln w="12700">
            <a:solidFill>
              <a:srgbClr val="1CA6DF">
                <a:alpha val="0"/>
              </a:srgbClr>
            </a:solidFill>
            <a:prstDash val="solid"/>
          </a:ln>
        </p:spPr>
        <p:txBody>
          <a:bodyPr/>
          <a:lstStyle/>
          <a:p>
            <a:endParaRPr lang="hu-HU"/>
          </a:p>
        </p:txBody>
      </p:sp>
      <p:pic>
        <p:nvPicPr>
          <p:cNvPr id="3" name="Image 0" descr="/mnt/data/openup_logo_trans.png">
            <a:extLst>
              <a:ext uri="{FF2B5EF4-FFF2-40B4-BE49-F238E27FC236}">
                <a16:creationId xmlns:a16="http://schemas.microsoft.com/office/drawing/2014/main" id="{7C1F019A-CA8C-D4F2-6990-B767D12365DF}"/>
              </a:ext>
            </a:extLst>
          </p:cNvPr>
          <p:cNvPicPr>
            <a:picLocks noChangeAspect="1"/>
          </p:cNvPicPr>
          <p:nvPr/>
        </p:nvPicPr>
        <p:blipFill>
          <a:blip r:embed="rId3"/>
          <a:stretch>
            <a:fillRect/>
          </a:stretch>
        </p:blipFill>
        <p:spPr>
          <a:xfrm>
            <a:off x="10079228" y="347472"/>
            <a:ext cx="1137920" cy="512064"/>
          </a:xfrm>
          <a:prstGeom prst="rect">
            <a:avLst/>
          </a:prstGeom>
        </p:spPr>
      </p:pic>
      <p:sp>
        <p:nvSpPr>
          <p:cNvPr id="4" name="Text 1">
            <a:extLst>
              <a:ext uri="{FF2B5EF4-FFF2-40B4-BE49-F238E27FC236}">
                <a16:creationId xmlns:a16="http://schemas.microsoft.com/office/drawing/2014/main" id="{A1DF6C73-38EF-8D9D-9404-143661B06139}"/>
              </a:ext>
            </a:extLst>
          </p:cNvPr>
          <p:cNvSpPr/>
          <p:nvPr/>
        </p:nvSpPr>
        <p:spPr>
          <a:xfrm>
            <a:off x="821791" y="331216"/>
            <a:ext cx="10548112" cy="749808"/>
          </a:xfrm>
          <a:prstGeom prst="rect">
            <a:avLst/>
          </a:prstGeom>
          <a:noFill/>
          <a:ln/>
        </p:spPr>
        <p:txBody>
          <a:bodyPr wrap="square" lIns="0" tIns="0" rIns="0" bIns="0" rtlCol="0" anchor="ctr"/>
          <a:lstStyle/>
          <a:p>
            <a:pPr algn="just"/>
            <a:r>
              <a:rPr lang="en-US" sz="2800" b="1" dirty="0">
                <a:solidFill>
                  <a:srgbClr val="134B63"/>
                </a:solidFill>
                <a:latin typeface="Aptos Display" pitchFamily="34" charset="0"/>
              </a:rPr>
              <a:t>Click the “Details” button to view the full internship description</a:t>
            </a:r>
          </a:p>
        </p:txBody>
      </p:sp>
      <p:sp>
        <p:nvSpPr>
          <p:cNvPr id="6" name="Shape 3">
            <a:extLst>
              <a:ext uri="{FF2B5EF4-FFF2-40B4-BE49-F238E27FC236}">
                <a16:creationId xmlns:a16="http://schemas.microsoft.com/office/drawing/2014/main" id="{8E2D24AB-827B-6CFB-EE58-FE5D16791E9A}"/>
              </a:ext>
            </a:extLst>
          </p:cNvPr>
          <p:cNvSpPr/>
          <p:nvPr/>
        </p:nvSpPr>
        <p:spPr>
          <a:xfrm flipV="1">
            <a:off x="768096" y="1335025"/>
            <a:ext cx="10548112" cy="36575"/>
          </a:xfrm>
          <a:prstGeom prst="line">
            <a:avLst/>
          </a:prstGeom>
          <a:noFill/>
          <a:ln w="26670">
            <a:solidFill>
              <a:srgbClr val="57B5AA"/>
            </a:solidFill>
            <a:prstDash val="solid"/>
          </a:ln>
        </p:spPr>
        <p:txBody>
          <a:bodyPr/>
          <a:lstStyle/>
          <a:p>
            <a:endParaRPr lang="hu-HU"/>
          </a:p>
        </p:txBody>
      </p:sp>
      <p:sp>
        <p:nvSpPr>
          <p:cNvPr id="15" name="Shape 12">
            <a:extLst>
              <a:ext uri="{FF2B5EF4-FFF2-40B4-BE49-F238E27FC236}">
                <a16:creationId xmlns:a16="http://schemas.microsoft.com/office/drawing/2014/main" id="{EE9D279A-FAFC-6055-97DA-70905BB69E41}"/>
              </a:ext>
            </a:extLst>
          </p:cNvPr>
          <p:cNvSpPr/>
          <p:nvPr/>
        </p:nvSpPr>
        <p:spPr>
          <a:xfrm>
            <a:off x="640080" y="6400800"/>
            <a:ext cx="10789920" cy="0"/>
          </a:xfrm>
          <a:prstGeom prst="line">
            <a:avLst/>
          </a:prstGeom>
          <a:noFill/>
          <a:ln w="12700">
            <a:solidFill>
              <a:srgbClr val="CFE8EE"/>
            </a:solidFill>
            <a:prstDash val="solid"/>
          </a:ln>
        </p:spPr>
        <p:txBody>
          <a:bodyPr/>
          <a:lstStyle/>
          <a:p>
            <a:endParaRPr lang="hu-HU"/>
          </a:p>
        </p:txBody>
      </p:sp>
      <p:pic>
        <p:nvPicPr>
          <p:cNvPr id="16" name="Image 1" descr="/mnt/data/openup_logo_trans.png">
            <a:extLst>
              <a:ext uri="{FF2B5EF4-FFF2-40B4-BE49-F238E27FC236}">
                <a16:creationId xmlns:a16="http://schemas.microsoft.com/office/drawing/2014/main" id="{2BABA6C2-CB00-2633-0481-A93CC6005009}"/>
              </a:ext>
            </a:extLst>
          </p:cNvPr>
          <p:cNvPicPr>
            <a:picLocks noChangeAspect="1"/>
          </p:cNvPicPr>
          <p:nvPr/>
        </p:nvPicPr>
        <p:blipFill>
          <a:blip r:embed="rId3"/>
          <a:stretch>
            <a:fillRect/>
          </a:stretch>
        </p:blipFill>
        <p:spPr>
          <a:xfrm>
            <a:off x="10172700" y="6236208"/>
            <a:ext cx="731520" cy="329184"/>
          </a:xfrm>
          <a:prstGeom prst="rect">
            <a:avLst/>
          </a:prstGeom>
        </p:spPr>
      </p:pic>
      <p:pic>
        <p:nvPicPr>
          <p:cNvPr id="5" name="Tartalom helye 4">
            <a:extLst>
              <a:ext uri="{FF2B5EF4-FFF2-40B4-BE49-F238E27FC236}">
                <a16:creationId xmlns:a16="http://schemas.microsoft.com/office/drawing/2014/main" id="{09B12F82-9F03-35C0-3D9B-C907996521B2}"/>
              </a:ext>
            </a:extLst>
          </p:cNvPr>
          <p:cNvPicPr>
            <a:picLocks noChangeAspect="1"/>
          </p:cNvPicPr>
          <p:nvPr/>
        </p:nvPicPr>
        <p:blipFill>
          <a:blip r:embed="rId4"/>
          <a:stretch>
            <a:fillRect/>
          </a:stretch>
        </p:blipFill>
        <p:spPr>
          <a:xfrm>
            <a:off x="838200" y="1971436"/>
            <a:ext cx="10515600" cy="4059715"/>
          </a:xfrm>
          <a:prstGeom prst="rect">
            <a:avLst/>
          </a:prstGeom>
        </p:spPr>
      </p:pic>
      <p:sp>
        <p:nvSpPr>
          <p:cNvPr id="7" name="Ellipszis 6">
            <a:extLst>
              <a:ext uri="{FF2B5EF4-FFF2-40B4-BE49-F238E27FC236}">
                <a16:creationId xmlns:a16="http://schemas.microsoft.com/office/drawing/2014/main" id="{687D0D36-8CC9-F5D2-8E75-18DB116E65CD}"/>
              </a:ext>
            </a:extLst>
          </p:cNvPr>
          <p:cNvSpPr/>
          <p:nvPr/>
        </p:nvSpPr>
        <p:spPr>
          <a:xfrm>
            <a:off x="2906486" y="5246914"/>
            <a:ext cx="2318657" cy="6096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724702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5EDC6-3F79-8976-F0F5-A56597B23FB2}"/>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CD47E417-BA53-8764-C1E8-0E639932C5BE}"/>
              </a:ext>
            </a:extLst>
          </p:cNvPr>
          <p:cNvSpPr/>
          <p:nvPr/>
        </p:nvSpPr>
        <p:spPr>
          <a:xfrm>
            <a:off x="0" y="0"/>
            <a:ext cx="12191695" cy="146304"/>
          </a:xfrm>
          <a:prstGeom prst="rect">
            <a:avLst/>
          </a:prstGeom>
          <a:solidFill>
            <a:srgbClr val="1CA6DF"/>
          </a:solidFill>
          <a:ln w="12700">
            <a:solidFill>
              <a:srgbClr val="1CA6DF">
                <a:alpha val="0"/>
              </a:srgbClr>
            </a:solidFill>
            <a:prstDash val="solid"/>
          </a:ln>
        </p:spPr>
        <p:txBody>
          <a:bodyPr/>
          <a:lstStyle/>
          <a:p>
            <a:endParaRPr lang="hu-HU"/>
          </a:p>
        </p:txBody>
      </p:sp>
      <p:pic>
        <p:nvPicPr>
          <p:cNvPr id="3" name="Image 0" descr="/mnt/data/openup_logo_trans.png">
            <a:extLst>
              <a:ext uri="{FF2B5EF4-FFF2-40B4-BE49-F238E27FC236}">
                <a16:creationId xmlns:a16="http://schemas.microsoft.com/office/drawing/2014/main" id="{8C2CEEA6-4581-4657-866D-2BCAD1BB8572}"/>
              </a:ext>
            </a:extLst>
          </p:cNvPr>
          <p:cNvPicPr>
            <a:picLocks noChangeAspect="1"/>
          </p:cNvPicPr>
          <p:nvPr/>
        </p:nvPicPr>
        <p:blipFill>
          <a:blip r:embed="rId3"/>
          <a:stretch>
            <a:fillRect/>
          </a:stretch>
        </p:blipFill>
        <p:spPr>
          <a:xfrm>
            <a:off x="10079228" y="347472"/>
            <a:ext cx="1137920" cy="512064"/>
          </a:xfrm>
          <a:prstGeom prst="rect">
            <a:avLst/>
          </a:prstGeom>
        </p:spPr>
      </p:pic>
      <p:sp>
        <p:nvSpPr>
          <p:cNvPr id="4" name="Text 1">
            <a:extLst>
              <a:ext uri="{FF2B5EF4-FFF2-40B4-BE49-F238E27FC236}">
                <a16:creationId xmlns:a16="http://schemas.microsoft.com/office/drawing/2014/main" id="{DD441FE1-26E1-273F-ADCF-4CD39A40AAEF}"/>
              </a:ext>
            </a:extLst>
          </p:cNvPr>
          <p:cNvSpPr/>
          <p:nvPr/>
        </p:nvSpPr>
        <p:spPr>
          <a:xfrm>
            <a:off x="768096" y="384048"/>
            <a:ext cx="10277856" cy="749808"/>
          </a:xfrm>
          <a:prstGeom prst="rect">
            <a:avLst/>
          </a:prstGeom>
          <a:noFill/>
          <a:ln/>
        </p:spPr>
        <p:txBody>
          <a:bodyPr wrap="square" lIns="0" tIns="0" rIns="0" bIns="0" rtlCol="0" anchor="ctr"/>
          <a:lstStyle/>
          <a:p>
            <a:pPr algn="just"/>
            <a:r>
              <a:rPr lang="en-US" sz="2800" b="1" dirty="0">
                <a:solidFill>
                  <a:srgbClr val="134B63"/>
                </a:solidFill>
                <a:latin typeface="Aptos Display" pitchFamily="34" charset="0"/>
              </a:rPr>
              <a:t>If you are assigned to the current internship period, the “Application” button will appear or become active.</a:t>
            </a:r>
          </a:p>
        </p:txBody>
      </p:sp>
      <p:sp>
        <p:nvSpPr>
          <p:cNvPr id="6" name="Shape 3">
            <a:extLst>
              <a:ext uri="{FF2B5EF4-FFF2-40B4-BE49-F238E27FC236}">
                <a16:creationId xmlns:a16="http://schemas.microsoft.com/office/drawing/2014/main" id="{C9C3EFB0-3E91-67F9-AF8B-CE98ECA6D06E}"/>
              </a:ext>
            </a:extLst>
          </p:cNvPr>
          <p:cNvSpPr/>
          <p:nvPr/>
        </p:nvSpPr>
        <p:spPr>
          <a:xfrm flipV="1">
            <a:off x="768096" y="1335025"/>
            <a:ext cx="10548112" cy="36575"/>
          </a:xfrm>
          <a:prstGeom prst="line">
            <a:avLst/>
          </a:prstGeom>
          <a:noFill/>
          <a:ln w="26670">
            <a:solidFill>
              <a:srgbClr val="57B5AA"/>
            </a:solidFill>
            <a:prstDash val="solid"/>
          </a:ln>
        </p:spPr>
        <p:txBody>
          <a:bodyPr/>
          <a:lstStyle/>
          <a:p>
            <a:endParaRPr lang="hu-HU"/>
          </a:p>
        </p:txBody>
      </p:sp>
      <p:sp>
        <p:nvSpPr>
          <p:cNvPr id="15" name="Shape 12">
            <a:extLst>
              <a:ext uri="{FF2B5EF4-FFF2-40B4-BE49-F238E27FC236}">
                <a16:creationId xmlns:a16="http://schemas.microsoft.com/office/drawing/2014/main" id="{489D97E4-AC0F-A80C-A59E-7BEA340C31A0}"/>
              </a:ext>
            </a:extLst>
          </p:cNvPr>
          <p:cNvSpPr/>
          <p:nvPr/>
        </p:nvSpPr>
        <p:spPr>
          <a:xfrm>
            <a:off x="640080" y="6400800"/>
            <a:ext cx="10789920" cy="0"/>
          </a:xfrm>
          <a:prstGeom prst="line">
            <a:avLst/>
          </a:prstGeom>
          <a:noFill/>
          <a:ln w="12700">
            <a:solidFill>
              <a:srgbClr val="CFE8EE"/>
            </a:solidFill>
            <a:prstDash val="solid"/>
          </a:ln>
        </p:spPr>
        <p:txBody>
          <a:bodyPr/>
          <a:lstStyle/>
          <a:p>
            <a:endParaRPr lang="hu-HU"/>
          </a:p>
        </p:txBody>
      </p:sp>
      <p:pic>
        <p:nvPicPr>
          <p:cNvPr id="16" name="Image 1" descr="/mnt/data/openup_logo_trans.png">
            <a:extLst>
              <a:ext uri="{FF2B5EF4-FFF2-40B4-BE49-F238E27FC236}">
                <a16:creationId xmlns:a16="http://schemas.microsoft.com/office/drawing/2014/main" id="{354114B7-1C48-75E9-FAC8-4FC9B61BF968}"/>
              </a:ext>
            </a:extLst>
          </p:cNvPr>
          <p:cNvPicPr>
            <a:picLocks noChangeAspect="1"/>
          </p:cNvPicPr>
          <p:nvPr/>
        </p:nvPicPr>
        <p:blipFill>
          <a:blip r:embed="rId3"/>
          <a:stretch>
            <a:fillRect/>
          </a:stretch>
        </p:blipFill>
        <p:spPr>
          <a:xfrm>
            <a:off x="10172700" y="6236208"/>
            <a:ext cx="731520" cy="329184"/>
          </a:xfrm>
          <a:prstGeom prst="rect">
            <a:avLst/>
          </a:prstGeom>
        </p:spPr>
      </p:pic>
      <p:pic>
        <p:nvPicPr>
          <p:cNvPr id="5" name="Tartalom helye 4">
            <a:extLst>
              <a:ext uri="{FF2B5EF4-FFF2-40B4-BE49-F238E27FC236}">
                <a16:creationId xmlns:a16="http://schemas.microsoft.com/office/drawing/2014/main" id="{474C4FD0-757B-FEC6-BC37-2A41AF8390AE}"/>
              </a:ext>
            </a:extLst>
          </p:cNvPr>
          <p:cNvPicPr>
            <a:picLocks noChangeAspect="1"/>
          </p:cNvPicPr>
          <p:nvPr/>
        </p:nvPicPr>
        <p:blipFill>
          <a:blip r:embed="rId4"/>
          <a:stretch>
            <a:fillRect/>
          </a:stretch>
        </p:blipFill>
        <p:spPr>
          <a:xfrm>
            <a:off x="838200" y="1957978"/>
            <a:ext cx="10515600" cy="4086631"/>
          </a:xfrm>
          <a:prstGeom prst="rect">
            <a:avLst/>
          </a:prstGeom>
        </p:spPr>
      </p:pic>
      <p:sp>
        <p:nvSpPr>
          <p:cNvPr id="7" name="Ellipszis 6">
            <a:extLst>
              <a:ext uri="{FF2B5EF4-FFF2-40B4-BE49-F238E27FC236}">
                <a16:creationId xmlns:a16="http://schemas.microsoft.com/office/drawing/2014/main" id="{D5313C40-D8F0-A513-85C0-8582D9EC8CD1}"/>
              </a:ext>
            </a:extLst>
          </p:cNvPr>
          <p:cNvSpPr/>
          <p:nvPr/>
        </p:nvSpPr>
        <p:spPr>
          <a:xfrm>
            <a:off x="3690257" y="4158344"/>
            <a:ext cx="2318657" cy="6096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235815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59D41-EADE-F900-E717-D06E633512C4}"/>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63E3E178-3B2E-624C-5892-AE217998821B}"/>
              </a:ext>
            </a:extLst>
          </p:cNvPr>
          <p:cNvSpPr/>
          <p:nvPr/>
        </p:nvSpPr>
        <p:spPr>
          <a:xfrm>
            <a:off x="0" y="0"/>
            <a:ext cx="12191695" cy="146304"/>
          </a:xfrm>
          <a:prstGeom prst="rect">
            <a:avLst/>
          </a:prstGeom>
          <a:solidFill>
            <a:srgbClr val="1CA6DF"/>
          </a:solidFill>
          <a:ln w="12700">
            <a:solidFill>
              <a:srgbClr val="1CA6DF">
                <a:alpha val="0"/>
              </a:srgbClr>
            </a:solidFill>
            <a:prstDash val="solid"/>
          </a:ln>
        </p:spPr>
        <p:txBody>
          <a:bodyPr/>
          <a:lstStyle/>
          <a:p>
            <a:endParaRPr lang="hu-HU"/>
          </a:p>
        </p:txBody>
      </p:sp>
      <p:pic>
        <p:nvPicPr>
          <p:cNvPr id="3" name="Image 0" descr="/mnt/data/openup_logo_trans.png">
            <a:extLst>
              <a:ext uri="{FF2B5EF4-FFF2-40B4-BE49-F238E27FC236}">
                <a16:creationId xmlns:a16="http://schemas.microsoft.com/office/drawing/2014/main" id="{3E2067C5-EB08-F850-D2EE-B4E9C9F7004D}"/>
              </a:ext>
            </a:extLst>
          </p:cNvPr>
          <p:cNvPicPr>
            <a:picLocks noChangeAspect="1"/>
          </p:cNvPicPr>
          <p:nvPr/>
        </p:nvPicPr>
        <p:blipFill>
          <a:blip r:embed="rId3"/>
          <a:stretch>
            <a:fillRect/>
          </a:stretch>
        </p:blipFill>
        <p:spPr>
          <a:xfrm>
            <a:off x="10079228" y="347472"/>
            <a:ext cx="1137920" cy="512064"/>
          </a:xfrm>
          <a:prstGeom prst="rect">
            <a:avLst/>
          </a:prstGeom>
        </p:spPr>
      </p:pic>
      <p:sp>
        <p:nvSpPr>
          <p:cNvPr id="4" name="Text 1">
            <a:extLst>
              <a:ext uri="{FF2B5EF4-FFF2-40B4-BE49-F238E27FC236}">
                <a16:creationId xmlns:a16="http://schemas.microsoft.com/office/drawing/2014/main" id="{725E3BD8-7174-9268-A8A3-DEF7B990113B}"/>
              </a:ext>
            </a:extLst>
          </p:cNvPr>
          <p:cNvSpPr/>
          <p:nvPr/>
        </p:nvSpPr>
        <p:spPr>
          <a:xfrm>
            <a:off x="497840" y="554736"/>
            <a:ext cx="10548112" cy="749808"/>
          </a:xfrm>
          <a:prstGeom prst="rect">
            <a:avLst/>
          </a:prstGeom>
          <a:noFill/>
          <a:ln/>
        </p:spPr>
        <p:txBody>
          <a:bodyPr wrap="square" lIns="0" tIns="0" rIns="0" bIns="0" rtlCol="0" anchor="ctr"/>
          <a:lstStyle/>
          <a:p>
            <a:pPr algn="just"/>
            <a:r>
              <a:rPr lang="en-US" sz="2800" b="1" dirty="0">
                <a:solidFill>
                  <a:srgbClr val="134B63"/>
                </a:solidFill>
                <a:latin typeface="Aptos Display" pitchFamily="34" charset="0"/>
              </a:rPr>
              <a:t>Once your profile has been properly completed and your updated CV uploaded, you can start the application process by clicking the “Application” button.</a:t>
            </a:r>
          </a:p>
        </p:txBody>
      </p:sp>
      <p:sp>
        <p:nvSpPr>
          <p:cNvPr id="6" name="Shape 3">
            <a:extLst>
              <a:ext uri="{FF2B5EF4-FFF2-40B4-BE49-F238E27FC236}">
                <a16:creationId xmlns:a16="http://schemas.microsoft.com/office/drawing/2014/main" id="{720AAB15-5491-28F4-FD7E-30DF0AD986DF}"/>
              </a:ext>
            </a:extLst>
          </p:cNvPr>
          <p:cNvSpPr/>
          <p:nvPr/>
        </p:nvSpPr>
        <p:spPr>
          <a:xfrm flipV="1">
            <a:off x="640080" y="1614816"/>
            <a:ext cx="10548112" cy="36575"/>
          </a:xfrm>
          <a:prstGeom prst="line">
            <a:avLst/>
          </a:prstGeom>
          <a:noFill/>
          <a:ln w="26670">
            <a:solidFill>
              <a:srgbClr val="57B5AA"/>
            </a:solidFill>
            <a:prstDash val="solid"/>
          </a:ln>
        </p:spPr>
        <p:txBody>
          <a:bodyPr/>
          <a:lstStyle/>
          <a:p>
            <a:endParaRPr lang="hu-HU"/>
          </a:p>
        </p:txBody>
      </p:sp>
      <p:sp>
        <p:nvSpPr>
          <p:cNvPr id="15" name="Shape 12">
            <a:extLst>
              <a:ext uri="{FF2B5EF4-FFF2-40B4-BE49-F238E27FC236}">
                <a16:creationId xmlns:a16="http://schemas.microsoft.com/office/drawing/2014/main" id="{F3A929D2-90AB-0E6A-EBB6-CC41B2E7C3EF}"/>
              </a:ext>
            </a:extLst>
          </p:cNvPr>
          <p:cNvSpPr/>
          <p:nvPr/>
        </p:nvSpPr>
        <p:spPr>
          <a:xfrm>
            <a:off x="640080" y="6400800"/>
            <a:ext cx="10789920" cy="0"/>
          </a:xfrm>
          <a:prstGeom prst="line">
            <a:avLst/>
          </a:prstGeom>
          <a:noFill/>
          <a:ln w="12700">
            <a:solidFill>
              <a:srgbClr val="CFE8EE"/>
            </a:solidFill>
            <a:prstDash val="solid"/>
          </a:ln>
        </p:spPr>
        <p:txBody>
          <a:bodyPr/>
          <a:lstStyle/>
          <a:p>
            <a:endParaRPr lang="hu-HU"/>
          </a:p>
        </p:txBody>
      </p:sp>
      <p:pic>
        <p:nvPicPr>
          <p:cNvPr id="16" name="Image 1" descr="/mnt/data/openup_logo_trans.png">
            <a:extLst>
              <a:ext uri="{FF2B5EF4-FFF2-40B4-BE49-F238E27FC236}">
                <a16:creationId xmlns:a16="http://schemas.microsoft.com/office/drawing/2014/main" id="{CF4E2762-F49B-F5D1-23F5-B78AD17E2A1B}"/>
              </a:ext>
            </a:extLst>
          </p:cNvPr>
          <p:cNvPicPr>
            <a:picLocks noChangeAspect="1"/>
          </p:cNvPicPr>
          <p:nvPr/>
        </p:nvPicPr>
        <p:blipFill>
          <a:blip r:embed="rId3"/>
          <a:stretch>
            <a:fillRect/>
          </a:stretch>
        </p:blipFill>
        <p:spPr>
          <a:xfrm>
            <a:off x="10172700" y="6236208"/>
            <a:ext cx="731520" cy="329184"/>
          </a:xfrm>
          <a:prstGeom prst="rect">
            <a:avLst/>
          </a:prstGeom>
        </p:spPr>
      </p:pic>
      <p:pic>
        <p:nvPicPr>
          <p:cNvPr id="5" name="Tartalom helye 4">
            <a:extLst>
              <a:ext uri="{FF2B5EF4-FFF2-40B4-BE49-F238E27FC236}">
                <a16:creationId xmlns:a16="http://schemas.microsoft.com/office/drawing/2014/main" id="{ED7D122A-2E7F-BF13-3B2D-BA628B0DEDF1}"/>
              </a:ext>
            </a:extLst>
          </p:cNvPr>
          <p:cNvPicPr>
            <a:picLocks noChangeAspect="1"/>
          </p:cNvPicPr>
          <p:nvPr/>
        </p:nvPicPr>
        <p:blipFill>
          <a:blip r:embed="rId4"/>
          <a:stretch>
            <a:fillRect/>
          </a:stretch>
        </p:blipFill>
        <p:spPr>
          <a:xfrm>
            <a:off x="838200" y="1941966"/>
            <a:ext cx="10515600" cy="4118656"/>
          </a:xfrm>
          <a:prstGeom prst="rect">
            <a:avLst/>
          </a:prstGeom>
        </p:spPr>
      </p:pic>
      <p:sp>
        <p:nvSpPr>
          <p:cNvPr id="7" name="Ellipszis 6">
            <a:extLst>
              <a:ext uri="{FF2B5EF4-FFF2-40B4-BE49-F238E27FC236}">
                <a16:creationId xmlns:a16="http://schemas.microsoft.com/office/drawing/2014/main" id="{8F5AC8E7-BEF8-CF3E-6D4A-13950A3471DD}"/>
              </a:ext>
            </a:extLst>
          </p:cNvPr>
          <p:cNvSpPr/>
          <p:nvPr/>
        </p:nvSpPr>
        <p:spPr>
          <a:xfrm>
            <a:off x="6096000" y="5617029"/>
            <a:ext cx="2318657" cy="6096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73472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772AF-AFFE-EEC0-9279-5DCCF9B8A705}"/>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9DD2F941-6D66-2FAC-C6CB-2BB6CE191C93}"/>
              </a:ext>
            </a:extLst>
          </p:cNvPr>
          <p:cNvSpPr/>
          <p:nvPr/>
        </p:nvSpPr>
        <p:spPr>
          <a:xfrm>
            <a:off x="0" y="0"/>
            <a:ext cx="12191695" cy="146304"/>
          </a:xfrm>
          <a:prstGeom prst="rect">
            <a:avLst/>
          </a:prstGeom>
          <a:solidFill>
            <a:srgbClr val="1CA6DF"/>
          </a:solidFill>
          <a:ln w="12700">
            <a:solidFill>
              <a:srgbClr val="1CA6DF">
                <a:alpha val="0"/>
              </a:srgbClr>
            </a:solidFill>
            <a:prstDash val="solid"/>
          </a:ln>
        </p:spPr>
        <p:txBody>
          <a:bodyPr/>
          <a:lstStyle/>
          <a:p>
            <a:endParaRPr lang="hu-HU"/>
          </a:p>
        </p:txBody>
      </p:sp>
      <p:pic>
        <p:nvPicPr>
          <p:cNvPr id="3" name="Image 0" descr="/mnt/data/openup_logo_trans.png">
            <a:extLst>
              <a:ext uri="{FF2B5EF4-FFF2-40B4-BE49-F238E27FC236}">
                <a16:creationId xmlns:a16="http://schemas.microsoft.com/office/drawing/2014/main" id="{25CF9883-4DC2-058A-997F-23929F259234}"/>
              </a:ext>
            </a:extLst>
          </p:cNvPr>
          <p:cNvPicPr>
            <a:picLocks noChangeAspect="1"/>
          </p:cNvPicPr>
          <p:nvPr/>
        </p:nvPicPr>
        <p:blipFill>
          <a:blip r:embed="rId3"/>
          <a:stretch>
            <a:fillRect/>
          </a:stretch>
        </p:blipFill>
        <p:spPr>
          <a:xfrm>
            <a:off x="10079228" y="347472"/>
            <a:ext cx="1137920" cy="512064"/>
          </a:xfrm>
          <a:prstGeom prst="rect">
            <a:avLst/>
          </a:prstGeom>
        </p:spPr>
      </p:pic>
      <p:sp>
        <p:nvSpPr>
          <p:cNvPr id="4" name="Text 1">
            <a:extLst>
              <a:ext uri="{FF2B5EF4-FFF2-40B4-BE49-F238E27FC236}">
                <a16:creationId xmlns:a16="http://schemas.microsoft.com/office/drawing/2014/main" id="{D1139FBA-226F-1819-8D42-3D18010BB0B3}"/>
              </a:ext>
            </a:extLst>
          </p:cNvPr>
          <p:cNvSpPr/>
          <p:nvPr/>
        </p:nvSpPr>
        <p:spPr>
          <a:xfrm>
            <a:off x="497840" y="512791"/>
            <a:ext cx="10548112" cy="749808"/>
          </a:xfrm>
          <a:prstGeom prst="rect">
            <a:avLst/>
          </a:prstGeom>
          <a:noFill/>
          <a:ln/>
        </p:spPr>
        <p:txBody>
          <a:bodyPr wrap="square" lIns="0" tIns="0" rIns="0" bIns="0" rtlCol="0" anchor="ctr"/>
          <a:lstStyle/>
          <a:p>
            <a:pPr algn="just"/>
            <a:r>
              <a:rPr lang="en-US" sz="2800" b="1" dirty="0">
                <a:solidFill>
                  <a:srgbClr val="134B63"/>
                </a:solidFill>
                <a:latin typeface="Aptos Display" pitchFamily="34" charset="0"/>
              </a:rPr>
              <a:t>After submitting your application, a system notification will confirm that it has been successfully saved. You can then click “</a:t>
            </a:r>
            <a:r>
              <a:rPr lang="hu-HU" sz="2800" b="1" dirty="0">
                <a:solidFill>
                  <a:srgbClr val="134B63"/>
                </a:solidFill>
                <a:latin typeface="Aptos Display" pitchFamily="34" charset="0"/>
              </a:rPr>
              <a:t>Back </a:t>
            </a:r>
            <a:r>
              <a:rPr lang="hu-HU" sz="2800" b="1" dirty="0" err="1">
                <a:solidFill>
                  <a:srgbClr val="134B63"/>
                </a:solidFill>
                <a:latin typeface="Aptos Display" pitchFamily="34" charset="0"/>
              </a:rPr>
              <a:t>to</a:t>
            </a:r>
            <a:r>
              <a:rPr lang="hu-HU" sz="2800" b="1" dirty="0">
                <a:solidFill>
                  <a:srgbClr val="134B63"/>
                </a:solidFill>
                <a:latin typeface="Aptos Display" pitchFamily="34" charset="0"/>
              </a:rPr>
              <a:t> </a:t>
            </a:r>
            <a:r>
              <a:rPr lang="hu-HU" sz="2800" b="1" dirty="0" err="1">
                <a:solidFill>
                  <a:srgbClr val="134B63"/>
                </a:solidFill>
                <a:latin typeface="Aptos Display" pitchFamily="34" charset="0"/>
              </a:rPr>
              <a:t>the</a:t>
            </a:r>
            <a:r>
              <a:rPr lang="hu-HU" sz="2800" b="1" dirty="0">
                <a:solidFill>
                  <a:srgbClr val="134B63"/>
                </a:solidFill>
                <a:latin typeface="Aptos Display" pitchFamily="34" charset="0"/>
              </a:rPr>
              <a:t> a</a:t>
            </a:r>
            <a:r>
              <a:rPr lang="en-US" sz="2800" b="1" dirty="0" err="1">
                <a:solidFill>
                  <a:srgbClr val="134B63"/>
                </a:solidFill>
                <a:latin typeface="Aptos Display" pitchFamily="34" charset="0"/>
              </a:rPr>
              <a:t>pplications</a:t>
            </a:r>
            <a:r>
              <a:rPr lang="en-US" sz="2800" b="1" dirty="0">
                <a:solidFill>
                  <a:srgbClr val="134B63"/>
                </a:solidFill>
                <a:latin typeface="Aptos Display" pitchFamily="34" charset="0"/>
              </a:rPr>
              <a:t>” to go to the “My Applications” page.</a:t>
            </a:r>
          </a:p>
        </p:txBody>
      </p:sp>
      <p:sp>
        <p:nvSpPr>
          <p:cNvPr id="6" name="Shape 3">
            <a:extLst>
              <a:ext uri="{FF2B5EF4-FFF2-40B4-BE49-F238E27FC236}">
                <a16:creationId xmlns:a16="http://schemas.microsoft.com/office/drawing/2014/main" id="{68BF1193-868C-88A0-B1B8-BEF78DAA2957}"/>
              </a:ext>
            </a:extLst>
          </p:cNvPr>
          <p:cNvSpPr/>
          <p:nvPr/>
        </p:nvSpPr>
        <p:spPr>
          <a:xfrm flipV="1">
            <a:off x="768096" y="1700641"/>
            <a:ext cx="10548112" cy="36575"/>
          </a:xfrm>
          <a:prstGeom prst="line">
            <a:avLst/>
          </a:prstGeom>
          <a:noFill/>
          <a:ln w="26670">
            <a:solidFill>
              <a:srgbClr val="57B5AA"/>
            </a:solidFill>
            <a:prstDash val="solid"/>
          </a:ln>
        </p:spPr>
        <p:txBody>
          <a:bodyPr/>
          <a:lstStyle/>
          <a:p>
            <a:endParaRPr lang="hu-HU"/>
          </a:p>
        </p:txBody>
      </p:sp>
      <p:sp>
        <p:nvSpPr>
          <p:cNvPr id="15" name="Shape 12">
            <a:extLst>
              <a:ext uri="{FF2B5EF4-FFF2-40B4-BE49-F238E27FC236}">
                <a16:creationId xmlns:a16="http://schemas.microsoft.com/office/drawing/2014/main" id="{B6895EEA-93FB-9702-CCF7-6130628F4810}"/>
              </a:ext>
            </a:extLst>
          </p:cNvPr>
          <p:cNvSpPr/>
          <p:nvPr/>
        </p:nvSpPr>
        <p:spPr>
          <a:xfrm>
            <a:off x="640080" y="6400800"/>
            <a:ext cx="10789920" cy="0"/>
          </a:xfrm>
          <a:prstGeom prst="line">
            <a:avLst/>
          </a:prstGeom>
          <a:noFill/>
          <a:ln w="12700">
            <a:solidFill>
              <a:srgbClr val="CFE8EE"/>
            </a:solidFill>
            <a:prstDash val="solid"/>
          </a:ln>
        </p:spPr>
        <p:txBody>
          <a:bodyPr/>
          <a:lstStyle/>
          <a:p>
            <a:endParaRPr lang="hu-HU"/>
          </a:p>
        </p:txBody>
      </p:sp>
      <p:pic>
        <p:nvPicPr>
          <p:cNvPr id="16" name="Image 1" descr="/mnt/data/openup_logo_trans.png">
            <a:extLst>
              <a:ext uri="{FF2B5EF4-FFF2-40B4-BE49-F238E27FC236}">
                <a16:creationId xmlns:a16="http://schemas.microsoft.com/office/drawing/2014/main" id="{ABB1B9C7-8B74-0235-D7D3-315D4D2C6F67}"/>
              </a:ext>
            </a:extLst>
          </p:cNvPr>
          <p:cNvPicPr>
            <a:picLocks noChangeAspect="1"/>
          </p:cNvPicPr>
          <p:nvPr/>
        </p:nvPicPr>
        <p:blipFill>
          <a:blip r:embed="rId3"/>
          <a:stretch>
            <a:fillRect/>
          </a:stretch>
        </p:blipFill>
        <p:spPr>
          <a:xfrm>
            <a:off x="10172700" y="6236208"/>
            <a:ext cx="731520" cy="329184"/>
          </a:xfrm>
          <a:prstGeom prst="rect">
            <a:avLst/>
          </a:prstGeom>
        </p:spPr>
      </p:pic>
      <p:pic>
        <p:nvPicPr>
          <p:cNvPr id="5" name="Tartalom helye 4">
            <a:extLst>
              <a:ext uri="{FF2B5EF4-FFF2-40B4-BE49-F238E27FC236}">
                <a16:creationId xmlns:a16="http://schemas.microsoft.com/office/drawing/2014/main" id="{657F820C-47D8-A7FE-6110-987F8270C1EF}"/>
              </a:ext>
            </a:extLst>
          </p:cNvPr>
          <p:cNvPicPr>
            <a:picLocks noChangeAspect="1"/>
          </p:cNvPicPr>
          <p:nvPr/>
        </p:nvPicPr>
        <p:blipFill>
          <a:blip r:embed="rId4"/>
          <a:stretch>
            <a:fillRect/>
          </a:stretch>
        </p:blipFill>
        <p:spPr>
          <a:xfrm>
            <a:off x="947058" y="2011536"/>
            <a:ext cx="10515600" cy="4075899"/>
          </a:xfrm>
          <a:prstGeom prst="rect">
            <a:avLst/>
          </a:prstGeom>
        </p:spPr>
      </p:pic>
      <p:sp>
        <p:nvSpPr>
          <p:cNvPr id="7" name="Ellipszis 6">
            <a:extLst>
              <a:ext uri="{FF2B5EF4-FFF2-40B4-BE49-F238E27FC236}">
                <a16:creationId xmlns:a16="http://schemas.microsoft.com/office/drawing/2014/main" id="{5B03B509-6F01-4659-4DE6-16CBA9EE030C}"/>
              </a:ext>
            </a:extLst>
          </p:cNvPr>
          <p:cNvSpPr/>
          <p:nvPr/>
        </p:nvSpPr>
        <p:spPr>
          <a:xfrm>
            <a:off x="8621485" y="2011536"/>
            <a:ext cx="2623457" cy="971149"/>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Ellipszis 7">
            <a:extLst>
              <a:ext uri="{FF2B5EF4-FFF2-40B4-BE49-F238E27FC236}">
                <a16:creationId xmlns:a16="http://schemas.microsoft.com/office/drawing/2014/main" id="{A8EC8182-27F0-9622-E18D-69156C8FF52C}"/>
              </a:ext>
            </a:extLst>
          </p:cNvPr>
          <p:cNvSpPr/>
          <p:nvPr/>
        </p:nvSpPr>
        <p:spPr>
          <a:xfrm>
            <a:off x="4936671" y="5562601"/>
            <a:ext cx="2318657" cy="6096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41884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ED2A8-88F9-DCEE-EC9C-C42CD20F2EA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A9C1431-0CEA-2FE8-859B-23F2D93D566D}"/>
              </a:ext>
            </a:extLst>
          </p:cNvPr>
          <p:cNvSpPr/>
          <p:nvPr/>
        </p:nvSpPr>
        <p:spPr>
          <a:xfrm>
            <a:off x="0" y="0"/>
            <a:ext cx="12191695" cy="146304"/>
          </a:xfrm>
          <a:prstGeom prst="rect">
            <a:avLst/>
          </a:prstGeom>
          <a:solidFill>
            <a:srgbClr val="1CA6DF"/>
          </a:solidFill>
          <a:ln w="12700">
            <a:solidFill>
              <a:srgbClr val="1CA6DF">
                <a:alpha val="0"/>
              </a:srgbClr>
            </a:solidFill>
            <a:prstDash val="solid"/>
          </a:ln>
        </p:spPr>
        <p:txBody>
          <a:bodyPr/>
          <a:lstStyle/>
          <a:p>
            <a:endParaRPr lang="hu-HU"/>
          </a:p>
        </p:txBody>
      </p:sp>
      <p:pic>
        <p:nvPicPr>
          <p:cNvPr id="3" name="Image 0" descr="/mnt/data/openup_logo_trans.png">
            <a:extLst>
              <a:ext uri="{FF2B5EF4-FFF2-40B4-BE49-F238E27FC236}">
                <a16:creationId xmlns:a16="http://schemas.microsoft.com/office/drawing/2014/main" id="{2AA4CFD1-71CD-9555-E33F-DB9603A68D5B}"/>
              </a:ext>
            </a:extLst>
          </p:cNvPr>
          <p:cNvPicPr>
            <a:picLocks noChangeAspect="1"/>
          </p:cNvPicPr>
          <p:nvPr/>
        </p:nvPicPr>
        <p:blipFill>
          <a:blip r:embed="rId3"/>
          <a:stretch>
            <a:fillRect/>
          </a:stretch>
        </p:blipFill>
        <p:spPr>
          <a:xfrm>
            <a:off x="10079228" y="347472"/>
            <a:ext cx="1137920" cy="512064"/>
          </a:xfrm>
          <a:prstGeom prst="rect">
            <a:avLst/>
          </a:prstGeom>
        </p:spPr>
      </p:pic>
      <p:sp>
        <p:nvSpPr>
          <p:cNvPr id="4" name="Text 1">
            <a:extLst>
              <a:ext uri="{FF2B5EF4-FFF2-40B4-BE49-F238E27FC236}">
                <a16:creationId xmlns:a16="http://schemas.microsoft.com/office/drawing/2014/main" id="{96028650-F47E-2A69-BC80-258EC47C2630}"/>
              </a:ext>
            </a:extLst>
          </p:cNvPr>
          <p:cNvSpPr/>
          <p:nvPr/>
        </p:nvSpPr>
        <p:spPr>
          <a:xfrm>
            <a:off x="497840" y="546584"/>
            <a:ext cx="10548112" cy="749808"/>
          </a:xfrm>
          <a:prstGeom prst="rect">
            <a:avLst/>
          </a:prstGeom>
          <a:noFill/>
          <a:ln/>
        </p:spPr>
        <p:txBody>
          <a:bodyPr wrap="square" lIns="0" tIns="0" rIns="0" bIns="0" rtlCol="0" anchor="ctr"/>
          <a:lstStyle/>
          <a:p>
            <a:pPr algn="just"/>
            <a:r>
              <a:rPr lang="en-US" sz="2800" b="1" dirty="0">
                <a:solidFill>
                  <a:srgbClr val="134B63"/>
                </a:solidFill>
                <a:latin typeface="Aptos Display" pitchFamily="34" charset="0"/>
              </a:rPr>
              <a:t>The “My Applications” menu shows the applications you have submitted during the current period. You may have up to three active applications at a time, with no order of preference among them.</a:t>
            </a:r>
          </a:p>
        </p:txBody>
      </p:sp>
      <p:sp>
        <p:nvSpPr>
          <p:cNvPr id="6" name="Shape 3">
            <a:extLst>
              <a:ext uri="{FF2B5EF4-FFF2-40B4-BE49-F238E27FC236}">
                <a16:creationId xmlns:a16="http://schemas.microsoft.com/office/drawing/2014/main" id="{8F49504B-7AD2-3ED0-0975-4FC99107EB4C}"/>
              </a:ext>
            </a:extLst>
          </p:cNvPr>
          <p:cNvSpPr/>
          <p:nvPr/>
        </p:nvSpPr>
        <p:spPr>
          <a:xfrm flipV="1">
            <a:off x="760984" y="1676003"/>
            <a:ext cx="10548112" cy="36575"/>
          </a:xfrm>
          <a:prstGeom prst="line">
            <a:avLst/>
          </a:prstGeom>
          <a:noFill/>
          <a:ln w="26670">
            <a:solidFill>
              <a:srgbClr val="57B5AA"/>
            </a:solidFill>
            <a:prstDash val="solid"/>
          </a:ln>
        </p:spPr>
        <p:txBody>
          <a:bodyPr/>
          <a:lstStyle/>
          <a:p>
            <a:endParaRPr lang="hu-HU"/>
          </a:p>
        </p:txBody>
      </p:sp>
      <p:sp>
        <p:nvSpPr>
          <p:cNvPr id="15" name="Shape 12">
            <a:extLst>
              <a:ext uri="{FF2B5EF4-FFF2-40B4-BE49-F238E27FC236}">
                <a16:creationId xmlns:a16="http://schemas.microsoft.com/office/drawing/2014/main" id="{B3043E83-D717-BC50-EB5B-E1DD3A401DA0}"/>
              </a:ext>
            </a:extLst>
          </p:cNvPr>
          <p:cNvSpPr/>
          <p:nvPr/>
        </p:nvSpPr>
        <p:spPr>
          <a:xfrm>
            <a:off x="640080" y="6400800"/>
            <a:ext cx="10789920" cy="0"/>
          </a:xfrm>
          <a:prstGeom prst="line">
            <a:avLst/>
          </a:prstGeom>
          <a:noFill/>
          <a:ln w="12700">
            <a:solidFill>
              <a:srgbClr val="CFE8EE"/>
            </a:solidFill>
            <a:prstDash val="solid"/>
          </a:ln>
        </p:spPr>
        <p:txBody>
          <a:bodyPr/>
          <a:lstStyle/>
          <a:p>
            <a:endParaRPr lang="hu-HU"/>
          </a:p>
        </p:txBody>
      </p:sp>
      <p:pic>
        <p:nvPicPr>
          <p:cNvPr id="16" name="Image 1" descr="/mnt/data/openup_logo_trans.png">
            <a:extLst>
              <a:ext uri="{FF2B5EF4-FFF2-40B4-BE49-F238E27FC236}">
                <a16:creationId xmlns:a16="http://schemas.microsoft.com/office/drawing/2014/main" id="{32E13D7E-13C2-2399-B118-09B63A73B5AD}"/>
              </a:ext>
            </a:extLst>
          </p:cNvPr>
          <p:cNvPicPr>
            <a:picLocks noChangeAspect="1"/>
          </p:cNvPicPr>
          <p:nvPr/>
        </p:nvPicPr>
        <p:blipFill>
          <a:blip r:embed="rId3"/>
          <a:stretch>
            <a:fillRect/>
          </a:stretch>
        </p:blipFill>
        <p:spPr>
          <a:xfrm>
            <a:off x="10172700" y="6236208"/>
            <a:ext cx="731520" cy="329184"/>
          </a:xfrm>
          <a:prstGeom prst="rect">
            <a:avLst/>
          </a:prstGeom>
        </p:spPr>
      </p:pic>
      <p:pic>
        <p:nvPicPr>
          <p:cNvPr id="5" name="Tartalom helye 4">
            <a:extLst>
              <a:ext uri="{FF2B5EF4-FFF2-40B4-BE49-F238E27FC236}">
                <a16:creationId xmlns:a16="http://schemas.microsoft.com/office/drawing/2014/main" id="{0097D694-F53F-C59E-11D0-55BC690F01B9}"/>
              </a:ext>
            </a:extLst>
          </p:cNvPr>
          <p:cNvPicPr>
            <a:picLocks noChangeAspect="1"/>
          </p:cNvPicPr>
          <p:nvPr/>
        </p:nvPicPr>
        <p:blipFill>
          <a:blip r:embed="rId4"/>
          <a:stretch>
            <a:fillRect/>
          </a:stretch>
        </p:blipFill>
        <p:spPr>
          <a:xfrm>
            <a:off x="838200" y="1968611"/>
            <a:ext cx="10515600" cy="4065366"/>
          </a:xfrm>
          <a:prstGeom prst="rect">
            <a:avLst/>
          </a:prstGeom>
        </p:spPr>
      </p:pic>
      <p:sp>
        <p:nvSpPr>
          <p:cNvPr id="7" name="Ellipszis 6">
            <a:extLst>
              <a:ext uri="{FF2B5EF4-FFF2-40B4-BE49-F238E27FC236}">
                <a16:creationId xmlns:a16="http://schemas.microsoft.com/office/drawing/2014/main" id="{FEDFD86D-A5DA-E782-79F0-8A0389F22373}"/>
              </a:ext>
            </a:extLst>
          </p:cNvPr>
          <p:cNvSpPr/>
          <p:nvPr/>
        </p:nvSpPr>
        <p:spPr>
          <a:xfrm>
            <a:off x="8077201" y="3581400"/>
            <a:ext cx="2318657" cy="6096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Ellipszis 7">
            <a:extLst>
              <a:ext uri="{FF2B5EF4-FFF2-40B4-BE49-F238E27FC236}">
                <a16:creationId xmlns:a16="http://schemas.microsoft.com/office/drawing/2014/main" id="{A38DA08F-B912-6F91-8AB8-DE494635819F}"/>
              </a:ext>
            </a:extLst>
          </p:cNvPr>
          <p:cNvSpPr/>
          <p:nvPr/>
        </p:nvSpPr>
        <p:spPr>
          <a:xfrm>
            <a:off x="3385458" y="3124200"/>
            <a:ext cx="2318657" cy="6096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94138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73824-8AC1-EA27-B129-F62394EF156B}"/>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99041DB4-850F-3200-9C03-9A49424451DB}"/>
              </a:ext>
            </a:extLst>
          </p:cNvPr>
          <p:cNvSpPr/>
          <p:nvPr/>
        </p:nvSpPr>
        <p:spPr>
          <a:xfrm>
            <a:off x="0" y="0"/>
            <a:ext cx="12191695" cy="146304"/>
          </a:xfrm>
          <a:prstGeom prst="rect">
            <a:avLst/>
          </a:prstGeom>
          <a:solidFill>
            <a:srgbClr val="1CA6DF"/>
          </a:solidFill>
          <a:ln w="12700">
            <a:solidFill>
              <a:srgbClr val="1CA6DF">
                <a:alpha val="0"/>
              </a:srgbClr>
            </a:solidFill>
            <a:prstDash val="solid"/>
          </a:ln>
        </p:spPr>
        <p:txBody>
          <a:bodyPr/>
          <a:lstStyle/>
          <a:p>
            <a:endParaRPr lang="hu-HU"/>
          </a:p>
        </p:txBody>
      </p:sp>
      <p:pic>
        <p:nvPicPr>
          <p:cNvPr id="3" name="Image 0" descr="/mnt/data/openup_logo_trans.png">
            <a:extLst>
              <a:ext uri="{FF2B5EF4-FFF2-40B4-BE49-F238E27FC236}">
                <a16:creationId xmlns:a16="http://schemas.microsoft.com/office/drawing/2014/main" id="{CEA166F1-C50B-4AF0-3057-1CEFBEDD84CC}"/>
              </a:ext>
            </a:extLst>
          </p:cNvPr>
          <p:cNvPicPr>
            <a:picLocks noChangeAspect="1"/>
          </p:cNvPicPr>
          <p:nvPr/>
        </p:nvPicPr>
        <p:blipFill>
          <a:blip r:embed="rId3"/>
          <a:stretch>
            <a:fillRect/>
          </a:stretch>
        </p:blipFill>
        <p:spPr>
          <a:xfrm>
            <a:off x="10079228" y="347472"/>
            <a:ext cx="1137920" cy="512064"/>
          </a:xfrm>
          <a:prstGeom prst="rect">
            <a:avLst/>
          </a:prstGeom>
        </p:spPr>
      </p:pic>
      <p:sp>
        <p:nvSpPr>
          <p:cNvPr id="4" name="Text 1">
            <a:extLst>
              <a:ext uri="{FF2B5EF4-FFF2-40B4-BE49-F238E27FC236}">
                <a16:creationId xmlns:a16="http://schemas.microsoft.com/office/drawing/2014/main" id="{AF90F339-D7E8-2A15-BAC8-B868FC49CCF6}"/>
              </a:ext>
            </a:extLst>
          </p:cNvPr>
          <p:cNvSpPr/>
          <p:nvPr/>
        </p:nvSpPr>
        <p:spPr>
          <a:xfrm>
            <a:off x="497840" y="665524"/>
            <a:ext cx="10548112" cy="749808"/>
          </a:xfrm>
          <a:prstGeom prst="rect">
            <a:avLst/>
          </a:prstGeom>
          <a:noFill/>
          <a:ln/>
        </p:spPr>
        <p:txBody>
          <a:bodyPr wrap="square" lIns="0" tIns="0" rIns="0" bIns="0" rtlCol="0" anchor="ctr"/>
          <a:lstStyle/>
          <a:p>
            <a:pPr algn="just"/>
            <a:r>
              <a:rPr lang="en-US" sz="2800" b="1" dirty="0">
                <a:solidFill>
                  <a:srgbClr val="134B63"/>
                </a:solidFill>
                <a:latin typeface="Aptos Display" pitchFamily="34" charset="0"/>
              </a:rPr>
              <a:t>This menu also shows the status of your submitted applications. If an application is rejected or withdrawn, you may apply for another placement, but you can have no more than three active applications at the same time.</a:t>
            </a:r>
          </a:p>
        </p:txBody>
      </p:sp>
      <p:sp>
        <p:nvSpPr>
          <p:cNvPr id="6" name="Shape 3">
            <a:extLst>
              <a:ext uri="{FF2B5EF4-FFF2-40B4-BE49-F238E27FC236}">
                <a16:creationId xmlns:a16="http://schemas.microsoft.com/office/drawing/2014/main" id="{2CD7DE6C-BA05-FE22-D877-9B65F1B20B24}"/>
              </a:ext>
            </a:extLst>
          </p:cNvPr>
          <p:cNvSpPr/>
          <p:nvPr/>
        </p:nvSpPr>
        <p:spPr>
          <a:xfrm flipV="1">
            <a:off x="805688" y="1884129"/>
            <a:ext cx="10548112" cy="36575"/>
          </a:xfrm>
          <a:prstGeom prst="line">
            <a:avLst/>
          </a:prstGeom>
          <a:noFill/>
          <a:ln w="26670">
            <a:solidFill>
              <a:srgbClr val="57B5AA"/>
            </a:solidFill>
            <a:prstDash val="solid"/>
          </a:ln>
        </p:spPr>
        <p:txBody>
          <a:bodyPr/>
          <a:lstStyle/>
          <a:p>
            <a:endParaRPr lang="hu-HU"/>
          </a:p>
        </p:txBody>
      </p:sp>
      <p:sp>
        <p:nvSpPr>
          <p:cNvPr id="15" name="Shape 12">
            <a:extLst>
              <a:ext uri="{FF2B5EF4-FFF2-40B4-BE49-F238E27FC236}">
                <a16:creationId xmlns:a16="http://schemas.microsoft.com/office/drawing/2014/main" id="{06A695A4-CCCD-470D-6B5F-F85D4757C8D9}"/>
              </a:ext>
            </a:extLst>
          </p:cNvPr>
          <p:cNvSpPr/>
          <p:nvPr/>
        </p:nvSpPr>
        <p:spPr>
          <a:xfrm>
            <a:off x="640080" y="6400800"/>
            <a:ext cx="10789920" cy="0"/>
          </a:xfrm>
          <a:prstGeom prst="line">
            <a:avLst/>
          </a:prstGeom>
          <a:noFill/>
          <a:ln w="12700">
            <a:solidFill>
              <a:srgbClr val="CFE8EE"/>
            </a:solidFill>
            <a:prstDash val="solid"/>
          </a:ln>
        </p:spPr>
        <p:txBody>
          <a:bodyPr/>
          <a:lstStyle/>
          <a:p>
            <a:endParaRPr lang="hu-HU"/>
          </a:p>
        </p:txBody>
      </p:sp>
      <p:pic>
        <p:nvPicPr>
          <p:cNvPr id="16" name="Image 1" descr="/mnt/data/openup_logo_trans.png">
            <a:extLst>
              <a:ext uri="{FF2B5EF4-FFF2-40B4-BE49-F238E27FC236}">
                <a16:creationId xmlns:a16="http://schemas.microsoft.com/office/drawing/2014/main" id="{F53028AF-C189-E39E-8720-75297B281768}"/>
              </a:ext>
            </a:extLst>
          </p:cNvPr>
          <p:cNvPicPr>
            <a:picLocks noChangeAspect="1"/>
          </p:cNvPicPr>
          <p:nvPr/>
        </p:nvPicPr>
        <p:blipFill>
          <a:blip r:embed="rId3"/>
          <a:stretch>
            <a:fillRect/>
          </a:stretch>
        </p:blipFill>
        <p:spPr>
          <a:xfrm>
            <a:off x="10172700" y="6236208"/>
            <a:ext cx="731520" cy="329184"/>
          </a:xfrm>
          <a:prstGeom prst="rect">
            <a:avLst/>
          </a:prstGeom>
        </p:spPr>
      </p:pic>
      <p:pic>
        <p:nvPicPr>
          <p:cNvPr id="5" name="Tartalom helye 4">
            <a:extLst>
              <a:ext uri="{FF2B5EF4-FFF2-40B4-BE49-F238E27FC236}">
                <a16:creationId xmlns:a16="http://schemas.microsoft.com/office/drawing/2014/main" id="{9176F0EE-94A5-035C-A446-73C4D77BFCD1}"/>
              </a:ext>
            </a:extLst>
          </p:cNvPr>
          <p:cNvPicPr>
            <a:picLocks noChangeAspect="1"/>
          </p:cNvPicPr>
          <p:nvPr/>
        </p:nvPicPr>
        <p:blipFill>
          <a:blip r:embed="rId4"/>
          <a:stretch>
            <a:fillRect/>
          </a:stretch>
        </p:blipFill>
        <p:spPr>
          <a:xfrm>
            <a:off x="838200" y="2128432"/>
            <a:ext cx="10515600" cy="3820336"/>
          </a:xfrm>
          <a:prstGeom prst="rect">
            <a:avLst/>
          </a:prstGeom>
        </p:spPr>
      </p:pic>
      <p:sp>
        <p:nvSpPr>
          <p:cNvPr id="7" name="Ellipszis 6">
            <a:extLst>
              <a:ext uri="{FF2B5EF4-FFF2-40B4-BE49-F238E27FC236}">
                <a16:creationId xmlns:a16="http://schemas.microsoft.com/office/drawing/2014/main" id="{D83DC761-BE7E-3BA1-185C-38D06BE1312A}"/>
              </a:ext>
            </a:extLst>
          </p:cNvPr>
          <p:cNvSpPr/>
          <p:nvPr/>
        </p:nvSpPr>
        <p:spPr>
          <a:xfrm>
            <a:off x="2471058" y="3352800"/>
            <a:ext cx="2318657" cy="6096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Ellipszis 7">
            <a:extLst>
              <a:ext uri="{FF2B5EF4-FFF2-40B4-BE49-F238E27FC236}">
                <a16:creationId xmlns:a16="http://schemas.microsoft.com/office/drawing/2014/main" id="{6B8B6F7A-8C57-ADD8-6B3C-BA0BD02A3337}"/>
              </a:ext>
            </a:extLst>
          </p:cNvPr>
          <p:cNvSpPr/>
          <p:nvPr/>
        </p:nvSpPr>
        <p:spPr>
          <a:xfrm>
            <a:off x="5263244" y="3429000"/>
            <a:ext cx="2318657" cy="6096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Ellipszis 8">
            <a:extLst>
              <a:ext uri="{FF2B5EF4-FFF2-40B4-BE49-F238E27FC236}">
                <a16:creationId xmlns:a16="http://schemas.microsoft.com/office/drawing/2014/main" id="{B17DA184-3F81-C8CD-4DBC-0CA7DB4FDEE4}"/>
              </a:ext>
            </a:extLst>
          </p:cNvPr>
          <p:cNvSpPr/>
          <p:nvPr/>
        </p:nvSpPr>
        <p:spPr>
          <a:xfrm>
            <a:off x="8248651" y="3352800"/>
            <a:ext cx="2318657" cy="6096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42285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A35EB-F807-6887-855B-8382A208E3E9}"/>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5D43B13D-BFDD-E3BA-D2EA-A117C86D723E}"/>
              </a:ext>
            </a:extLst>
          </p:cNvPr>
          <p:cNvSpPr/>
          <p:nvPr/>
        </p:nvSpPr>
        <p:spPr>
          <a:xfrm>
            <a:off x="0" y="0"/>
            <a:ext cx="12191695" cy="146304"/>
          </a:xfrm>
          <a:prstGeom prst="rect">
            <a:avLst/>
          </a:prstGeom>
          <a:solidFill>
            <a:srgbClr val="1CA6DF"/>
          </a:solidFill>
          <a:ln w="12700">
            <a:solidFill>
              <a:srgbClr val="1CA6DF">
                <a:alpha val="0"/>
              </a:srgbClr>
            </a:solidFill>
            <a:prstDash val="solid"/>
          </a:ln>
        </p:spPr>
        <p:txBody>
          <a:bodyPr/>
          <a:lstStyle/>
          <a:p>
            <a:endParaRPr lang="hu-HU"/>
          </a:p>
        </p:txBody>
      </p:sp>
      <p:pic>
        <p:nvPicPr>
          <p:cNvPr id="3" name="Image 0" descr="/mnt/data/openup_logo_trans.png">
            <a:extLst>
              <a:ext uri="{FF2B5EF4-FFF2-40B4-BE49-F238E27FC236}">
                <a16:creationId xmlns:a16="http://schemas.microsoft.com/office/drawing/2014/main" id="{647AAB59-5193-9EBC-6E71-CC59E2EB3E3B}"/>
              </a:ext>
            </a:extLst>
          </p:cNvPr>
          <p:cNvPicPr>
            <a:picLocks noChangeAspect="1"/>
          </p:cNvPicPr>
          <p:nvPr/>
        </p:nvPicPr>
        <p:blipFill>
          <a:blip r:embed="rId3"/>
          <a:stretch>
            <a:fillRect/>
          </a:stretch>
        </p:blipFill>
        <p:spPr>
          <a:xfrm>
            <a:off x="10079228" y="347472"/>
            <a:ext cx="1137920" cy="512064"/>
          </a:xfrm>
          <a:prstGeom prst="rect">
            <a:avLst/>
          </a:prstGeom>
        </p:spPr>
      </p:pic>
      <p:sp>
        <p:nvSpPr>
          <p:cNvPr id="4" name="Text 1">
            <a:extLst>
              <a:ext uri="{FF2B5EF4-FFF2-40B4-BE49-F238E27FC236}">
                <a16:creationId xmlns:a16="http://schemas.microsoft.com/office/drawing/2014/main" id="{2C133E07-F8EB-C44E-2F8B-A09FF0DCCB22}"/>
              </a:ext>
            </a:extLst>
          </p:cNvPr>
          <p:cNvSpPr/>
          <p:nvPr/>
        </p:nvSpPr>
        <p:spPr>
          <a:xfrm>
            <a:off x="497840" y="550382"/>
            <a:ext cx="10548112" cy="749808"/>
          </a:xfrm>
          <a:prstGeom prst="rect">
            <a:avLst/>
          </a:prstGeom>
          <a:noFill/>
          <a:ln/>
        </p:spPr>
        <p:txBody>
          <a:bodyPr wrap="square" lIns="0" tIns="0" rIns="0" bIns="0" rtlCol="0" anchor="ctr"/>
          <a:lstStyle/>
          <a:p>
            <a:pPr algn="just"/>
            <a:r>
              <a:rPr lang="en-US" sz="2800" b="1" dirty="0">
                <a:solidFill>
                  <a:srgbClr val="134B63"/>
                </a:solidFill>
                <a:latin typeface="Aptos Display" pitchFamily="34" charset="0"/>
              </a:rPr>
              <a:t>If a placement marked as “Accepted” by the company is suitable for you, you can confirm it by clicking “</a:t>
            </a:r>
            <a:r>
              <a:rPr lang="hu-HU" sz="2800" b="1" dirty="0" err="1">
                <a:solidFill>
                  <a:srgbClr val="134B63"/>
                </a:solidFill>
                <a:latin typeface="Aptos Display" pitchFamily="34" charset="0"/>
              </a:rPr>
              <a:t>Apply</a:t>
            </a:r>
            <a:r>
              <a:rPr lang="en-US" sz="2800" b="1" dirty="0">
                <a:solidFill>
                  <a:srgbClr val="134B63"/>
                </a:solidFill>
                <a:latin typeface="Aptos Display" pitchFamily="34" charset="0"/>
              </a:rPr>
              <a:t>” within the position. Once you finalize a placement, the system will automatically withdraw your other applications.</a:t>
            </a:r>
          </a:p>
        </p:txBody>
      </p:sp>
      <p:sp>
        <p:nvSpPr>
          <p:cNvPr id="6" name="Shape 3">
            <a:extLst>
              <a:ext uri="{FF2B5EF4-FFF2-40B4-BE49-F238E27FC236}">
                <a16:creationId xmlns:a16="http://schemas.microsoft.com/office/drawing/2014/main" id="{4D1AC85B-36F0-ACD5-4D25-D35E38068213}"/>
              </a:ext>
            </a:extLst>
          </p:cNvPr>
          <p:cNvSpPr/>
          <p:nvPr/>
        </p:nvSpPr>
        <p:spPr>
          <a:xfrm flipV="1">
            <a:off x="768096" y="1723709"/>
            <a:ext cx="10548112" cy="36575"/>
          </a:xfrm>
          <a:prstGeom prst="line">
            <a:avLst/>
          </a:prstGeom>
          <a:noFill/>
          <a:ln w="26670">
            <a:solidFill>
              <a:srgbClr val="57B5AA"/>
            </a:solidFill>
            <a:prstDash val="solid"/>
          </a:ln>
        </p:spPr>
        <p:txBody>
          <a:bodyPr/>
          <a:lstStyle/>
          <a:p>
            <a:endParaRPr lang="hu-HU"/>
          </a:p>
        </p:txBody>
      </p:sp>
      <p:sp>
        <p:nvSpPr>
          <p:cNvPr id="15" name="Shape 12">
            <a:extLst>
              <a:ext uri="{FF2B5EF4-FFF2-40B4-BE49-F238E27FC236}">
                <a16:creationId xmlns:a16="http://schemas.microsoft.com/office/drawing/2014/main" id="{D3970BCC-AE4F-D353-192E-DBD7440197EB}"/>
              </a:ext>
            </a:extLst>
          </p:cNvPr>
          <p:cNvSpPr/>
          <p:nvPr/>
        </p:nvSpPr>
        <p:spPr>
          <a:xfrm>
            <a:off x="640080" y="6400800"/>
            <a:ext cx="10789920" cy="0"/>
          </a:xfrm>
          <a:prstGeom prst="line">
            <a:avLst/>
          </a:prstGeom>
          <a:noFill/>
          <a:ln w="12700">
            <a:solidFill>
              <a:srgbClr val="CFE8EE"/>
            </a:solidFill>
            <a:prstDash val="solid"/>
          </a:ln>
        </p:spPr>
        <p:txBody>
          <a:bodyPr/>
          <a:lstStyle/>
          <a:p>
            <a:endParaRPr lang="hu-HU"/>
          </a:p>
        </p:txBody>
      </p:sp>
      <p:pic>
        <p:nvPicPr>
          <p:cNvPr id="16" name="Image 1" descr="/mnt/data/openup_logo_trans.png">
            <a:extLst>
              <a:ext uri="{FF2B5EF4-FFF2-40B4-BE49-F238E27FC236}">
                <a16:creationId xmlns:a16="http://schemas.microsoft.com/office/drawing/2014/main" id="{3A0D5953-A602-B24A-1432-5B4ED922F73F}"/>
              </a:ext>
            </a:extLst>
          </p:cNvPr>
          <p:cNvPicPr>
            <a:picLocks noChangeAspect="1"/>
          </p:cNvPicPr>
          <p:nvPr/>
        </p:nvPicPr>
        <p:blipFill>
          <a:blip r:embed="rId3"/>
          <a:stretch>
            <a:fillRect/>
          </a:stretch>
        </p:blipFill>
        <p:spPr>
          <a:xfrm>
            <a:off x="10172700" y="6236208"/>
            <a:ext cx="731520" cy="329184"/>
          </a:xfrm>
          <a:prstGeom prst="rect">
            <a:avLst/>
          </a:prstGeom>
        </p:spPr>
      </p:pic>
      <p:pic>
        <p:nvPicPr>
          <p:cNvPr id="5" name="Tartalom helye 4">
            <a:extLst>
              <a:ext uri="{FF2B5EF4-FFF2-40B4-BE49-F238E27FC236}">
                <a16:creationId xmlns:a16="http://schemas.microsoft.com/office/drawing/2014/main" id="{C4284A28-F200-75AC-8A5A-9EF43FFC95DC}"/>
              </a:ext>
            </a:extLst>
          </p:cNvPr>
          <p:cNvPicPr>
            <a:picLocks noChangeAspect="1"/>
          </p:cNvPicPr>
          <p:nvPr/>
        </p:nvPicPr>
        <p:blipFill>
          <a:blip r:embed="rId4"/>
          <a:stretch>
            <a:fillRect/>
          </a:stretch>
        </p:blipFill>
        <p:spPr>
          <a:xfrm>
            <a:off x="838200" y="1971822"/>
            <a:ext cx="10515600" cy="4058943"/>
          </a:xfrm>
          <a:prstGeom prst="rect">
            <a:avLst/>
          </a:prstGeom>
        </p:spPr>
      </p:pic>
      <p:sp>
        <p:nvSpPr>
          <p:cNvPr id="7" name="Ellipszis 6">
            <a:extLst>
              <a:ext uri="{FF2B5EF4-FFF2-40B4-BE49-F238E27FC236}">
                <a16:creationId xmlns:a16="http://schemas.microsoft.com/office/drawing/2014/main" id="{32323A5A-00FB-DCB0-FEA1-2B98AF652106}"/>
              </a:ext>
            </a:extLst>
          </p:cNvPr>
          <p:cNvSpPr/>
          <p:nvPr/>
        </p:nvSpPr>
        <p:spPr>
          <a:xfrm>
            <a:off x="5124451" y="5323114"/>
            <a:ext cx="2318657" cy="6096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826253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TotalTime>
  <Words>330</Words>
  <Application>Microsoft Office PowerPoint</Application>
  <PresentationFormat>Szélesvásznú</PresentationFormat>
  <Paragraphs>28</Paragraphs>
  <Slides>12</Slides>
  <Notes>12</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12</vt:i4>
      </vt:variant>
    </vt:vector>
  </HeadingPairs>
  <TitlesOfParts>
    <vt:vector size="15" baseType="lpstr">
      <vt:lpstr>Aptos Display</vt:lpstr>
      <vt:lpstr>Arial</vt:lpstr>
      <vt:lpstr>Office Theme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OpenAI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OpenUP Template</dc:title>
  <dc:subject>PowerPoint sablon</dc:subject>
  <dc:creator>OpenAI</dc:creator>
  <cp:lastModifiedBy>Rádóczy Klaudia</cp:lastModifiedBy>
  <cp:revision>2</cp:revision>
  <dcterms:created xsi:type="dcterms:W3CDTF">2026-03-28T11:14:38Z</dcterms:created>
  <dcterms:modified xsi:type="dcterms:W3CDTF">2026-03-28T11:36:42Z</dcterms:modified>
</cp:coreProperties>
</file>