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9" r:id="rId13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99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75199-D1D9-0EDD-BBC1-18DF095BD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B866C7-3609-E525-4E87-9FA0B547DB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F4DA34-0B9D-6C14-A9C0-73A0A4D1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68B86-3A66-6858-5378-77103B763F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68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34977-ACA7-BBEC-A587-C6C558478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A9A341-D9E1-A673-180D-D424660A0D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1C48D4-2E2F-B0D8-ADC1-0BE26ABA2A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1DABD-0D45-CDD1-129A-DBCCE74554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73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8912A-B087-83D8-A62B-27E123684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F70D29-4664-AF4E-75EA-F500E18A1F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FBFCC1-DFC6-DC84-C17A-D0643C43A5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90AC8-CA5C-7D92-FF1F-FF81D5930D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60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1A12B-0691-101F-C6A1-00980D0AB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9B6FCE-4E30-DFB7-42A3-01BD0111B1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6B1532-68C8-BBDC-ED5A-09665EC45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8B09D-4AF0-5E17-B7B1-8EE14FE22A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01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713DD-0D6C-47D1-402B-909578C04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1D665C-8DFE-D6B7-D795-0969F5D35D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6BAE36-829D-2611-9F2E-CB054E3A52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8F998-C259-2C26-0815-ED36628637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23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394CE-95AE-F52B-1508-40FEED19B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05168C-ABA4-64CE-D664-8733F9DF8A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D364EA-6FA5-0642-CEF5-A04E7C99F3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0723D-8D93-00FE-5CC8-8EAE280037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64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90D34-E848-BB4D-C10B-30E14AD5D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C3BDF5-3D78-35D2-30A5-7FEEF5B948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6DF4FD-625C-3FC3-769A-0B7C1BD9E1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1ADA5-EEB3-8774-5974-E3CE721DBE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CF18C-C425-04A0-B78A-8EEC82B9D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5EA7C0-68AE-E64F-9857-23110A0763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30B4B2-2C83-4895-6B29-11841690A3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F74AF-6088-2995-6E78-EA3158EED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15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0EF97-A44A-9A9E-B827-2B2EF1B36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083382-A836-752A-BD30-7DD10C4A0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015BAD-5568-1598-ED44-A1BA32A9F0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44873-5257-E63F-75A6-4FE2A5D71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radoczy.Klaudia@ktk.pte.h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openup_gradient_bg.png"/>
          <p:cNvPicPr>
            <a:picLocks noChangeAspect="1"/>
          </p:cNvPicPr>
          <p:nvPr/>
        </p:nvPicPr>
        <p:blipFill>
          <a:blip r:embed="rId3"/>
          <a:srcRect l="1" r="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9920" y="1286256"/>
            <a:ext cx="11176000" cy="1221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hu-HU" sz="6000" b="1" dirty="0">
                <a:solidFill>
                  <a:schemeClr val="bg1"/>
                </a:solidFill>
              </a:rPr>
              <a:t>Szakmai gyakorlat jelentkezés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b="1" dirty="0" err="1">
                <a:solidFill>
                  <a:schemeClr val="bg1"/>
                </a:solidFill>
              </a:rPr>
              <a:t>OpenUP</a:t>
            </a:r>
            <a:r>
              <a:rPr lang="en-US" sz="6000" b="1" dirty="0">
                <a:solidFill>
                  <a:schemeClr val="bg1"/>
                </a:solidFill>
              </a:rPr>
              <a:t> </a:t>
            </a:r>
            <a:r>
              <a:rPr lang="hu-HU" sz="6000" b="1" dirty="0">
                <a:solidFill>
                  <a:schemeClr val="bg1"/>
                </a:solidFill>
              </a:rPr>
              <a:t>felület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3992727" y="3293872"/>
            <a:ext cx="4206240" cy="9580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hu-HU" sz="3200" b="1" dirty="0">
                <a:solidFill>
                  <a:schemeClr val="bg1"/>
                </a:solidFill>
              </a:rPr>
              <a:t>Rádóczy Klaudia</a:t>
            </a:r>
          </a:p>
          <a:p>
            <a:pPr algn="ctr"/>
            <a:r>
              <a:rPr lang="hu-HU" sz="1600" b="1" dirty="0">
                <a:solidFill>
                  <a:schemeClr val="bg1"/>
                </a:solidFill>
              </a:rPr>
              <a:t>radoczy.klaudia@ktk.pte.hu</a:t>
            </a:r>
          </a:p>
          <a:p>
            <a:pPr marL="0" indent="0" algn="ctr">
              <a:buNone/>
            </a:pPr>
            <a:endParaRPr lang="en-US" sz="1500" b="1" dirty="0">
              <a:solidFill>
                <a:schemeClr val="bg1"/>
              </a:solidFill>
            </a:endParaRPr>
          </a:p>
        </p:txBody>
      </p:sp>
      <p:pic>
        <p:nvPicPr>
          <p:cNvPr id="6" name="Image 1" descr="/mnt/data/uni_logo_tran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933" y="4350513"/>
            <a:ext cx="3502539" cy="1920747"/>
          </a:xfrm>
          <a:prstGeom prst="rect">
            <a:avLst/>
          </a:prstGeom>
        </p:spPr>
      </p:pic>
      <p:pic>
        <p:nvPicPr>
          <p:cNvPr id="7" name="Image 2" descr="/mnt/data/openup_logo_tran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4240" y="4575048"/>
            <a:ext cx="3881119" cy="17465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10643-B388-8D3F-DD7F-A02321B02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BC6D6F67-2A79-31C0-B26A-A2E34B6F3631}"/>
              </a:ext>
            </a:extLst>
          </p:cNvPr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CA6DF"/>
          </a:solidFill>
          <a:ln w="12700">
            <a:solidFill>
              <a:srgbClr val="1CA6D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pic>
        <p:nvPicPr>
          <p:cNvPr id="3" name="Image 0" descr="/mnt/data/openup_logo_trans.png">
            <a:extLst>
              <a:ext uri="{FF2B5EF4-FFF2-40B4-BE49-F238E27FC236}">
                <a16:creationId xmlns:a16="http://schemas.microsoft.com/office/drawing/2014/main" id="{1E2AC75A-3F14-5C17-F07C-1537981EA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9228" y="347472"/>
            <a:ext cx="1137920" cy="512064"/>
          </a:xfrm>
          <a:prstGeom prst="rect">
            <a:avLst/>
          </a:prstGeom>
          <a:noFill/>
          <a:ln/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7A312641-9544-D35A-32BD-5A15451296AE}"/>
              </a:ext>
            </a:extLst>
          </p:cNvPr>
          <p:cNvSpPr/>
          <p:nvPr/>
        </p:nvSpPr>
        <p:spPr>
          <a:xfrm>
            <a:off x="497840" y="619760"/>
            <a:ext cx="10548112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hu-HU" sz="2800" b="1" dirty="0">
                <a:solidFill>
                  <a:srgbClr val="134B63"/>
                </a:solidFill>
                <a:latin typeface="Aptos Display" pitchFamily="34" charset="0"/>
              </a:rPr>
              <a:t>A véglegesítést követően fontos a „Kész” gombbal menteni a visszaigazolást a rendszerben.</a:t>
            </a:r>
          </a:p>
          <a:p>
            <a:pPr algn="just"/>
            <a:endParaRPr lang="en-US" sz="2800" b="1" dirty="0">
              <a:solidFill>
                <a:srgbClr val="134B63"/>
              </a:solidFill>
              <a:latin typeface="Aptos Display" pitchFamily="34" charset="0"/>
            </a:endParaRPr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A0C7C3A6-E104-350E-C068-C5E818377211}"/>
              </a:ext>
            </a:extLst>
          </p:cNvPr>
          <p:cNvSpPr/>
          <p:nvPr/>
        </p:nvSpPr>
        <p:spPr>
          <a:xfrm flipV="1">
            <a:off x="768096" y="1335025"/>
            <a:ext cx="10548112" cy="36575"/>
          </a:xfrm>
          <a:prstGeom prst="line">
            <a:avLst/>
          </a:prstGeom>
          <a:noFill/>
          <a:ln w="26670">
            <a:solidFill>
              <a:srgbClr val="57B5AA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5" name="Shape 12">
            <a:extLst>
              <a:ext uri="{FF2B5EF4-FFF2-40B4-BE49-F238E27FC236}">
                <a16:creationId xmlns:a16="http://schemas.microsoft.com/office/drawing/2014/main" id="{65638BDB-AEBA-BF4B-B37A-C25AD4DBE805}"/>
              </a:ext>
            </a:extLst>
          </p:cNvPr>
          <p:cNvSpPr/>
          <p:nvPr/>
        </p:nvSpPr>
        <p:spPr>
          <a:xfrm>
            <a:off x="640080" y="6400800"/>
            <a:ext cx="10789920" cy="0"/>
          </a:xfrm>
          <a:prstGeom prst="line">
            <a:avLst/>
          </a:prstGeom>
          <a:noFill/>
          <a:ln w="12700">
            <a:solidFill>
              <a:srgbClr val="CFE8EE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pic>
        <p:nvPicPr>
          <p:cNvPr id="16" name="Image 1" descr="/mnt/data/openup_logo_trans.png">
            <a:extLst>
              <a:ext uri="{FF2B5EF4-FFF2-40B4-BE49-F238E27FC236}">
                <a16:creationId xmlns:a16="http://schemas.microsoft.com/office/drawing/2014/main" id="{B3728574-97D2-6340-D9C2-060179F92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700" y="6236208"/>
            <a:ext cx="731520" cy="329184"/>
          </a:xfrm>
          <a:prstGeom prst="rect">
            <a:avLst/>
          </a:prstGeom>
        </p:spPr>
      </p:pic>
      <p:pic>
        <p:nvPicPr>
          <p:cNvPr id="8" name="Tartalom helye 4">
            <a:extLst>
              <a:ext uri="{FF2B5EF4-FFF2-40B4-BE49-F238E27FC236}">
                <a16:creationId xmlns:a16="http://schemas.microsoft.com/office/drawing/2014/main" id="{95E8D858-B5DD-DEAD-0991-3755D8057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960292"/>
            <a:ext cx="10515600" cy="4082004"/>
          </a:xfrm>
          <a:prstGeom prst="rect">
            <a:avLst/>
          </a:prstGeom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48AA3E16-C12A-F417-E89C-399536FBDC91}"/>
              </a:ext>
            </a:extLst>
          </p:cNvPr>
          <p:cNvSpPr/>
          <p:nvPr/>
        </p:nvSpPr>
        <p:spPr>
          <a:xfrm>
            <a:off x="4049487" y="4800600"/>
            <a:ext cx="4016828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5557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64831-343F-9FBA-9BAB-05F1C665C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8D108065-EABB-B3A5-9B05-4D2E68E14B0E}"/>
              </a:ext>
            </a:extLst>
          </p:cNvPr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CA6DF"/>
          </a:solidFill>
          <a:ln w="12700">
            <a:solidFill>
              <a:srgbClr val="1CA6D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pic>
        <p:nvPicPr>
          <p:cNvPr id="3" name="Image 0" descr="/mnt/data/openup_logo_trans.png">
            <a:extLst>
              <a:ext uri="{FF2B5EF4-FFF2-40B4-BE49-F238E27FC236}">
                <a16:creationId xmlns:a16="http://schemas.microsoft.com/office/drawing/2014/main" id="{ADDEF444-EC74-BBA9-DA15-C91D4EF7C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9228" y="347472"/>
            <a:ext cx="1137920" cy="512064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2CFEE489-452F-16C7-B8D6-19B63E6F1EFD}"/>
              </a:ext>
            </a:extLst>
          </p:cNvPr>
          <p:cNvSpPr/>
          <p:nvPr/>
        </p:nvSpPr>
        <p:spPr>
          <a:xfrm>
            <a:off x="497840" y="685800"/>
            <a:ext cx="10548112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hu-HU" sz="2800" b="1" dirty="0">
                <a:solidFill>
                  <a:srgbClr val="134B63"/>
                </a:solidFill>
                <a:latin typeface="Aptos Display" pitchFamily="34" charset="0"/>
              </a:rPr>
              <a:t>A mentést követően a gyakorlati pozíció esetében a „Véglegesítve” státusz válik láthatóvá. Ezt követően a cég felveszi velünk pár napon belül a kapcsolatot az adminisztratív teendők miatt.</a:t>
            </a:r>
          </a:p>
          <a:p>
            <a:pPr algn="just"/>
            <a:endParaRPr lang="en-US" sz="2800" b="1" dirty="0">
              <a:solidFill>
                <a:srgbClr val="134B63"/>
              </a:solidFill>
              <a:latin typeface="Aptos Display" pitchFamily="34" charset="0"/>
            </a:endParaRPr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FF1E2EA1-2413-AD9C-A95A-248D249C2F54}"/>
              </a:ext>
            </a:extLst>
          </p:cNvPr>
          <p:cNvSpPr/>
          <p:nvPr/>
        </p:nvSpPr>
        <p:spPr>
          <a:xfrm flipV="1">
            <a:off x="669036" y="1591561"/>
            <a:ext cx="10548112" cy="36575"/>
          </a:xfrm>
          <a:prstGeom prst="line">
            <a:avLst/>
          </a:prstGeom>
          <a:noFill/>
          <a:ln w="26670">
            <a:solidFill>
              <a:srgbClr val="57B5AA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5" name="Shape 12">
            <a:extLst>
              <a:ext uri="{FF2B5EF4-FFF2-40B4-BE49-F238E27FC236}">
                <a16:creationId xmlns:a16="http://schemas.microsoft.com/office/drawing/2014/main" id="{9DC5E40D-5695-5703-F195-490CE8351182}"/>
              </a:ext>
            </a:extLst>
          </p:cNvPr>
          <p:cNvSpPr/>
          <p:nvPr/>
        </p:nvSpPr>
        <p:spPr>
          <a:xfrm>
            <a:off x="640080" y="6400800"/>
            <a:ext cx="10789920" cy="0"/>
          </a:xfrm>
          <a:prstGeom prst="line">
            <a:avLst/>
          </a:prstGeom>
          <a:noFill/>
          <a:ln w="12700">
            <a:solidFill>
              <a:srgbClr val="CFE8EE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pic>
        <p:nvPicPr>
          <p:cNvPr id="16" name="Image 1" descr="/mnt/data/openup_logo_trans.png">
            <a:extLst>
              <a:ext uri="{FF2B5EF4-FFF2-40B4-BE49-F238E27FC236}">
                <a16:creationId xmlns:a16="http://schemas.microsoft.com/office/drawing/2014/main" id="{C31F4337-2CB4-E75D-1A82-C514D2C1A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700" y="6236208"/>
            <a:ext cx="731520" cy="329184"/>
          </a:xfrm>
          <a:prstGeom prst="rect">
            <a:avLst/>
          </a:prstGeom>
        </p:spPr>
      </p:pic>
      <p:pic>
        <p:nvPicPr>
          <p:cNvPr id="8" name="Tartalom helye 4">
            <a:extLst>
              <a:ext uri="{FF2B5EF4-FFF2-40B4-BE49-F238E27FC236}">
                <a16:creationId xmlns:a16="http://schemas.microsoft.com/office/drawing/2014/main" id="{A1FA4468-B5C6-360E-67D1-5C7A893CF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325" y="1825625"/>
            <a:ext cx="9919350" cy="4351338"/>
          </a:xfrm>
          <a:prstGeom prst="rect">
            <a:avLst/>
          </a:prstGeom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BA241857-2CEC-28C6-8CD7-42C466E08F19}"/>
              </a:ext>
            </a:extLst>
          </p:cNvPr>
          <p:cNvSpPr/>
          <p:nvPr/>
        </p:nvSpPr>
        <p:spPr>
          <a:xfrm>
            <a:off x="4746172" y="3429000"/>
            <a:ext cx="2318657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1327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openup_gradient_bg.png"/>
          <p:cNvPicPr>
            <a:picLocks noChangeAspect="1"/>
          </p:cNvPicPr>
          <p:nvPr/>
        </p:nvPicPr>
        <p:blipFill>
          <a:blip r:embed="rId3"/>
          <a:srcRect l="1" r="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96112" y="1883663"/>
            <a:ext cx="5382768" cy="16215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hu-HU" sz="2800" b="1" dirty="0">
                <a:solidFill>
                  <a:schemeClr val="bg1"/>
                </a:solidFill>
              </a:rPr>
              <a:t>Rádóczy Klaudia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u-HU" sz="28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radoczy.Klaudia@ktk.pte.hu</a:t>
            </a:r>
            <a:endParaRPr lang="hu-HU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u-HU" sz="2800" b="1" dirty="0">
                <a:solidFill>
                  <a:schemeClr val="bg1"/>
                </a:solidFill>
              </a:rPr>
              <a:t>openup.pte.hu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8" name="Image 1" descr="/mnt/data/uni_logo_tran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112" y="4411980"/>
            <a:ext cx="3473824" cy="1905000"/>
          </a:xfrm>
          <a:prstGeom prst="rect">
            <a:avLst/>
          </a:prstGeom>
        </p:spPr>
      </p:pic>
      <p:pic>
        <p:nvPicPr>
          <p:cNvPr id="9" name="Image 2" descr="/mnt/data/openup_logo_tran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2460" y="4629912"/>
            <a:ext cx="3749040" cy="16870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CA6DF"/>
          </a:solidFill>
          <a:ln w="12700">
            <a:solidFill>
              <a:srgbClr val="1CA6D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pic>
        <p:nvPicPr>
          <p:cNvPr id="3" name="Image 0" descr="/mnt/data/openup_logo_tra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9228" y="347472"/>
            <a:ext cx="1137920" cy="51206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97840" y="566928"/>
            <a:ext cx="10548112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hu-HU" sz="2800" b="1" dirty="0">
                <a:solidFill>
                  <a:srgbClr val="134B63"/>
                </a:solidFill>
                <a:latin typeface="Aptos Display" pitchFamily="34" charset="0"/>
              </a:rPr>
              <a:t>Az aktuális szakmai gyakorlati időszakban meghirdetett partneri helyeket, a „Kötelező </a:t>
            </a:r>
            <a:r>
              <a:rPr lang="hu-HU" sz="2800" b="1" dirty="0" err="1">
                <a:solidFill>
                  <a:srgbClr val="134B63"/>
                </a:solidFill>
                <a:latin typeface="Aptos Display" pitchFamily="34" charset="0"/>
              </a:rPr>
              <a:t>szakgyak</a:t>
            </a:r>
            <a:r>
              <a:rPr lang="hu-HU" sz="2800" b="1" dirty="0">
                <a:solidFill>
                  <a:srgbClr val="134B63"/>
                </a:solidFill>
                <a:latin typeface="Aptos Display" pitchFamily="34" charset="0"/>
              </a:rPr>
              <a:t>” menüpont alatt találjuk.</a:t>
            </a:r>
          </a:p>
          <a:p>
            <a:pPr algn="just"/>
            <a:endParaRPr lang="en-US" sz="2800" b="1" dirty="0">
              <a:solidFill>
                <a:srgbClr val="134B63"/>
              </a:solidFill>
              <a:latin typeface="Aptos Display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 flipV="1">
            <a:off x="768096" y="1335025"/>
            <a:ext cx="10548112" cy="36575"/>
          </a:xfrm>
          <a:prstGeom prst="line">
            <a:avLst/>
          </a:prstGeom>
          <a:noFill/>
          <a:ln w="26670">
            <a:solidFill>
              <a:srgbClr val="57B5AA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5" name="Shape 12"/>
          <p:cNvSpPr/>
          <p:nvPr/>
        </p:nvSpPr>
        <p:spPr>
          <a:xfrm>
            <a:off x="640080" y="6400800"/>
            <a:ext cx="10789920" cy="0"/>
          </a:xfrm>
          <a:prstGeom prst="line">
            <a:avLst/>
          </a:prstGeom>
          <a:noFill/>
          <a:ln w="12700">
            <a:solidFill>
              <a:srgbClr val="CFE8EE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pic>
        <p:nvPicPr>
          <p:cNvPr id="16" name="Image 1" descr="/mnt/data/openup_logo_tra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700" y="6236208"/>
            <a:ext cx="731520" cy="329184"/>
          </a:xfrm>
          <a:prstGeom prst="rect">
            <a:avLst/>
          </a:prstGeom>
        </p:spPr>
      </p:pic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17B7A8B2-37F1-2203-8544-28D10DDC7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52" y="1695130"/>
            <a:ext cx="10515600" cy="4217547"/>
          </a:xfrm>
          <a:prstGeom prst="rect">
            <a:avLst/>
          </a:prstGeom>
        </p:spPr>
      </p:pic>
      <p:sp>
        <p:nvSpPr>
          <p:cNvPr id="7" name="Ellipszis 6">
            <a:extLst>
              <a:ext uri="{FF2B5EF4-FFF2-40B4-BE49-F238E27FC236}">
                <a16:creationId xmlns:a16="http://schemas.microsoft.com/office/drawing/2014/main" id="{55A13E64-9626-12D3-1E13-B5E31A51EB6B}"/>
              </a:ext>
            </a:extLst>
          </p:cNvPr>
          <p:cNvSpPr/>
          <p:nvPr/>
        </p:nvSpPr>
        <p:spPr>
          <a:xfrm>
            <a:off x="94924" y="3492868"/>
            <a:ext cx="2318657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56AFE-C914-92CF-635B-53EB69B99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6E1F65AA-340D-77ED-3A59-9E518797B132}"/>
              </a:ext>
            </a:extLst>
          </p:cNvPr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CA6DF"/>
          </a:solidFill>
          <a:ln w="12700">
            <a:solidFill>
              <a:srgbClr val="1CA6D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pic>
        <p:nvPicPr>
          <p:cNvPr id="3" name="Image 0" descr="/mnt/data/openup_logo_trans.png">
            <a:extLst>
              <a:ext uri="{FF2B5EF4-FFF2-40B4-BE49-F238E27FC236}">
                <a16:creationId xmlns:a16="http://schemas.microsoft.com/office/drawing/2014/main" id="{7C1F019A-CA8C-D4F2-6990-B767D1236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9228" y="347472"/>
            <a:ext cx="1137920" cy="512064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A1DF6C73-38EF-8D9D-9404-143661B06139}"/>
              </a:ext>
            </a:extLst>
          </p:cNvPr>
          <p:cNvSpPr/>
          <p:nvPr/>
        </p:nvSpPr>
        <p:spPr>
          <a:xfrm>
            <a:off x="838200" y="570992"/>
            <a:ext cx="10548112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hu-HU" sz="2800" b="1" dirty="0">
                <a:solidFill>
                  <a:srgbClr val="134B63"/>
                </a:solidFill>
                <a:latin typeface="Aptos Display" pitchFamily="34" charset="0"/>
              </a:rPr>
              <a:t>A „Részletek” gombra kattintva a teljes gyakorlati leírást át tudjuk tekinteni.</a:t>
            </a:r>
          </a:p>
          <a:p>
            <a:pPr algn="just"/>
            <a:endParaRPr lang="en-US" sz="2800" b="1" dirty="0">
              <a:solidFill>
                <a:srgbClr val="134B63"/>
              </a:solidFill>
              <a:latin typeface="Aptos Display" pitchFamily="34" charset="0"/>
            </a:endParaRPr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8E2D24AB-827B-6CFB-EE58-FE5D16791E9A}"/>
              </a:ext>
            </a:extLst>
          </p:cNvPr>
          <p:cNvSpPr/>
          <p:nvPr/>
        </p:nvSpPr>
        <p:spPr>
          <a:xfrm flipV="1">
            <a:off x="768096" y="1335025"/>
            <a:ext cx="10548112" cy="36575"/>
          </a:xfrm>
          <a:prstGeom prst="line">
            <a:avLst/>
          </a:prstGeom>
          <a:noFill/>
          <a:ln w="26670">
            <a:solidFill>
              <a:srgbClr val="57B5AA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5" name="Shape 12">
            <a:extLst>
              <a:ext uri="{FF2B5EF4-FFF2-40B4-BE49-F238E27FC236}">
                <a16:creationId xmlns:a16="http://schemas.microsoft.com/office/drawing/2014/main" id="{EE9D279A-FAFC-6055-97DA-70905BB69E41}"/>
              </a:ext>
            </a:extLst>
          </p:cNvPr>
          <p:cNvSpPr/>
          <p:nvPr/>
        </p:nvSpPr>
        <p:spPr>
          <a:xfrm>
            <a:off x="640080" y="6400800"/>
            <a:ext cx="10789920" cy="0"/>
          </a:xfrm>
          <a:prstGeom prst="line">
            <a:avLst/>
          </a:prstGeom>
          <a:noFill/>
          <a:ln w="12700">
            <a:solidFill>
              <a:srgbClr val="CFE8EE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pic>
        <p:nvPicPr>
          <p:cNvPr id="16" name="Image 1" descr="/mnt/data/openup_logo_trans.png">
            <a:extLst>
              <a:ext uri="{FF2B5EF4-FFF2-40B4-BE49-F238E27FC236}">
                <a16:creationId xmlns:a16="http://schemas.microsoft.com/office/drawing/2014/main" id="{2BABA6C2-CB00-2633-0481-A93CC6005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700" y="6236208"/>
            <a:ext cx="731520" cy="329184"/>
          </a:xfrm>
          <a:prstGeom prst="rect">
            <a:avLst/>
          </a:prstGeom>
        </p:spPr>
      </p:pic>
      <p:pic>
        <p:nvPicPr>
          <p:cNvPr id="8" name="Tartalom helye 4">
            <a:extLst>
              <a:ext uri="{FF2B5EF4-FFF2-40B4-BE49-F238E27FC236}">
                <a16:creationId xmlns:a16="http://schemas.microsoft.com/office/drawing/2014/main" id="{716999C7-FF93-6D04-3849-EDA6AA732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86" y="1909649"/>
            <a:ext cx="10515600" cy="4061463"/>
          </a:xfrm>
          <a:prstGeom prst="rect">
            <a:avLst/>
          </a:prstGeom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AF42A7D4-BB3E-FB70-5FBC-7A593E2765EE}"/>
              </a:ext>
            </a:extLst>
          </p:cNvPr>
          <p:cNvSpPr/>
          <p:nvPr/>
        </p:nvSpPr>
        <p:spPr>
          <a:xfrm>
            <a:off x="2307771" y="5421086"/>
            <a:ext cx="3254827" cy="84908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4702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5EDC6-3F79-8976-F0F5-A56597B23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CD47E417-BA53-8764-C1E8-0E639932C5BE}"/>
              </a:ext>
            </a:extLst>
          </p:cNvPr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CA6DF"/>
          </a:solidFill>
          <a:ln w="12700">
            <a:solidFill>
              <a:srgbClr val="1CA6D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pic>
        <p:nvPicPr>
          <p:cNvPr id="3" name="Image 0" descr="/mnt/data/openup_logo_trans.png">
            <a:extLst>
              <a:ext uri="{FF2B5EF4-FFF2-40B4-BE49-F238E27FC236}">
                <a16:creationId xmlns:a16="http://schemas.microsoft.com/office/drawing/2014/main" id="{8C2CEEA6-4581-4657-866D-2BCAD1BB8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9228" y="347472"/>
            <a:ext cx="1137920" cy="512064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DD441FE1-26E1-273F-ADCF-4CD39A40AAEF}"/>
              </a:ext>
            </a:extLst>
          </p:cNvPr>
          <p:cNvSpPr/>
          <p:nvPr/>
        </p:nvSpPr>
        <p:spPr>
          <a:xfrm>
            <a:off x="768096" y="690663"/>
            <a:ext cx="10277856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hu-HU" sz="2800" b="1" dirty="0">
                <a:solidFill>
                  <a:srgbClr val="134B63"/>
                </a:solidFill>
                <a:latin typeface="Aptos Display" pitchFamily="34" charset="0"/>
              </a:rPr>
              <a:t>Amennyiben hozzá vagyunk rendelve az aktuális szakmai gyakorlat időszakhoz, akkor a jelentkezés gomb megjelenik/aktívvá válik.</a:t>
            </a:r>
          </a:p>
          <a:p>
            <a:pPr algn="just"/>
            <a:endParaRPr lang="en-US" sz="2800" b="1" dirty="0">
              <a:solidFill>
                <a:srgbClr val="134B63"/>
              </a:solidFill>
              <a:latin typeface="Aptos Display" pitchFamily="34" charset="0"/>
            </a:endParaRPr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C9C3EFB0-3E91-67F9-AF8B-CE98ECA6D06E}"/>
              </a:ext>
            </a:extLst>
          </p:cNvPr>
          <p:cNvSpPr/>
          <p:nvPr/>
        </p:nvSpPr>
        <p:spPr>
          <a:xfrm flipV="1">
            <a:off x="632968" y="1517983"/>
            <a:ext cx="10548112" cy="36575"/>
          </a:xfrm>
          <a:prstGeom prst="line">
            <a:avLst/>
          </a:prstGeom>
          <a:noFill/>
          <a:ln w="26670">
            <a:solidFill>
              <a:srgbClr val="57B5AA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5" name="Shape 12">
            <a:extLst>
              <a:ext uri="{FF2B5EF4-FFF2-40B4-BE49-F238E27FC236}">
                <a16:creationId xmlns:a16="http://schemas.microsoft.com/office/drawing/2014/main" id="{489D97E4-AC0F-A80C-A59E-7BEA340C31A0}"/>
              </a:ext>
            </a:extLst>
          </p:cNvPr>
          <p:cNvSpPr/>
          <p:nvPr/>
        </p:nvSpPr>
        <p:spPr>
          <a:xfrm>
            <a:off x="640080" y="6400800"/>
            <a:ext cx="10789920" cy="0"/>
          </a:xfrm>
          <a:prstGeom prst="line">
            <a:avLst/>
          </a:prstGeom>
          <a:noFill/>
          <a:ln w="12700">
            <a:solidFill>
              <a:srgbClr val="CFE8EE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pic>
        <p:nvPicPr>
          <p:cNvPr id="16" name="Image 1" descr="/mnt/data/openup_logo_trans.png">
            <a:extLst>
              <a:ext uri="{FF2B5EF4-FFF2-40B4-BE49-F238E27FC236}">
                <a16:creationId xmlns:a16="http://schemas.microsoft.com/office/drawing/2014/main" id="{354114B7-1C48-75E9-FAC8-4FC9B61BF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700" y="6236208"/>
            <a:ext cx="731520" cy="329184"/>
          </a:xfrm>
          <a:prstGeom prst="rect">
            <a:avLst/>
          </a:prstGeom>
        </p:spPr>
      </p:pic>
      <p:pic>
        <p:nvPicPr>
          <p:cNvPr id="8" name="Tartalom helye 4">
            <a:extLst>
              <a:ext uri="{FF2B5EF4-FFF2-40B4-BE49-F238E27FC236}">
                <a16:creationId xmlns:a16="http://schemas.microsoft.com/office/drawing/2014/main" id="{5ED9B424-C2E3-2EF0-BFA6-A78F43642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67695"/>
            <a:ext cx="10515600" cy="4114800"/>
          </a:xfrm>
          <a:prstGeom prst="rect">
            <a:avLst/>
          </a:prstGeom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02D351FA-C7E6-6090-AF3C-1C7B99A6536C}"/>
              </a:ext>
            </a:extLst>
          </p:cNvPr>
          <p:cNvSpPr/>
          <p:nvPr/>
        </p:nvSpPr>
        <p:spPr>
          <a:xfrm>
            <a:off x="3178630" y="4071257"/>
            <a:ext cx="3113314" cy="81642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581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59D41-EADE-F900-E717-D06E63351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63E3E178-3B2E-624C-5892-AE217998821B}"/>
              </a:ext>
            </a:extLst>
          </p:cNvPr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CA6DF"/>
          </a:solidFill>
          <a:ln w="12700">
            <a:solidFill>
              <a:srgbClr val="1CA6D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pic>
        <p:nvPicPr>
          <p:cNvPr id="3" name="Image 0" descr="/mnt/data/openup_logo_trans.png">
            <a:extLst>
              <a:ext uri="{FF2B5EF4-FFF2-40B4-BE49-F238E27FC236}">
                <a16:creationId xmlns:a16="http://schemas.microsoft.com/office/drawing/2014/main" id="{3E2067C5-EB08-F850-D2EE-B4E9C9F70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9228" y="347472"/>
            <a:ext cx="1137920" cy="512064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725E3BD8-7174-9268-A8A3-DEF7B990113B}"/>
              </a:ext>
            </a:extLst>
          </p:cNvPr>
          <p:cNvSpPr/>
          <p:nvPr/>
        </p:nvSpPr>
        <p:spPr>
          <a:xfrm>
            <a:off x="497840" y="755877"/>
            <a:ext cx="10548112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hu-HU" sz="2800" b="1" dirty="0">
                <a:solidFill>
                  <a:srgbClr val="134B63"/>
                </a:solidFill>
                <a:latin typeface="Aptos Display" pitchFamily="34" charset="0"/>
              </a:rPr>
              <a:t>Amennyiben a profilunk ki van megfelelően töltve és az aktualizált önéletrajzot is feltöltöttük, az újabb „Jelentkezés” gombra kattintva tudjuk elindítani a jelentkezési folyamatot.</a:t>
            </a:r>
          </a:p>
          <a:p>
            <a:pPr algn="just"/>
            <a:endParaRPr lang="en-US" sz="2800" b="1" dirty="0">
              <a:solidFill>
                <a:srgbClr val="134B63"/>
              </a:solidFill>
              <a:latin typeface="Aptos Display" pitchFamily="34" charset="0"/>
            </a:endParaRPr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720AAB15-5491-28F4-FD7E-30DF0AD986DF}"/>
              </a:ext>
            </a:extLst>
          </p:cNvPr>
          <p:cNvSpPr/>
          <p:nvPr/>
        </p:nvSpPr>
        <p:spPr>
          <a:xfrm flipV="1">
            <a:off x="640080" y="1614816"/>
            <a:ext cx="10548112" cy="36575"/>
          </a:xfrm>
          <a:prstGeom prst="line">
            <a:avLst/>
          </a:prstGeom>
          <a:noFill/>
          <a:ln w="26670">
            <a:solidFill>
              <a:srgbClr val="57B5AA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5" name="Shape 12">
            <a:extLst>
              <a:ext uri="{FF2B5EF4-FFF2-40B4-BE49-F238E27FC236}">
                <a16:creationId xmlns:a16="http://schemas.microsoft.com/office/drawing/2014/main" id="{F3A929D2-90AB-0E6A-EBB6-CC41B2E7C3EF}"/>
              </a:ext>
            </a:extLst>
          </p:cNvPr>
          <p:cNvSpPr/>
          <p:nvPr/>
        </p:nvSpPr>
        <p:spPr>
          <a:xfrm>
            <a:off x="640080" y="6400800"/>
            <a:ext cx="10789920" cy="0"/>
          </a:xfrm>
          <a:prstGeom prst="line">
            <a:avLst/>
          </a:prstGeom>
          <a:noFill/>
          <a:ln w="12700">
            <a:solidFill>
              <a:srgbClr val="CFE8EE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pic>
        <p:nvPicPr>
          <p:cNvPr id="16" name="Image 1" descr="/mnt/data/openup_logo_trans.png">
            <a:extLst>
              <a:ext uri="{FF2B5EF4-FFF2-40B4-BE49-F238E27FC236}">
                <a16:creationId xmlns:a16="http://schemas.microsoft.com/office/drawing/2014/main" id="{CF4E2762-F49B-F5D1-23F5-B78AD17E2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700" y="6236208"/>
            <a:ext cx="731520" cy="329184"/>
          </a:xfrm>
          <a:prstGeom prst="rect">
            <a:avLst/>
          </a:prstGeom>
        </p:spPr>
      </p:pic>
      <p:pic>
        <p:nvPicPr>
          <p:cNvPr id="8" name="Tartalom helye 8">
            <a:extLst>
              <a:ext uri="{FF2B5EF4-FFF2-40B4-BE49-F238E27FC236}">
                <a16:creationId xmlns:a16="http://schemas.microsoft.com/office/drawing/2014/main" id="{47487F40-ACD9-AA71-7D61-181956A7C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921654"/>
            <a:ext cx="10515600" cy="4159280"/>
          </a:xfrm>
          <a:prstGeom prst="rect">
            <a:avLst/>
          </a:prstGeom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D287D37C-6C38-375D-B915-F97E24CC08E8}"/>
              </a:ext>
            </a:extLst>
          </p:cNvPr>
          <p:cNvSpPr/>
          <p:nvPr/>
        </p:nvSpPr>
        <p:spPr>
          <a:xfrm>
            <a:off x="6226629" y="5595257"/>
            <a:ext cx="2318657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472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772AF-AFFE-EEC0-9279-5DCCF9B8A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9DD2F941-6D66-2FAC-C6CB-2BB6CE191C93}"/>
              </a:ext>
            </a:extLst>
          </p:cNvPr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CA6DF"/>
          </a:solidFill>
          <a:ln w="12700">
            <a:solidFill>
              <a:srgbClr val="1CA6D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pic>
        <p:nvPicPr>
          <p:cNvPr id="3" name="Image 0" descr="/mnt/data/openup_logo_trans.png">
            <a:extLst>
              <a:ext uri="{FF2B5EF4-FFF2-40B4-BE49-F238E27FC236}">
                <a16:creationId xmlns:a16="http://schemas.microsoft.com/office/drawing/2014/main" id="{25CF9883-4DC2-058A-997F-23929F259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9228" y="347472"/>
            <a:ext cx="1137920" cy="512064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D1139FBA-226F-1819-8D42-3D18010BB0B3}"/>
              </a:ext>
            </a:extLst>
          </p:cNvPr>
          <p:cNvSpPr/>
          <p:nvPr/>
        </p:nvSpPr>
        <p:spPr>
          <a:xfrm>
            <a:off x="497840" y="965784"/>
            <a:ext cx="10548112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hu-HU" sz="2800" b="1" dirty="0">
                <a:solidFill>
                  <a:srgbClr val="134B63"/>
                </a:solidFill>
                <a:latin typeface="Aptos Display" pitchFamily="34" charset="0"/>
              </a:rPr>
              <a:t>A jelentkezés leadását követően megjelenik egy rendszer értesítés, miszerint sikeresen mentette a rendszer a jelentkezésünket. Ezt követően a „Tovább a jelentkezésekhez” gombbal át tudunk menni a „Jelentkezéseim” felületre.</a:t>
            </a:r>
          </a:p>
          <a:p>
            <a:pPr algn="just"/>
            <a:endParaRPr lang="en-US" sz="2800" b="1" dirty="0">
              <a:solidFill>
                <a:srgbClr val="134B63"/>
              </a:solidFill>
              <a:latin typeface="Aptos Display" pitchFamily="34" charset="0"/>
            </a:endParaRPr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68BF1193-868C-88A0-B1B8-BEF78DAA2957}"/>
              </a:ext>
            </a:extLst>
          </p:cNvPr>
          <p:cNvSpPr/>
          <p:nvPr/>
        </p:nvSpPr>
        <p:spPr>
          <a:xfrm flipV="1">
            <a:off x="669036" y="2137521"/>
            <a:ext cx="10548112" cy="36575"/>
          </a:xfrm>
          <a:prstGeom prst="line">
            <a:avLst/>
          </a:prstGeom>
          <a:noFill/>
          <a:ln w="26670">
            <a:solidFill>
              <a:srgbClr val="57B5AA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5" name="Shape 12">
            <a:extLst>
              <a:ext uri="{FF2B5EF4-FFF2-40B4-BE49-F238E27FC236}">
                <a16:creationId xmlns:a16="http://schemas.microsoft.com/office/drawing/2014/main" id="{B6895EEA-93FB-9702-CCF7-6130628F4810}"/>
              </a:ext>
            </a:extLst>
          </p:cNvPr>
          <p:cNvSpPr/>
          <p:nvPr/>
        </p:nvSpPr>
        <p:spPr>
          <a:xfrm>
            <a:off x="640080" y="6400800"/>
            <a:ext cx="10789920" cy="0"/>
          </a:xfrm>
          <a:prstGeom prst="line">
            <a:avLst/>
          </a:prstGeom>
          <a:noFill/>
          <a:ln w="12700">
            <a:solidFill>
              <a:srgbClr val="CFE8EE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pic>
        <p:nvPicPr>
          <p:cNvPr id="16" name="Image 1" descr="/mnt/data/openup_logo_trans.png">
            <a:extLst>
              <a:ext uri="{FF2B5EF4-FFF2-40B4-BE49-F238E27FC236}">
                <a16:creationId xmlns:a16="http://schemas.microsoft.com/office/drawing/2014/main" id="{ABB1B9C7-8B74-0235-D7D3-315D4D2C6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700" y="6236208"/>
            <a:ext cx="731520" cy="329184"/>
          </a:xfrm>
          <a:prstGeom prst="rect">
            <a:avLst/>
          </a:prstGeom>
        </p:spPr>
      </p:pic>
      <p:pic>
        <p:nvPicPr>
          <p:cNvPr id="9" name="Tartalom helye 4">
            <a:extLst>
              <a:ext uri="{FF2B5EF4-FFF2-40B4-BE49-F238E27FC236}">
                <a16:creationId xmlns:a16="http://schemas.microsoft.com/office/drawing/2014/main" id="{27E3968A-BEB2-D775-05AC-DA4DA193B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48" y="2478812"/>
            <a:ext cx="10515600" cy="4031716"/>
          </a:xfrm>
          <a:prstGeom prst="rect">
            <a:avLst/>
          </a:prstGeom>
        </p:spPr>
      </p:pic>
      <p:sp>
        <p:nvSpPr>
          <p:cNvPr id="10" name="Ellipszis 9">
            <a:extLst>
              <a:ext uri="{FF2B5EF4-FFF2-40B4-BE49-F238E27FC236}">
                <a16:creationId xmlns:a16="http://schemas.microsoft.com/office/drawing/2014/main" id="{D4D6B2C0-2FB9-841C-DBC6-707FDA0AC7FC}"/>
              </a:ext>
            </a:extLst>
          </p:cNvPr>
          <p:cNvSpPr/>
          <p:nvPr/>
        </p:nvSpPr>
        <p:spPr>
          <a:xfrm>
            <a:off x="8419521" y="2105797"/>
            <a:ext cx="2917370" cy="155861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0B0F7A9A-770D-615A-FA60-3AF82105CA26}"/>
              </a:ext>
            </a:extLst>
          </p:cNvPr>
          <p:cNvSpPr/>
          <p:nvPr/>
        </p:nvSpPr>
        <p:spPr>
          <a:xfrm>
            <a:off x="3760433" y="5900928"/>
            <a:ext cx="3929743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8847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ED2A8-88F9-DCEE-EC9C-C42CD20F2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4A9C1431-0CEA-2FE8-859B-23F2D93D566D}"/>
              </a:ext>
            </a:extLst>
          </p:cNvPr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CA6DF"/>
          </a:solidFill>
          <a:ln w="12700">
            <a:solidFill>
              <a:srgbClr val="1CA6D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pic>
        <p:nvPicPr>
          <p:cNvPr id="3" name="Image 0" descr="/mnt/data/openup_logo_trans.png">
            <a:extLst>
              <a:ext uri="{FF2B5EF4-FFF2-40B4-BE49-F238E27FC236}">
                <a16:creationId xmlns:a16="http://schemas.microsoft.com/office/drawing/2014/main" id="{2AA4CFD1-71CD-9555-E33F-DB9603A68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9228" y="347472"/>
            <a:ext cx="1137920" cy="512064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96028650-F47E-2A69-BC80-258EC47C2630}"/>
              </a:ext>
            </a:extLst>
          </p:cNvPr>
          <p:cNvSpPr/>
          <p:nvPr/>
        </p:nvSpPr>
        <p:spPr>
          <a:xfrm>
            <a:off x="497840" y="742784"/>
            <a:ext cx="10548112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hu-HU" sz="2800" b="1" dirty="0">
                <a:solidFill>
                  <a:srgbClr val="134B63"/>
                </a:solidFill>
                <a:latin typeface="Aptos Display" pitchFamily="34" charset="0"/>
              </a:rPr>
              <a:t>A „Jelentkezéseim” menüpont alatt láthatóak az aktuális időszakban leadott jelentkezéseink. Összesen 3 aktív jelentkezésünk lehet egyszerre. Ezek között nincs sorrend.</a:t>
            </a:r>
          </a:p>
          <a:p>
            <a:pPr algn="just"/>
            <a:endParaRPr lang="en-US" sz="2800" b="1" dirty="0">
              <a:solidFill>
                <a:srgbClr val="134B63"/>
              </a:solidFill>
              <a:latin typeface="Aptos Display" pitchFamily="34" charset="0"/>
            </a:endParaRPr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8F49504B-7AD2-3ED0-0975-4FC99107EB4C}"/>
              </a:ext>
            </a:extLst>
          </p:cNvPr>
          <p:cNvSpPr/>
          <p:nvPr/>
        </p:nvSpPr>
        <p:spPr>
          <a:xfrm flipV="1">
            <a:off x="760984" y="1676003"/>
            <a:ext cx="10548112" cy="36575"/>
          </a:xfrm>
          <a:prstGeom prst="line">
            <a:avLst/>
          </a:prstGeom>
          <a:noFill/>
          <a:ln w="26670">
            <a:solidFill>
              <a:srgbClr val="57B5AA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5" name="Shape 12">
            <a:extLst>
              <a:ext uri="{FF2B5EF4-FFF2-40B4-BE49-F238E27FC236}">
                <a16:creationId xmlns:a16="http://schemas.microsoft.com/office/drawing/2014/main" id="{B3043E83-D717-BC50-EB5B-E1DD3A401DA0}"/>
              </a:ext>
            </a:extLst>
          </p:cNvPr>
          <p:cNvSpPr/>
          <p:nvPr/>
        </p:nvSpPr>
        <p:spPr>
          <a:xfrm>
            <a:off x="640080" y="6400800"/>
            <a:ext cx="10789920" cy="0"/>
          </a:xfrm>
          <a:prstGeom prst="line">
            <a:avLst/>
          </a:prstGeom>
          <a:noFill/>
          <a:ln w="12700">
            <a:solidFill>
              <a:srgbClr val="CFE8EE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pic>
        <p:nvPicPr>
          <p:cNvPr id="16" name="Image 1" descr="/mnt/data/openup_logo_trans.png">
            <a:extLst>
              <a:ext uri="{FF2B5EF4-FFF2-40B4-BE49-F238E27FC236}">
                <a16:creationId xmlns:a16="http://schemas.microsoft.com/office/drawing/2014/main" id="{32E13D7E-13C2-2399-B118-09B63A73B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700" y="6236208"/>
            <a:ext cx="731520" cy="329184"/>
          </a:xfrm>
          <a:prstGeom prst="rect">
            <a:avLst/>
          </a:prstGeom>
        </p:spPr>
      </p:pic>
      <p:pic>
        <p:nvPicPr>
          <p:cNvPr id="9" name="Tartalom helye 4">
            <a:extLst>
              <a:ext uri="{FF2B5EF4-FFF2-40B4-BE49-F238E27FC236}">
                <a16:creationId xmlns:a16="http://schemas.microsoft.com/office/drawing/2014/main" id="{3C9C6CE0-E156-3B04-4A36-756740194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52" y="2062214"/>
            <a:ext cx="10515600" cy="4053002"/>
          </a:xfrm>
          <a:prstGeom prst="rect">
            <a:avLst/>
          </a:prstGeom>
        </p:spPr>
      </p:pic>
      <p:sp>
        <p:nvSpPr>
          <p:cNvPr id="10" name="Ellipszis 9">
            <a:extLst>
              <a:ext uri="{FF2B5EF4-FFF2-40B4-BE49-F238E27FC236}">
                <a16:creationId xmlns:a16="http://schemas.microsoft.com/office/drawing/2014/main" id="{9536A886-DA2D-8F4C-ECB8-A0699E82F997}"/>
              </a:ext>
            </a:extLst>
          </p:cNvPr>
          <p:cNvSpPr/>
          <p:nvPr/>
        </p:nvSpPr>
        <p:spPr>
          <a:xfrm>
            <a:off x="3153810" y="3080993"/>
            <a:ext cx="2318657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20890D9E-5B79-245A-E563-3AEC40DE237B}"/>
              </a:ext>
            </a:extLst>
          </p:cNvPr>
          <p:cNvSpPr/>
          <p:nvPr/>
        </p:nvSpPr>
        <p:spPr>
          <a:xfrm>
            <a:off x="7747580" y="3614393"/>
            <a:ext cx="2318657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1384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73824-8AC1-EA27-B129-F62394EF1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99041DB4-850F-3200-9C03-9A49424451DB}"/>
              </a:ext>
            </a:extLst>
          </p:cNvPr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CA6DF"/>
          </a:solidFill>
          <a:ln w="12700">
            <a:solidFill>
              <a:srgbClr val="1CA6D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pic>
        <p:nvPicPr>
          <p:cNvPr id="3" name="Image 0" descr="/mnt/data/openup_logo_trans.png">
            <a:extLst>
              <a:ext uri="{FF2B5EF4-FFF2-40B4-BE49-F238E27FC236}">
                <a16:creationId xmlns:a16="http://schemas.microsoft.com/office/drawing/2014/main" id="{CEA166F1-C50B-4AF0-3057-1CEFBEDD8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9228" y="347472"/>
            <a:ext cx="1137920" cy="512064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AF90F339-D7E8-2A15-BAC8-B868FC49CCF6}"/>
              </a:ext>
            </a:extLst>
          </p:cNvPr>
          <p:cNvSpPr/>
          <p:nvPr/>
        </p:nvSpPr>
        <p:spPr>
          <a:xfrm>
            <a:off x="497840" y="833585"/>
            <a:ext cx="10548112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hu-HU" sz="2800" b="1" dirty="0">
                <a:solidFill>
                  <a:srgbClr val="134B63"/>
                </a:solidFill>
                <a:latin typeface="Aptos Display" pitchFamily="34" charset="0"/>
              </a:rPr>
              <a:t>Ugyanebben a menüpontban láthatóak a leadott jelentkezések státuszai. Amennyiben egy jelentkezést elutasítottak, vagy visszavontuk, úgy le tudjuk adni a jelentkezést újabb helyre, de egyszerre csak 3 aktív jelentkezésünk lehet.</a:t>
            </a:r>
          </a:p>
          <a:p>
            <a:pPr algn="just"/>
            <a:endParaRPr lang="en-US" sz="2800" b="1" dirty="0">
              <a:solidFill>
                <a:srgbClr val="134B63"/>
              </a:solidFill>
              <a:latin typeface="Aptos Display" pitchFamily="34" charset="0"/>
            </a:endParaRPr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2CD7DE6C-BA05-FE22-D877-9B65F1B20B24}"/>
              </a:ext>
            </a:extLst>
          </p:cNvPr>
          <p:cNvSpPr/>
          <p:nvPr/>
        </p:nvSpPr>
        <p:spPr>
          <a:xfrm flipV="1">
            <a:off x="805688" y="1884129"/>
            <a:ext cx="10548112" cy="36575"/>
          </a:xfrm>
          <a:prstGeom prst="line">
            <a:avLst/>
          </a:prstGeom>
          <a:noFill/>
          <a:ln w="26670">
            <a:solidFill>
              <a:srgbClr val="57B5AA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5" name="Shape 12">
            <a:extLst>
              <a:ext uri="{FF2B5EF4-FFF2-40B4-BE49-F238E27FC236}">
                <a16:creationId xmlns:a16="http://schemas.microsoft.com/office/drawing/2014/main" id="{06A695A4-CCCD-470D-6B5F-F85D4757C8D9}"/>
              </a:ext>
            </a:extLst>
          </p:cNvPr>
          <p:cNvSpPr/>
          <p:nvPr/>
        </p:nvSpPr>
        <p:spPr>
          <a:xfrm>
            <a:off x="640080" y="6400800"/>
            <a:ext cx="10789920" cy="0"/>
          </a:xfrm>
          <a:prstGeom prst="line">
            <a:avLst/>
          </a:prstGeom>
          <a:noFill/>
          <a:ln w="12700">
            <a:solidFill>
              <a:srgbClr val="CFE8EE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pic>
        <p:nvPicPr>
          <p:cNvPr id="16" name="Image 1" descr="/mnt/data/openup_logo_trans.png">
            <a:extLst>
              <a:ext uri="{FF2B5EF4-FFF2-40B4-BE49-F238E27FC236}">
                <a16:creationId xmlns:a16="http://schemas.microsoft.com/office/drawing/2014/main" id="{F53028AF-C189-E39E-8720-75297B281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700" y="6236208"/>
            <a:ext cx="731520" cy="329184"/>
          </a:xfrm>
          <a:prstGeom prst="rect">
            <a:avLst/>
          </a:prstGeom>
        </p:spPr>
      </p:pic>
      <p:pic>
        <p:nvPicPr>
          <p:cNvPr id="10" name="Tartalom helye 8">
            <a:extLst>
              <a:ext uri="{FF2B5EF4-FFF2-40B4-BE49-F238E27FC236}">
                <a16:creationId xmlns:a16="http://schemas.microsoft.com/office/drawing/2014/main" id="{234C9C27-6222-AFF2-EB31-38D98B90F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2270674"/>
            <a:ext cx="10515600" cy="4129540"/>
          </a:xfrm>
          <a:prstGeom prst="rect">
            <a:avLst/>
          </a:prstGeom>
        </p:spPr>
      </p:pic>
      <p:sp>
        <p:nvSpPr>
          <p:cNvPr id="11" name="Ellipszis 10">
            <a:extLst>
              <a:ext uri="{FF2B5EF4-FFF2-40B4-BE49-F238E27FC236}">
                <a16:creationId xmlns:a16="http://schemas.microsoft.com/office/drawing/2014/main" id="{E711AF07-4E44-26C0-BD42-966460344B24}"/>
              </a:ext>
            </a:extLst>
          </p:cNvPr>
          <p:cNvSpPr/>
          <p:nvPr/>
        </p:nvSpPr>
        <p:spPr>
          <a:xfrm>
            <a:off x="8118566" y="2739894"/>
            <a:ext cx="2318657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5CA9B655-91F8-6629-402D-5A332FD2DE60}"/>
              </a:ext>
            </a:extLst>
          </p:cNvPr>
          <p:cNvSpPr/>
          <p:nvPr/>
        </p:nvSpPr>
        <p:spPr>
          <a:xfrm>
            <a:off x="5179424" y="2739894"/>
            <a:ext cx="2318657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C45BEB0F-B3D1-46BB-0189-FAF66458854A}"/>
              </a:ext>
            </a:extLst>
          </p:cNvPr>
          <p:cNvSpPr/>
          <p:nvPr/>
        </p:nvSpPr>
        <p:spPr>
          <a:xfrm>
            <a:off x="2414452" y="2739894"/>
            <a:ext cx="2318657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2851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A35EB-F807-6887-855B-8382A208E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5D43B13D-BFDD-E3BA-D2EA-A117C86D723E}"/>
              </a:ext>
            </a:extLst>
          </p:cNvPr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1CA6DF"/>
          </a:solidFill>
          <a:ln w="12700">
            <a:solidFill>
              <a:srgbClr val="1CA6D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pic>
        <p:nvPicPr>
          <p:cNvPr id="3" name="Image 0" descr="/mnt/data/openup_logo_trans.png">
            <a:extLst>
              <a:ext uri="{FF2B5EF4-FFF2-40B4-BE49-F238E27FC236}">
                <a16:creationId xmlns:a16="http://schemas.microsoft.com/office/drawing/2014/main" id="{647AAB59-5193-9EBC-6E71-CC59E2EB3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9228" y="347472"/>
            <a:ext cx="1137920" cy="512064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2C133E07-F8EB-C44E-2F8B-A09FF0DCCB22}"/>
              </a:ext>
            </a:extLst>
          </p:cNvPr>
          <p:cNvSpPr/>
          <p:nvPr/>
        </p:nvSpPr>
        <p:spPr>
          <a:xfrm>
            <a:off x="497840" y="1024128"/>
            <a:ext cx="10548112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hu-HU" sz="2800" b="1" dirty="0">
                <a:solidFill>
                  <a:srgbClr val="134B63"/>
                </a:solidFill>
                <a:latin typeface="Aptos Display" pitchFamily="34" charset="0"/>
              </a:rPr>
              <a:t>Ha a cég által „Elfogadott” státusszal jelölt gyakorlat számunkra is megfelel, akkor a pozíción belül a „Véglegesítés” gombbal tudjuk a pozíciót elfogadni. Amennyiben egy gyakorlati pozíciót ilyen módon véglegesítünk, a többi jelentkezésünket a rendszer automatikusan visszavonja.</a:t>
            </a:r>
          </a:p>
          <a:p>
            <a:pPr algn="just"/>
            <a:endParaRPr lang="en-US" sz="2800" b="1" dirty="0">
              <a:solidFill>
                <a:srgbClr val="134B63"/>
              </a:solidFill>
              <a:latin typeface="Aptos Display" pitchFamily="34" charset="0"/>
            </a:endParaRPr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4D1AC85B-36F0-ACD5-4D25-D35E38068213}"/>
              </a:ext>
            </a:extLst>
          </p:cNvPr>
          <p:cNvSpPr/>
          <p:nvPr/>
        </p:nvSpPr>
        <p:spPr>
          <a:xfrm flipV="1">
            <a:off x="760984" y="2262189"/>
            <a:ext cx="10548112" cy="36575"/>
          </a:xfrm>
          <a:prstGeom prst="line">
            <a:avLst/>
          </a:prstGeom>
          <a:noFill/>
          <a:ln w="26670">
            <a:solidFill>
              <a:srgbClr val="57B5AA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5" name="Shape 12">
            <a:extLst>
              <a:ext uri="{FF2B5EF4-FFF2-40B4-BE49-F238E27FC236}">
                <a16:creationId xmlns:a16="http://schemas.microsoft.com/office/drawing/2014/main" id="{D3970BCC-AE4F-D353-192E-DBD7440197EB}"/>
              </a:ext>
            </a:extLst>
          </p:cNvPr>
          <p:cNvSpPr/>
          <p:nvPr/>
        </p:nvSpPr>
        <p:spPr>
          <a:xfrm>
            <a:off x="640080" y="6400800"/>
            <a:ext cx="10789920" cy="0"/>
          </a:xfrm>
          <a:prstGeom prst="line">
            <a:avLst/>
          </a:prstGeom>
          <a:noFill/>
          <a:ln w="12700">
            <a:solidFill>
              <a:srgbClr val="CFE8EE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pic>
        <p:nvPicPr>
          <p:cNvPr id="16" name="Image 1" descr="/mnt/data/openup_logo_trans.png">
            <a:extLst>
              <a:ext uri="{FF2B5EF4-FFF2-40B4-BE49-F238E27FC236}">
                <a16:creationId xmlns:a16="http://schemas.microsoft.com/office/drawing/2014/main" id="{3A0D5953-A602-B24A-1432-5B4ED922F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700" y="6236208"/>
            <a:ext cx="731520" cy="329184"/>
          </a:xfrm>
          <a:prstGeom prst="rect">
            <a:avLst/>
          </a:prstGeom>
        </p:spPr>
      </p:pic>
      <p:pic>
        <p:nvPicPr>
          <p:cNvPr id="8" name="Tartalom helye 4">
            <a:extLst>
              <a:ext uri="{FF2B5EF4-FFF2-40B4-BE49-F238E27FC236}">
                <a16:creationId xmlns:a16="http://schemas.microsoft.com/office/drawing/2014/main" id="{FBBD687D-04A7-2CB7-D42A-B2633DD45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525925"/>
            <a:ext cx="10515600" cy="4066623"/>
          </a:xfrm>
          <a:prstGeom prst="rect">
            <a:avLst/>
          </a:prstGeom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C383C3D9-9355-C3C6-C22A-B45A27DDB950}"/>
              </a:ext>
            </a:extLst>
          </p:cNvPr>
          <p:cNvSpPr/>
          <p:nvPr/>
        </p:nvSpPr>
        <p:spPr>
          <a:xfrm>
            <a:off x="3635829" y="5826629"/>
            <a:ext cx="4833257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6253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307</Words>
  <Application>Microsoft Office PowerPoint</Application>
  <PresentationFormat>Szélesvásznú</PresentationFormat>
  <Paragraphs>28</Paragraphs>
  <Slides>12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5" baseType="lpstr">
      <vt:lpstr>Aptos Display</vt:lpstr>
      <vt:lpstr>Arial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OpenUP Template</dc:title>
  <dc:subject>PowerPoint sablon</dc:subject>
  <dc:creator>OpenAI</dc:creator>
  <cp:lastModifiedBy>Rádóczy Klaudia</cp:lastModifiedBy>
  <cp:revision>3</cp:revision>
  <dcterms:created xsi:type="dcterms:W3CDTF">2026-03-28T11:14:38Z</dcterms:created>
  <dcterms:modified xsi:type="dcterms:W3CDTF">2026-03-28T11:57:17Z</dcterms:modified>
</cp:coreProperties>
</file>