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4"/>
  </p:sldMasterIdLst>
  <p:notesMasterIdLst>
    <p:notesMasterId r:id="rId21"/>
  </p:notesMasterIdLst>
  <p:sldIdLst>
    <p:sldId id="271" r:id="rId5"/>
    <p:sldId id="273" r:id="rId6"/>
    <p:sldId id="276" r:id="rId7"/>
    <p:sldId id="277" r:id="rId8"/>
    <p:sldId id="278" r:id="rId9"/>
    <p:sldId id="294" r:id="rId10"/>
    <p:sldId id="280" r:id="rId11"/>
    <p:sldId id="295" r:id="rId12"/>
    <p:sldId id="287" r:id="rId13"/>
    <p:sldId id="282" r:id="rId14"/>
    <p:sldId id="284" r:id="rId15"/>
    <p:sldId id="288" r:id="rId16"/>
    <p:sldId id="291" r:id="rId17"/>
    <p:sldId id="292" r:id="rId18"/>
    <p:sldId id="279" r:id="rId19"/>
    <p:sldId id="290" r:id="rId20"/>
  </p:sldIdLst>
  <p:sldSz cx="12192000" cy="6858000"/>
  <p:notesSz cx="6858000" cy="9144000"/>
  <p:embeddedFontLst>
    <p:embeddedFont>
      <p:font typeface="Open Sans Light" panose="020B0306030504020204" pitchFamily="34" charset="0"/>
      <p:regular r:id="rId22"/>
      <p: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Light" panose="02000000000000000000" pitchFamily="2" charset="0"/>
      <p:regular r:id="rId28"/>
      <p:italic r:id="rId29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1FD2AC4-267D-44EB-A7EA-380A6DDC541F}">
          <p14:sldIdLst>
            <p14:sldId id="271"/>
            <p14:sldId id="273"/>
            <p14:sldId id="276"/>
            <p14:sldId id="277"/>
            <p14:sldId id="278"/>
            <p14:sldId id="294"/>
            <p14:sldId id="280"/>
            <p14:sldId id="295"/>
            <p14:sldId id="287"/>
            <p14:sldId id="282"/>
            <p14:sldId id="284"/>
            <p14:sldId id="288"/>
            <p14:sldId id="291"/>
            <p14:sldId id="292"/>
            <p14:sldId id="279"/>
            <p14:sldId id="290"/>
          </p14:sldIdLst>
        </p14:section>
        <p14:section name="Untitled Section" id="{FE2FC980-30A4-3146-8C51-2DAB30D7ECE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51D"/>
    <a:srgbClr val="1807F3"/>
    <a:srgbClr val="0091C4"/>
    <a:srgbClr val="00C6FF"/>
    <a:srgbClr val="44B4E6"/>
    <a:srgbClr val="1AB4E6"/>
    <a:srgbClr val="E01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ács Judit Zsuzsanna" userId="a36d9de7-5f33-48b1-88f1-11b04a74c6be" providerId="ADAL" clId="{C154C6EB-2556-4029-ABA3-E2FB321A2398}"/>
    <pc:docChg chg="modSld">
      <pc:chgData name="Takács Judit Zsuzsanna" userId="a36d9de7-5f33-48b1-88f1-11b04a74c6be" providerId="ADAL" clId="{C154C6EB-2556-4029-ABA3-E2FB321A2398}" dt="2025-02-18T09:07:14.566" v="190" actId="20577"/>
      <pc:docMkLst>
        <pc:docMk/>
      </pc:docMkLst>
      <pc:sldChg chg="modSp mod">
        <pc:chgData name="Takács Judit Zsuzsanna" userId="a36d9de7-5f33-48b1-88f1-11b04a74c6be" providerId="ADAL" clId="{C154C6EB-2556-4029-ABA3-E2FB321A2398}" dt="2025-02-18T08:47:44.420" v="3" actId="20577"/>
        <pc:sldMkLst>
          <pc:docMk/>
          <pc:sldMk cId="412329341" sldId="271"/>
        </pc:sldMkLst>
        <pc:spChg chg="mod">
          <ac:chgData name="Takács Judit Zsuzsanna" userId="a36d9de7-5f33-48b1-88f1-11b04a74c6be" providerId="ADAL" clId="{C154C6EB-2556-4029-ABA3-E2FB321A2398}" dt="2025-02-18T08:47:44.420" v="3" actId="20577"/>
          <ac:spMkLst>
            <pc:docMk/>
            <pc:sldMk cId="412329341" sldId="271"/>
            <ac:spMk id="3" creationId="{63B542E6-C5A9-2944-8B8C-E49692E9B24C}"/>
          </ac:spMkLst>
        </pc:spChg>
      </pc:sldChg>
      <pc:sldChg chg="modSp mod">
        <pc:chgData name="Takács Judit Zsuzsanna" userId="a36d9de7-5f33-48b1-88f1-11b04a74c6be" providerId="ADAL" clId="{C154C6EB-2556-4029-ABA3-E2FB321A2398}" dt="2025-02-18T08:48:18.953" v="36" actId="947"/>
        <pc:sldMkLst>
          <pc:docMk/>
          <pc:sldMk cId="665678888" sldId="273"/>
        </pc:sldMkLst>
        <pc:spChg chg="mod">
          <ac:chgData name="Takács Judit Zsuzsanna" userId="a36d9de7-5f33-48b1-88f1-11b04a74c6be" providerId="ADAL" clId="{C154C6EB-2556-4029-ABA3-E2FB321A2398}" dt="2025-02-18T08:48:18.953" v="36" actId="947"/>
          <ac:spMkLst>
            <pc:docMk/>
            <pc:sldMk cId="665678888" sldId="273"/>
            <ac:spMk id="3" creationId="{ED287A0B-237B-0C4C-966B-81A0EAFCBBAF}"/>
          </ac:spMkLst>
        </pc:spChg>
      </pc:sldChg>
      <pc:sldChg chg="modSp mod">
        <pc:chgData name="Takács Judit Zsuzsanna" userId="a36d9de7-5f33-48b1-88f1-11b04a74c6be" providerId="ADAL" clId="{C154C6EB-2556-4029-ABA3-E2FB321A2398}" dt="2025-02-18T09:04:48.044" v="155" actId="20577"/>
        <pc:sldMkLst>
          <pc:docMk/>
          <pc:sldMk cId="551100992" sldId="282"/>
        </pc:sldMkLst>
        <pc:graphicFrameChg chg="modGraphic">
          <ac:chgData name="Takács Judit Zsuzsanna" userId="a36d9de7-5f33-48b1-88f1-11b04a74c6be" providerId="ADAL" clId="{C154C6EB-2556-4029-ABA3-E2FB321A2398}" dt="2025-02-18T09:04:48.044" v="155" actId="20577"/>
          <ac:graphicFrameMkLst>
            <pc:docMk/>
            <pc:sldMk cId="551100992" sldId="282"/>
            <ac:graphicFrameMk id="10" creationId="{00000000-0000-0000-0000-000000000000}"/>
          </ac:graphicFrameMkLst>
        </pc:graphicFrameChg>
      </pc:sldChg>
      <pc:sldChg chg="modSp mod">
        <pc:chgData name="Takács Judit Zsuzsanna" userId="a36d9de7-5f33-48b1-88f1-11b04a74c6be" providerId="ADAL" clId="{C154C6EB-2556-4029-ABA3-E2FB321A2398}" dt="2025-02-18T09:05:04.219" v="159" actId="20577"/>
        <pc:sldMkLst>
          <pc:docMk/>
          <pc:sldMk cId="3916170378" sldId="284"/>
        </pc:sldMkLst>
        <pc:graphicFrameChg chg="modGraphic">
          <ac:chgData name="Takács Judit Zsuzsanna" userId="a36d9de7-5f33-48b1-88f1-11b04a74c6be" providerId="ADAL" clId="{C154C6EB-2556-4029-ABA3-E2FB321A2398}" dt="2025-02-18T09:05:04.219" v="159" actId="20577"/>
          <ac:graphicFrameMkLst>
            <pc:docMk/>
            <pc:sldMk cId="3916170378" sldId="284"/>
            <ac:graphicFrameMk id="15" creationId="{00000000-0000-0000-0000-000000000000}"/>
          </ac:graphicFrameMkLst>
        </pc:graphicFrameChg>
      </pc:sldChg>
      <pc:sldChg chg="modSp mod">
        <pc:chgData name="Takács Judit Zsuzsanna" userId="a36d9de7-5f33-48b1-88f1-11b04a74c6be" providerId="ADAL" clId="{C154C6EB-2556-4029-ABA3-E2FB321A2398}" dt="2025-02-18T09:04:25.270" v="144" actId="20577"/>
        <pc:sldMkLst>
          <pc:docMk/>
          <pc:sldMk cId="1352939938" sldId="287"/>
        </pc:sldMkLst>
        <pc:graphicFrameChg chg="modGraphic">
          <ac:chgData name="Takács Judit Zsuzsanna" userId="a36d9de7-5f33-48b1-88f1-11b04a74c6be" providerId="ADAL" clId="{C154C6EB-2556-4029-ABA3-E2FB321A2398}" dt="2025-02-18T09:04:25.270" v="144" actId="20577"/>
          <ac:graphicFrameMkLst>
            <pc:docMk/>
            <pc:sldMk cId="1352939938" sldId="287"/>
            <ac:graphicFrameMk id="9" creationId="{00000000-0000-0000-0000-000000000000}"/>
          </ac:graphicFrameMkLst>
        </pc:graphicFrameChg>
      </pc:sldChg>
      <pc:sldChg chg="modSp mod">
        <pc:chgData name="Takács Judit Zsuzsanna" userId="a36d9de7-5f33-48b1-88f1-11b04a74c6be" providerId="ADAL" clId="{C154C6EB-2556-4029-ABA3-E2FB321A2398}" dt="2025-02-18T09:06:20.085" v="166" actId="20577"/>
        <pc:sldMkLst>
          <pc:docMk/>
          <pc:sldMk cId="3784801244" sldId="288"/>
        </pc:sldMkLst>
        <pc:graphicFrameChg chg="modGraphic">
          <ac:chgData name="Takács Judit Zsuzsanna" userId="a36d9de7-5f33-48b1-88f1-11b04a74c6be" providerId="ADAL" clId="{C154C6EB-2556-4029-ABA3-E2FB321A2398}" dt="2025-02-18T09:06:20.085" v="166" actId="20577"/>
          <ac:graphicFrameMkLst>
            <pc:docMk/>
            <pc:sldMk cId="3784801244" sldId="288"/>
            <ac:graphicFrameMk id="8" creationId="{00000000-0000-0000-0000-000000000000}"/>
          </ac:graphicFrameMkLst>
        </pc:graphicFrameChg>
      </pc:sldChg>
      <pc:sldChg chg="modSp mod">
        <pc:chgData name="Takács Judit Zsuzsanna" userId="a36d9de7-5f33-48b1-88f1-11b04a74c6be" providerId="ADAL" clId="{C154C6EB-2556-4029-ABA3-E2FB321A2398}" dt="2025-02-18T09:07:14.566" v="190" actId="20577"/>
        <pc:sldMkLst>
          <pc:docMk/>
          <pc:sldMk cId="227463138" sldId="291"/>
        </pc:sldMkLst>
        <pc:graphicFrameChg chg="modGraphic">
          <ac:chgData name="Takács Judit Zsuzsanna" userId="a36d9de7-5f33-48b1-88f1-11b04a74c6be" providerId="ADAL" clId="{C154C6EB-2556-4029-ABA3-E2FB321A2398}" dt="2025-02-18T09:07:14.566" v="190" actId="20577"/>
          <ac:graphicFrameMkLst>
            <pc:docMk/>
            <pc:sldMk cId="227463138" sldId="291"/>
            <ac:graphicFrameMk id="9" creationId="{00000000-0000-0000-0000-000000000000}"/>
          </ac:graphicFrameMkLst>
        </pc:graphicFrameChg>
      </pc:sldChg>
      <pc:sldChg chg="modSp mod">
        <pc:chgData name="Takács Judit Zsuzsanna" userId="a36d9de7-5f33-48b1-88f1-11b04a74c6be" providerId="ADAL" clId="{C154C6EB-2556-4029-ABA3-E2FB321A2398}" dt="2025-02-18T08:51:08.769" v="58" actId="20577"/>
        <pc:sldMkLst>
          <pc:docMk/>
          <pc:sldMk cId="2885052326" sldId="292"/>
        </pc:sldMkLst>
        <pc:spChg chg="mod">
          <ac:chgData name="Takács Judit Zsuzsanna" userId="a36d9de7-5f33-48b1-88f1-11b04a74c6be" providerId="ADAL" clId="{C154C6EB-2556-4029-ABA3-E2FB321A2398}" dt="2025-02-18T08:51:08.769" v="58" actId="20577"/>
          <ac:spMkLst>
            <pc:docMk/>
            <pc:sldMk cId="2885052326" sldId="292"/>
            <ac:spMk id="2" creationId="{00000000-0000-0000-0000-000000000000}"/>
          </ac:spMkLst>
        </pc:spChg>
      </pc:sldChg>
      <pc:sldChg chg="modSp mod">
        <pc:chgData name="Takács Judit Zsuzsanna" userId="a36d9de7-5f33-48b1-88f1-11b04a74c6be" providerId="ADAL" clId="{C154C6EB-2556-4029-ABA3-E2FB321A2398}" dt="2025-02-18T09:03:15.476" v="131" actId="20577"/>
        <pc:sldMkLst>
          <pc:docMk/>
          <pc:sldMk cId="1686235686" sldId="294"/>
        </pc:sldMkLst>
        <pc:spChg chg="mod">
          <ac:chgData name="Takács Judit Zsuzsanna" userId="a36d9de7-5f33-48b1-88f1-11b04a74c6be" providerId="ADAL" clId="{C154C6EB-2556-4029-ABA3-E2FB321A2398}" dt="2025-02-18T09:03:15.476" v="131" actId="20577"/>
          <ac:spMkLst>
            <pc:docMk/>
            <pc:sldMk cId="1686235686" sldId="294"/>
            <ac:spMk id="5" creationId="{20BAA061-29C7-248C-7C69-8432D40852B9}"/>
          </ac:spMkLst>
        </pc:spChg>
      </pc:sldChg>
      <pc:sldChg chg="modSp mod">
        <pc:chgData name="Takács Judit Zsuzsanna" userId="a36d9de7-5f33-48b1-88f1-11b04a74c6be" providerId="ADAL" clId="{C154C6EB-2556-4029-ABA3-E2FB321A2398}" dt="2025-02-18T09:03:36.432" v="136" actId="20577"/>
        <pc:sldMkLst>
          <pc:docMk/>
          <pc:sldMk cId="415345685" sldId="295"/>
        </pc:sldMkLst>
        <pc:spChg chg="mod">
          <ac:chgData name="Takács Judit Zsuzsanna" userId="a36d9de7-5f33-48b1-88f1-11b04a74c6be" providerId="ADAL" clId="{C154C6EB-2556-4029-ABA3-E2FB321A2398}" dt="2025-02-18T09:03:36.432" v="136" actId="20577"/>
          <ac:spMkLst>
            <pc:docMk/>
            <pc:sldMk cId="415345685" sldId="295"/>
            <ac:spMk id="4" creationId="{79B87EEA-F4C7-E13A-9F9A-6DFCE45D33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C39C-12C8-A948-8F6F-3E090AAD398C}" type="datetimeFigureOut">
              <a:rPr lang="en-HU" smtClean="0"/>
              <a:t>02/18/2025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BFEC-E2B3-084F-8236-559B43A12D2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3770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BFEC-E2B3-084F-8236-559B43A12D2A}" type="slidenum">
              <a:rPr lang="en-HU" smtClean="0"/>
              <a:t>11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1016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gradFill>
          <a:gsLst>
            <a:gs pos="0">
              <a:srgbClr val="0A051D"/>
            </a:gs>
            <a:gs pos="38000">
              <a:srgbClr val="0A051D"/>
            </a:gs>
            <a:gs pos="77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75000"/>
                <a:lumOff val="25000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cím 2">
            <a:extLst>
              <a:ext uri="{FF2B5EF4-FFF2-40B4-BE49-F238E27FC236}">
                <a16:creationId xmlns:a16="http://schemas.microsoft.com/office/drawing/2014/main" id="{FDBA87C7-0882-4499-8386-581409C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015" y="2533530"/>
            <a:ext cx="7664951" cy="23602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32A1EE-D05A-4D41-99DC-3A365301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15" y="1586960"/>
            <a:ext cx="7664951" cy="946570"/>
          </a:xfrm>
          <a:prstGeom prst="rect">
            <a:avLst/>
          </a:prstGeom>
        </p:spPr>
        <p:txBody>
          <a:bodyPr/>
          <a:lstStyle>
            <a:lvl1pPr algn="r">
              <a:defRPr sz="3800" b="0" i="0">
                <a:solidFill>
                  <a:srgbClr val="00C6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endParaRPr lang="en-H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C853B8-B811-410E-AC43-E5A81D66E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cím dia"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39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D1FEFB6-2819-F440-A0DA-0744FB5D1C36}"/>
              </a:ext>
            </a:extLst>
          </p:cNvPr>
          <p:cNvSpPr txBox="1"/>
          <p:nvPr userDrawn="1"/>
        </p:nvSpPr>
        <p:spPr>
          <a:xfrm>
            <a:off x="4486275" y="15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2D075-D053-4508-9F63-48CB97667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261"/>
          <a:stretch/>
        </p:blipFill>
        <p:spPr>
          <a:xfrm>
            <a:off x="0" y="0"/>
            <a:ext cx="3554706" cy="52589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2A9BA0C-7CFD-4AE7-B8DB-E090D587D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9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lcím dia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2195" y="2737517"/>
            <a:ext cx="8192112" cy="701675"/>
          </a:xfrm>
          <a:prstGeom prst="rect">
            <a:avLst/>
          </a:prstGeom>
        </p:spPr>
        <p:txBody>
          <a:bodyPr tIns="0" rIns="0"/>
          <a:lstStyle>
            <a:lvl1pPr marL="0" indent="0" algn="ctr">
              <a:tabLst>
                <a:tab pos="2884488" algn="l"/>
              </a:tabLst>
              <a:defRPr sz="4400" b="0" i="0">
                <a:solidFill>
                  <a:srgbClr val="0A051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Köszönöm a figyelmet!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FEFB6-2819-F440-A0DA-0744FB5D1C36}"/>
              </a:ext>
            </a:extLst>
          </p:cNvPr>
          <p:cNvSpPr txBox="1"/>
          <p:nvPr userDrawn="1"/>
        </p:nvSpPr>
        <p:spPr>
          <a:xfrm>
            <a:off x="4486275" y="15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875E1-EF45-4FB8-9277-4A66A34F3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256" y="256103"/>
            <a:ext cx="1195559" cy="41749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595F66-1A30-4874-B217-7D396D813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996" y="6185262"/>
            <a:ext cx="1915806" cy="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alcím dia">
    <p:bg>
      <p:bgPr>
        <a:gradFill>
          <a:gsLst>
            <a:gs pos="0">
              <a:srgbClr val="1AB4E6">
                <a:lumMod val="48000"/>
              </a:srgbClr>
            </a:gs>
            <a:gs pos="71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09600" y="1614053"/>
            <a:ext cx="8211672" cy="938647"/>
          </a:xfrm>
          <a:prstGeom prst="rect">
            <a:avLst/>
          </a:prstGeom>
        </p:spPr>
        <p:txBody>
          <a:bodyPr tIns="0" rIns="0"/>
          <a:lstStyle>
            <a:lvl1pPr algn="r">
              <a:defRPr sz="3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09600" y="2552700"/>
            <a:ext cx="8211672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 b="0" i="0">
                <a:solidFill>
                  <a:srgbClr val="00C6FF"/>
                </a:solidFill>
                <a:latin typeface="Gothic A1 Light" pitchFamily="2" charset="-127"/>
                <a:ea typeface="Gothic A1 Light" pitchFamily="2" charset="-127"/>
                <a:cs typeface="Gothic A1 Light" pitchFamily="2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DF66A-DAAA-4FCD-92D5-632F83E05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256" y="256103"/>
            <a:ext cx="1195559" cy="4174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A20FC90-CAB4-454D-A768-29720EC580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2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cím 2">
            <a:extLst>
              <a:ext uri="{FF2B5EF4-FFF2-40B4-BE49-F238E27FC236}">
                <a16:creationId xmlns:a16="http://schemas.microsoft.com/office/drawing/2014/main" id="{FDBA87C7-0882-4499-8386-581409C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133" y="2510232"/>
            <a:ext cx="7833305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 b="0" i="0">
                <a:solidFill>
                  <a:srgbClr val="0091C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32A1EE-D05A-4D41-99DC-3A365301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1107" y="1586959"/>
            <a:ext cx="10015545" cy="923273"/>
          </a:xfrm>
          <a:prstGeom prst="rect">
            <a:avLst/>
          </a:prstGeom>
        </p:spPr>
        <p:txBody>
          <a:bodyPr/>
          <a:lstStyle>
            <a:lvl1pPr algn="r">
              <a:defRPr sz="3800" b="0" i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endParaRPr lang="en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B07C5-5EA3-4F95-8A7D-02A6FDB095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256" y="256103"/>
            <a:ext cx="1195559" cy="41749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651082-8083-4C4D-81FF-79239C861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996" y="6185262"/>
            <a:ext cx="1915806" cy="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8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ím dia">
    <p:bg>
      <p:bgPr>
        <a:gradFill>
          <a:gsLst>
            <a:gs pos="0">
              <a:srgbClr val="0A051D"/>
            </a:gs>
            <a:gs pos="67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75000"/>
                <a:lumOff val="25000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93" y="688691"/>
            <a:ext cx="8241248" cy="701675"/>
          </a:xfrm>
          <a:prstGeom prst="rect">
            <a:avLst/>
          </a:prstGeom>
        </p:spPr>
        <p:txBody>
          <a:bodyPr tIns="0" rIns="0"/>
          <a:lstStyle>
            <a:lvl1pPr algn="l">
              <a:defRPr sz="4400" b="0" i="0">
                <a:solidFill>
                  <a:srgbClr val="00C6FF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92" y="1595832"/>
            <a:ext cx="8241247" cy="6115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6B5CD28-E2AF-4EA8-ACBC-0AB99D32D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cím dia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190" y="706164"/>
            <a:ext cx="7373664" cy="901316"/>
          </a:xfrm>
          <a:prstGeom prst="rect">
            <a:avLst/>
          </a:prstGeom>
        </p:spPr>
        <p:txBody>
          <a:bodyPr tIns="0" rIns="0"/>
          <a:lstStyle>
            <a:lvl1pPr algn="l">
              <a:defRPr sz="3800" b="0" i="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190" y="1665478"/>
            <a:ext cx="7373664" cy="3962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504FE4-8CBA-49DB-8ABC-857025B37C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189" y="2514600"/>
            <a:ext cx="7280255" cy="914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1A102FA-470E-4838-9843-79D0EF8E8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1996" y="6185262"/>
            <a:ext cx="1915806" cy="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60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orient="horz" pos="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lcím dia">
    <p:bg>
      <p:bgPr>
        <a:gradFill>
          <a:gsLst>
            <a:gs pos="0">
              <a:srgbClr val="0A051D"/>
            </a:gs>
            <a:gs pos="38000">
              <a:srgbClr val="0A051D"/>
            </a:gs>
            <a:gs pos="77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75000"/>
                <a:lumOff val="25000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81" y="705863"/>
            <a:ext cx="2806262" cy="701675"/>
          </a:xfrm>
          <a:prstGeom prst="rect">
            <a:avLst/>
          </a:prstGeom>
        </p:spPr>
        <p:txBody>
          <a:bodyPr tIns="0" rIns="0"/>
          <a:lstStyle>
            <a:lvl1pPr algn="l">
              <a:defRPr sz="3800" b="0" i="0">
                <a:solidFill>
                  <a:srgbClr val="00C6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Cím</a:t>
            </a:r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181" y="1606834"/>
            <a:ext cx="8735789" cy="12297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D3C7FC-45EE-4260-A3FD-ED2154538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2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cím dia"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9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34" y="726975"/>
            <a:ext cx="4865961" cy="641638"/>
          </a:xfrm>
          <a:prstGeom prst="rect">
            <a:avLst/>
          </a:prstGeom>
          <a:noFill/>
        </p:spPr>
        <p:txBody>
          <a:bodyPr tIns="0" rIns="0"/>
          <a:lstStyle>
            <a:lvl1pPr algn="l">
              <a:defRPr sz="3800" b="0" i="0">
                <a:solidFill>
                  <a:srgbClr val="00C6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Főcím</a:t>
            </a:r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4" y="1599373"/>
            <a:ext cx="5427294" cy="4272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Gothic A1 Light" pitchFamily="2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2B124-332A-4535-A649-556DF90C5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261"/>
          <a:stretch/>
        </p:blipFill>
        <p:spPr>
          <a:xfrm>
            <a:off x="8188260" y="0"/>
            <a:ext cx="4003740" cy="59232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24A914-1682-43A1-B999-4945D2011C30}"/>
              </a:ext>
            </a:extLst>
          </p:cNvPr>
          <p:cNvGrpSpPr/>
          <p:nvPr userDrawn="1"/>
        </p:nvGrpSpPr>
        <p:grpSpPr>
          <a:xfrm>
            <a:off x="8807676" y="0"/>
            <a:ext cx="3384325" cy="3076338"/>
            <a:chOff x="8807676" y="0"/>
            <a:chExt cx="3384325" cy="307633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690A01-C4B7-40D8-B90B-98FB8E3078C2}"/>
                </a:ext>
              </a:extLst>
            </p:cNvPr>
            <p:cNvSpPr/>
            <p:nvPr userDrawn="1"/>
          </p:nvSpPr>
          <p:spPr>
            <a:xfrm>
              <a:off x="8807676" y="0"/>
              <a:ext cx="3384325" cy="1275712"/>
            </a:xfrm>
            <a:custGeom>
              <a:avLst/>
              <a:gdLst>
                <a:gd name="connsiteX0" fmla="*/ 0 w 3384325"/>
                <a:gd name="connsiteY0" fmla="*/ 0 h 1275712"/>
                <a:gd name="connsiteX1" fmla="*/ 3384325 w 3384325"/>
                <a:gd name="connsiteY1" fmla="*/ 0 h 1275712"/>
                <a:gd name="connsiteX2" fmla="*/ 3384325 w 3384325"/>
                <a:gd name="connsiteY2" fmla="*/ 1263482 h 1275712"/>
                <a:gd name="connsiteX3" fmla="*/ 3282922 w 3384325"/>
                <a:gd name="connsiteY3" fmla="*/ 1270727 h 1275712"/>
                <a:gd name="connsiteX4" fmla="*/ 3073139 w 3384325"/>
                <a:gd name="connsiteY4" fmla="*/ 1275712 h 1275712"/>
                <a:gd name="connsiteX5" fmla="*/ 150528 w 3384325"/>
                <a:gd name="connsiteY5" fmla="*/ 143854 h 127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25" h="1275712">
                  <a:moveTo>
                    <a:pt x="0" y="0"/>
                  </a:moveTo>
                  <a:lnTo>
                    <a:pt x="3384325" y="0"/>
                  </a:lnTo>
                  <a:lnTo>
                    <a:pt x="3384325" y="1263482"/>
                  </a:lnTo>
                  <a:lnTo>
                    <a:pt x="3282922" y="1270727"/>
                  </a:lnTo>
                  <a:cubicBezTo>
                    <a:pt x="3213410" y="1274038"/>
                    <a:pt x="3143469" y="1275712"/>
                    <a:pt x="3073139" y="1275712"/>
                  </a:cubicBezTo>
                  <a:cubicBezTo>
                    <a:pt x="1947855" y="1275712"/>
                    <a:pt x="922443" y="847097"/>
                    <a:pt x="150528" y="143854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90DEBE-699E-4C47-B0EE-DA6D7DCA0485}"/>
                </a:ext>
              </a:extLst>
            </p:cNvPr>
            <p:cNvSpPr/>
            <p:nvPr userDrawn="1"/>
          </p:nvSpPr>
          <p:spPr>
            <a:xfrm>
              <a:off x="10247928" y="1"/>
              <a:ext cx="1944072" cy="3076337"/>
            </a:xfrm>
            <a:custGeom>
              <a:avLst/>
              <a:gdLst>
                <a:gd name="connsiteX0" fmla="*/ 0 w 1944072"/>
                <a:gd name="connsiteY0" fmla="*/ 0 h 3076337"/>
                <a:gd name="connsiteX1" fmla="*/ 1944072 w 1944072"/>
                <a:gd name="connsiteY1" fmla="*/ 0 h 3076337"/>
                <a:gd name="connsiteX2" fmla="*/ 1944072 w 1944072"/>
                <a:gd name="connsiteY2" fmla="*/ 3076337 h 3076337"/>
                <a:gd name="connsiteX3" fmla="*/ 1938885 w 1944072"/>
                <a:gd name="connsiteY3" fmla="*/ 3073004 h 3076337"/>
                <a:gd name="connsiteX4" fmla="*/ 27800 w 1944072"/>
                <a:gd name="connsiteY4" fmla="*/ 175068 h 3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72" h="3076337">
                  <a:moveTo>
                    <a:pt x="0" y="0"/>
                  </a:moveTo>
                  <a:lnTo>
                    <a:pt x="1944072" y="0"/>
                  </a:lnTo>
                  <a:lnTo>
                    <a:pt x="1944072" y="3076337"/>
                  </a:lnTo>
                  <a:lnTo>
                    <a:pt x="1938885" y="3073004"/>
                  </a:lnTo>
                  <a:cubicBezTo>
                    <a:pt x="962435" y="2411768"/>
                    <a:pt x="257734" y="1377958"/>
                    <a:pt x="27800" y="175068"/>
                  </a:cubicBezTo>
                  <a:close/>
                </a:path>
              </a:pathLst>
            </a:custGeom>
            <a:solidFill>
              <a:srgbClr val="7030A0">
                <a:alpha val="846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56CA38-6DFD-4823-A21A-8BCB6D20E1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8256" y="256103"/>
              <a:ext cx="1195559" cy="417497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C37B116E-4722-4B00-8CA9-62F751702F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lcím dia"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35C697-3DE5-48B9-995E-BFBAF49E6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261"/>
          <a:stretch/>
        </p:blipFill>
        <p:spPr>
          <a:xfrm>
            <a:off x="8637294" y="0"/>
            <a:ext cx="3554706" cy="5258905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270" y="678566"/>
            <a:ext cx="4865961" cy="912590"/>
          </a:xfrm>
          <a:prstGeom prst="rect">
            <a:avLst/>
          </a:prstGeom>
          <a:noFill/>
        </p:spPr>
        <p:txBody>
          <a:bodyPr tIns="0" rIns="0"/>
          <a:lstStyle>
            <a:lvl1pPr algn="l">
              <a:defRPr sz="3600" b="0" i="0">
                <a:solidFill>
                  <a:srgbClr val="1AB4E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Főcím</a:t>
            </a:r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269" y="1591155"/>
            <a:ext cx="5427294" cy="4272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 i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Gothic A1 Light" pitchFamily="2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81DEA8-2C73-46A2-8689-99147BDC264A}"/>
              </a:ext>
            </a:extLst>
          </p:cNvPr>
          <p:cNvGrpSpPr/>
          <p:nvPr userDrawn="1"/>
        </p:nvGrpSpPr>
        <p:grpSpPr>
          <a:xfrm>
            <a:off x="8807676" y="0"/>
            <a:ext cx="3384325" cy="3076338"/>
            <a:chOff x="8807676" y="0"/>
            <a:chExt cx="3384325" cy="307633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D7F633-A84D-4F4C-9444-72D54CF1C62E}"/>
                </a:ext>
              </a:extLst>
            </p:cNvPr>
            <p:cNvSpPr/>
            <p:nvPr userDrawn="1"/>
          </p:nvSpPr>
          <p:spPr>
            <a:xfrm>
              <a:off x="8807676" y="0"/>
              <a:ext cx="3384325" cy="1275712"/>
            </a:xfrm>
            <a:custGeom>
              <a:avLst/>
              <a:gdLst>
                <a:gd name="connsiteX0" fmla="*/ 0 w 3384325"/>
                <a:gd name="connsiteY0" fmla="*/ 0 h 1275712"/>
                <a:gd name="connsiteX1" fmla="*/ 3384325 w 3384325"/>
                <a:gd name="connsiteY1" fmla="*/ 0 h 1275712"/>
                <a:gd name="connsiteX2" fmla="*/ 3384325 w 3384325"/>
                <a:gd name="connsiteY2" fmla="*/ 1263482 h 1275712"/>
                <a:gd name="connsiteX3" fmla="*/ 3282922 w 3384325"/>
                <a:gd name="connsiteY3" fmla="*/ 1270727 h 1275712"/>
                <a:gd name="connsiteX4" fmla="*/ 3073139 w 3384325"/>
                <a:gd name="connsiteY4" fmla="*/ 1275712 h 1275712"/>
                <a:gd name="connsiteX5" fmla="*/ 150528 w 3384325"/>
                <a:gd name="connsiteY5" fmla="*/ 143854 h 127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25" h="1275712">
                  <a:moveTo>
                    <a:pt x="0" y="0"/>
                  </a:moveTo>
                  <a:lnTo>
                    <a:pt x="3384325" y="0"/>
                  </a:lnTo>
                  <a:lnTo>
                    <a:pt x="3384325" y="1263482"/>
                  </a:lnTo>
                  <a:lnTo>
                    <a:pt x="3282922" y="1270727"/>
                  </a:lnTo>
                  <a:cubicBezTo>
                    <a:pt x="3213410" y="1274038"/>
                    <a:pt x="3143469" y="1275712"/>
                    <a:pt x="3073139" y="1275712"/>
                  </a:cubicBezTo>
                  <a:cubicBezTo>
                    <a:pt x="1947855" y="1275712"/>
                    <a:pt x="922443" y="847097"/>
                    <a:pt x="150528" y="143854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95C563-C8ED-4002-98AC-BC0991C2273F}"/>
                </a:ext>
              </a:extLst>
            </p:cNvPr>
            <p:cNvSpPr/>
            <p:nvPr userDrawn="1"/>
          </p:nvSpPr>
          <p:spPr>
            <a:xfrm>
              <a:off x="10247928" y="1"/>
              <a:ext cx="1944072" cy="3076337"/>
            </a:xfrm>
            <a:custGeom>
              <a:avLst/>
              <a:gdLst>
                <a:gd name="connsiteX0" fmla="*/ 0 w 1944072"/>
                <a:gd name="connsiteY0" fmla="*/ 0 h 3076337"/>
                <a:gd name="connsiteX1" fmla="*/ 1944072 w 1944072"/>
                <a:gd name="connsiteY1" fmla="*/ 0 h 3076337"/>
                <a:gd name="connsiteX2" fmla="*/ 1944072 w 1944072"/>
                <a:gd name="connsiteY2" fmla="*/ 3076337 h 3076337"/>
                <a:gd name="connsiteX3" fmla="*/ 1938885 w 1944072"/>
                <a:gd name="connsiteY3" fmla="*/ 3073004 h 3076337"/>
                <a:gd name="connsiteX4" fmla="*/ 27800 w 1944072"/>
                <a:gd name="connsiteY4" fmla="*/ 175068 h 3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72" h="3076337">
                  <a:moveTo>
                    <a:pt x="0" y="0"/>
                  </a:moveTo>
                  <a:lnTo>
                    <a:pt x="1944072" y="0"/>
                  </a:lnTo>
                  <a:lnTo>
                    <a:pt x="1944072" y="3076337"/>
                  </a:lnTo>
                  <a:lnTo>
                    <a:pt x="1938885" y="3073004"/>
                  </a:lnTo>
                  <a:cubicBezTo>
                    <a:pt x="962435" y="2411768"/>
                    <a:pt x="257734" y="1377958"/>
                    <a:pt x="27800" y="175068"/>
                  </a:cubicBezTo>
                  <a:close/>
                </a:path>
              </a:pathLst>
            </a:custGeom>
            <a:solidFill>
              <a:srgbClr val="7030A0">
                <a:alpha val="846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E9422D-FB63-405F-B721-92FC98388F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8256" y="256103"/>
              <a:ext cx="1195559" cy="417497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F52562E9-055F-418C-BDC1-F6B69186E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1996" y="6185262"/>
            <a:ext cx="1915806" cy="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6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cím dia">
    <p:bg>
      <p:bgPr>
        <a:gradFill>
          <a:gsLst>
            <a:gs pos="0">
              <a:srgbClr val="0A051D"/>
            </a:gs>
            <a:gs pos="67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75000"/>
                <a:lumOff val="25000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68" y="673600"/>
            <a:ext cx="4865961" cy="934071"/>
          </a:xfrm>
          <a:prstGeom prst="rect">
            <a:avLst/>
          </a:prstGeom>
        </p:spPr>
        <p:txBody>
          <a:bodyPr tIns="0" rIns="0"/>
          <a:lstStyle>
            <a:lvl1pPr algn="l">
              <a:defRPr sz="3600" b="0" i="0">
                <a:solidFill>
                  <a:srgbClr val="00C6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endParaRPr lang="hu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7CFBD-251C-4E4A-84C5-EC175D7B6C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261"/>
          <a:stretch/>
        </p:blipFill>
        <p:spPr>
          <a:xfrm>
            <a:off x="8637294" y="-24753"/>
            <a:ext cx="3554706" cy="5258905"/>
          </a:xfrm>
          <a:prstGeom prst="rect">
            <a:avLst/>
          </a:prstGeom>
        </p:spPr>
      </p:pic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368" y="1607671"/>
            <a:ext cx="6775274" cy="47904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867D09-3210-43ED-A0BD-A28685FE53CE}"/>
              </a:ext>
            </a:extLst>
          </p:cNvPr>
          <p:cNvGrpSpPr/>
          <p:nvPr userDrawn="1"/>
        </p:nvGrpSpPr>
        <p:grpSpPr>
          <a:xfrm>
            <a:off x="8807676" y="0"/>
            <a:ext cx="3384325" cy="3076338"/>
            <a:chOff x="8807676" y="0"/>
            <a:chExt cx="3384325" cy="307633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B7CBD8C-167D-4BE5-AB37-6F727B17FFB6}"/>
                </a:ext>
              </a:extLst>
            </p:cNvPr>
            <p:cNvSpPr/>
            <p:nvPr userDrawn="1"/>
          </p:nvSpPr>
          <p:spPr>
            <a:xfrm>
              <a:off x="8807676" y="0"/>
              <a:ext cx="3384325" cy="1275712"/>
            </a:xfrm>
            <a:custGeom>
              <a:avLst/>
              <a:gdLst>
                <a:gd name="connsiteX0" fmla="*/ 0 w 3384325"/>
                <a:gd name="connsiteY0" fmla="*/ 0 h 1275712"/>
                <a:gd name="connsiteX1" fmla="*/ 3384325 w 3384325"/>
                <a:gd name="connsiteY1" fmla="*/ 0 h 1275712"/>
                <a:gd name="connsiteX2" fmla="*/ 3384325 w 3384325"/>
                <a:gd name="connsiteY2" fmla="*/ 1263482 h 1275712"/>
                <a:gd name="connsiteX3" fmla="*/ 3282922 w 3384325"/>
                <a:gd name="connsiteY3" fmla="*/ 1270727 h 1275712"/>
                <a:gd name="connsiteX4" fmla="*/ 3073139 w 3384325"/>
                <a:gd name="connsiteY4" fmla="*/ 1275712 h 1275712"/>
                <a:gd name="connsiteX5" fmla="*/ 150528 w 3384325"/>
                <a:gd name="connsiteY5" fmla="*/ 143854 h 127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25" h="1275712">
                  <a:moveTo>
                    <a:pt x="0" y="0"/>
                  </a:moveTo>
                  <a:lnTo>
                    <a:pt x="3384325" y="0"/>
                  </a:lnTo>
                  <a:lnTo>
                    <a:pt x="3384325" y="1263482"/>
                  </a:lnTo>
                  <a:lnTo>
                    <a:pt x="3282922" y="1270727"/>
                  </a:lnTo>
                  <a:cubicBezTo>
                    <a:pt x="3213410" y="1274038"/>
                    <a:pt x="3143469" y="1275712"/>
                    <a:pt x="3073139" y="1275712"/>
                  </a:cubicBezTo>
                  <a:cubicBezTo>
                    <a:pt x="1947855" y="1275712"/>
                    <a:pt x="922443" y="847097"/>
                    <a:pt x="150528" y="143854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0711D94-9BB3-4DC9-9698-F0163602285D}"/>
                </a:ext>
              </a:extLst>
            </p:cNvPr>
            <p:cNvSpPr/>
            <p:nvPr userDrawn="1"/>
          </p:nvSpPr>
          <p:spPr>
            <a:xfrm>
              <a:off x="10247928" y="1"/>
              <a:ext cx="1944072" cy="3076337"/>
            </a:xfrm>
            <a:custGeom>
              <a:avLst/>
              <a:gdLst>
                <a:gd name="connsiteX0" fmla="*/ 0 w 1944072"/>
                <a:gd name="connsiteY0" fmla="*/ 0 h 3076337"/>
                <a:gd name="connsiteX1" fmla="*/ 1944072 w 1944072"/>
                <a:gd name="connsiteY1" fmla="*/ 0 h 3076337"/>
                <a:gd name="connsiteX2" fmla="*/ 1944072 w 1944072"/>
                <a:gd name="connsiteY2" fmla="*/ 3076337 h 3076337"/>
                <a:gd name="connsiteX3" fmla="*/ 1938885 w 1944072"/>
                <a:gd name="connsiteY3" fmla="*/ 3073004 h 3076337"/>
                <a:gd name="connsiteX4" fmla="*/ 27800 w 1944072"/>
                <a:gd name="connsiteY4" fmla="*/ 175068 h 3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72" h="3076337">
                  <a:moveTo>
                    <a:pt x="0" y="0"/>
                  </a:moveTo>
                  <a:lnTo>
                    <a:pt x="1944072" y="0"/>
                  </a:lnTo>
                  <a:lnTo>
                    <a:pt x="1944072" y="3076337"/>
                  </a:lnTo>
                  <a:lnTo>
                    <a:pt x="1938885" y="3073004"/>
                  </a:lnTo>
                  <a:cubicBezTo>
                    <a:pt x="962435" y="2411768"/>
                    <a:pt x="257734" y="1377958"/>
                    <a:pt x="27800" y="175068"/>
                  </a:cubicBezTo>
                  <a:close/>
                </a:path>
              </a:pathLst>
            </a:custGeom>
            <a:solidFill>
              <a:srgbClr val="7030A0">
                <a:alpha val="846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9EFA51-F9C4-42B3-B96E-6AE30D521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8256" y="256103"/>
              <a:ext cx="1195559" cy="417497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F7A33B4-D532-4AAF-9C70-1B75900A1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lcím dia"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322" y="673601"/>
            <a:ext cx="4865961" cy="928094"/>
          </a:xfrm>
          <a:prstGeom prst="rect">
            <a:avLst/>
          </a:prstGeom>
        </p:spPr>
        <p:txBody>
          <a:bodyPr tIns="0" rIns="0"/>
          <a:lstStyle>
            <a:lvl1pPr algn="l">
              <a:defRPr sz="3800" b="0" i="0">
                <a:solidFill>
                  <a:srgbClr val="00C6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Cím</a:t>
            </a:r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21" y="1601695"/>
            <a:ext cx="6775274" cy="9280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96565-1234-BD4A-B77A-E2CDD6BDE1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61"/>
          <a:stretch/>
        </p:blipFill>
        <p:spPr>
          <a:xfrm>
            <a:off x="8634761" y="0"/>
            <a:ext cx="3531656" cy="5283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4342-2C14-4E6A-ACF3-B46611F018F9}"/>
              </a:ext>
            </a:extLst>
          </p:cNvPr>
          <p:cNvGrpSpPr/>
          <p:nvPr userDrawn="1"/>
        </p:nvGrpSpPr>
        <p:grpSpPr>
          <a:xfrm>
            <a:off x="8807676" y="0"/>
            <a:ext cx="3384325" cy="3076338"/>
            <a:chOff x="8807676" y="0"/>
            <a:chExt cx="3384325" cy="307633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41DD38-C8A9-4EBE-ADDD-1578589FCCF9}"/>
                </a:ext>
              </a:extLst>
            </p:cNvPr>
            <p:cNvSpPr/>
            <p:nvPr userDrawn="1"/>
          </p:nvSpPr>
          <p:spPr>
            <a:xfrm>
              <a:off x="8807676" y="0"/>
              <a:ext cx="3384325" cy="1275712"/>
            </a:xfrm>
            <a:custGeom>
              <a:avLst/>
              <a:gdLst>
                <a:gd name="connsiteX0" fmla="*/ 0 w 3384325"/>
                <a:gd name="connsiteY0" fmla="*/ 0 h 1275712"/>
                <a:gd name="connsiteX1" fmla="*/ 3384325 w 3384325"/>
                <a:gd name="connsiteY1" fmla="*/ 0 h 1275712"/>
                <a:gd name="connsiteX2" fmla="*/ 3384325 w 3384325"/>
                <a:gd name="connsiteY2" fmla="*/ 1263482 h 1275712"/>
                <a:gd name="connsiteX3" fmla="*/ 3282922 w 3384325"/>
                <a:gd name="connsiteY3" fmla="*/ 1270727 h 1275712"/>
                <a:gd name="connsiteX4" fmla="*/ 3073139 w 3384325"/>
                <a:gd name="connsiteY4" fmla="*/ 1275712 h 1275712"/>
                <a:gd name="connsiteX5" fmla="*/ 150528 w 3384325"/>
                <a:gd name="connsiteY5" fmla="*/ 143854 h 127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25" h="1275712">
                  <a:moveTo>
                    <a:pt x="0" y="0"/>
                  </a:moveTo>
                  <a:lnTo>
                    <a:pt x="3384325" y="0"/>
                  </a:lnTo>
                  <a:lnTo>
                    <a:pt x="3384325" y="1263482"/>
                  </a:lnTo>
                  <a:lnTo>
                    <a:pt x="3282922" y="1270727"/>
                  </a:lnTo>
                  <a:cubicBezTo>
                    <a:pt x="3213410" y="1274038"/>
                    <a:pt x="3143469" y="1275712"/>
                    <a:pt x="3073139" y="1275712"/>
                  </a:cubicBezTo>
                  <a:cubicBezTo>
                    <a:pt x="1947855" y="1275712"/>
                    <a:pt x="922443" y="847097"/>
                    <a:pt x="150528" y="143854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4B970DF-D653-4098-90CF-D15B8E763A1E}"/>
                </a:ext>
              </a:extLst>
            </p:cNvPr>
            <p:cNvSpPr/>
            <p:nvPr userDrawn="1"/>
          </p:nvSpPr>
          <p:spPr>
            <a:xfrm>
              <a:off x="10247928" y="1"/>
              <a:ext cx="1944072" cy="3076337"/>
            </a:xfrm>
            <a:custGeom>
              <a:avLst/>
              <a:gdLst>
                <a:gd name="connsiteX0" fmla="*/ 0 w 1944072"/>
                <a:gd name="connsiteY0" fmla="*/ 0 h 3076337"/>
                <a:gd name="connsiteX1" fmla="*/ 1944072 w 1944072"/>
                <a:gd name="connsiteY1" fmla="*/ 0 h 3076337"/>
                <a:gd name="connsiteX2" fmla="*/ 1944072 w 1944072"/>
                <a:gd name="connsiteY2" fmla="*/ 3076337 h 3076337"/>
                <a:gd name="connsiteX3" fmla="*/ 1938885 w 1944072"/>
                <a:gd name="connsiteY3" fmla="*/ 3073004 h 3076337"/>
                <a:gd name="connsiteX4" fmla="*/ 27800 w 1944072"/>
                <a:gd name="connsiteY4" fmla="*/ 175068 h 3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72" h="3076337">
                  <a:moveTo>
                    <a:pt x="0" y="0"/>
                  </a:moveTo>
                  <a:lnTo>
                    <a:pt x="1944072" y="0"/>
                  </a:lnTo>
                  <a:lnTo>
                    <a:pt x="1944072" y="3076337"/>
                  </a:lnTo>
                  <a:lnTo>
                    <a:pt x="1938885" y="3073004"/>
                  </a:lnTo>
                  <a:cubicBezTo>
                    <a:pt x="962435" y="2411768"/>
                    <a:pt x="257734" y="1377958"/>
                    <a:pt x="27800" y="175068"/>
                  </a:cubicBezTo>
                  <a:close/>
                </a:path>
              </a:pathLst>
            </a:custGeom>
            <a:solidFill>
              <a:srgbClr val="7030A0">
                <a:alpha val="846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A6BB60-3153-48A0-B58B-332957A521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8256" y="256103"/>
              <a:ext cx="1195559" cy="417497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D1F17F98-C733-458F-B23D-7597C4560A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01996" y="6185262"/>
            <a:ext cx="1915806" cy="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4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6FD7FD-17D6-417E-B8DF-25439797836E}"/>
              </a:ext>
            </a:extLst>
          </p:cNvPr>
          <p:cNvGrpSpPr/>
          <p:nvPr userDrawn="1"/>
        </p:nvGrpSpPr>
        <p:grpSpPr>
          <a:xfrm>
            <a:off x="8807676" y="0"/>
            <a:ext cx="3384325" cy="3076338"/>
            <a:chOff x="8807676" y="0"/>
            <a:chExt cx="3384325" cy="307633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830D74-9DC9-4F2D-B25C-CC229F66FAD8}"/>
                </a:ext>
              </a:extLst>
            </p:cNvPr>
            <p:cNvSpPr/>
            <p:nvPr userDrawn="1"/>
          </p:nvSpPr>
          <p:spPr>
            <a:xfrm>
              <a:off x="8807676" y="0"/>
              <a:ext cx="3384325" cy="1275712"/>
            </a:xfrm>
            <a:custGeom>
              <a:avLst/>
              <a:gdLst>
                <a:gd name="connsiteX0" fmla="*/ 0 w 3384325"/>
                <a:gd name="connsiteY0" fmla="*/ 0 h 1275712"/>
                <a:gd name="connsiteX1" fmla="*/ 3384325 w 3384325"/>
                <a:gd name="connsiteY1" fmla="*/ 0 h 1275712"/>
                <a:gd name="connsiteX2" fmla="*/ 3384325 w 3384325"/>
                <a:gd name="connsiteY2" fmla="*/ 1263482 h 1275712"/>
                <a:gd name="connsiteX3" fmla="*/ 3282922 w 3384325"/>
                <a:gd name="connsiteY3" fmla="*/ 1270727 h 1275712"/>
                <a:gd name="connsiteX4" fmla="*/ 3073139 w 3384325"/>
                <a:gd name="connsiteY4" fmla="*/ 1275712 h 1275712"/>
                <a:gd name="connsiteX5" fmla="*/ 150528 w 3384325"/>
                <a:gd name="connsiteY5" fmla="*/ 143854 h 127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25" h="1275712">
                  <a:moveTo>
                    <a:pt x="0" y="0"/>
                  </a:moveTo>
                  <a:lnTo>
                    <a:pt x="3384325" y="0"/>
                  </a:lnTo>
                  <a:lnTo>
                    <a:pt x="3384325" y="1263482"/>
                  </a:lnTo>
                  <a:lnTo>
                    <a:pt x="3282922" y="1270727"/>
                  </a:lnTo>
                  <a:cubicBezTo>
                    <a:pt x="3213410" y="1274038"/>
                    <a:pt x="3143469" y="1275712"/>
                    <a:pt x="3073139" y="1275712"/>
                  </a:cubicBezTo>
                  <a:cubicBezTo>
                    <a:pt x="1947855" y="1275712"/>
                    <a:pt x="922443" y="847097"/>
                    <a:pt x="150528" y="143854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8577FBB-B5FD-4ED2-8FD9-4E3EF349D9CC}"/>
                </a:ext>
              </a:extLst>
            </p:cNvPr>
            <p:cNvSpPr/>
            <p:nvPr userDrawn="1"/>
          </p:nvSpPr>
          <p:spPr>
            <a:xfrm>
              <a:off x="10247928" y="1"/>
              <a:ext cx="1944072" cy="3076337"/>
            </a:xfrm>
            <a:custGeom>
              <a:avLst/>
              <a:gdLst>
                <a:gd name="connsiteX0" fmla="*/ 0 w 1944072"/>
                <a:gd name="connsiteY0" fmla="*/ 0 h 3076337"/>
                <a:gd name="connsiteX1" fmla="*/ 1944072 w 1944072"/>
                <a:gd name="connsiteY1" fmla="*/ 0 h 3076337"/>
                <a:gd name="connsiteX2" fmla="*/ 1944072 w 1944072"/>
                <a:gd name="connsiteY2" fmla="*/ 3076337 h 3076337"/>
                <a:gd name="connsiteX3" fmla="*/ 1938885 w 1944072"/>
                <a:gd name="connsiteY3" fmla="*/ 3073004 h 3076337"/>
                <a:gd name="connsiteX4" fmla="*/ 27800 w 1944072"/>
                <a:gd name="connsiteY4" fmla="*/ 175068 h 3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72" h="3076337">
                  <a:moveTo>
                    <a:pt x="0" y="0"/>
                  </a:moveTo>
                  <a:lnTo>
                    <a:pt x="1944072" y="0"/>
                  </a:lnTo>
                  <a:lnTo>
                    <a:pt x="1944072" y="3076337"/>
                  </a:lnTo>
                  <a:lnTo>
                    <a:pt x="1938885" y="3073004"/>
                  </a:lnTo>
                  <a:cubicBezTo>
                    <a:pt x="962435" y="2411768"/>
                    <a:pt x="257734" y="1377958"/>
                    <a:pt x="27800" y="175068"/>
                  </a:cubicBezTo>
                  <a:close/>
                </a:path>
              </a:pathLst>
            </a:custGeom>
            <a:solidFill>
              <a:srgbClr val="7030A0">
                <a:alpha val="846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1BA011E-BA5D-4091-9487-17B9F5B6EE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256" y="256103"/>
            <a:ext cx="1195559" cy="4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2" r:id="rId2"/>
    <p:sldLayoutId id="2147483714" r:id="rId3"/>
    <p:sldLayoutId id="2147483744" r:id="rId4"/>
    <p:sldLayoutId id="2147483745" r:id="rId5"/>
    <p:sldLayoutId id="2147483733" r:id="rId6"/>
    <p:sldLayoutId id="2147483746" r:id="rId7"/>
    <p:sldLayoutId id="2147483734" r:id="rId8"/>
    <p:sldLayoutId id="2147483747" r:id="rId9"/>
    <p:sldLayoutId id="2147483732" r:id="rId10"/>
    <p:sldLayoutId id="2147483743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tk.pte.hu/en/students/studies/bachelor-programs/internship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openup.education/photos_album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051D"/>
            </a:gs>
            <a:gs pos="38000">
              <a:srgbClr val="0A051D"/>
            </a:gs>
            <a:gs pos="77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75000"/>
                <a:lumOff val="25000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B542E6-C5A9-2944-8B8C-E49692E9B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298" y="3554762"/>
            <a:ext cx="6913755" cy="1010652"/>
          </a:xfrm>
        </p:spPr>
        <p:txBody>
          <a:bodyPr>
            <a:normAutofit/>
          </a:bodyPr>
          <a:lstStyle/>
          <a:p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completed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2025/26 </a:t>
            </a:r>
            <a:r>
              <a:rPr lang="hu-HU" dirty="0" err="1"/>
              <a:t>academic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A1772-095E-0541-A77A-10412AAB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368" y="2748075"/>
            <a:ext cx="9065579" cy="1619388"/>
          </a:xfrm>
        </p:spPr>
        <p:txBody>
          <a:bodyPr lIns="91440" tIns="45720" rIns="91440" bIns="45720" anchor="t"/>
          <a:lstStyle/>
          <a:p>
            <a:r>
              <a:rPr lang="hu-HU" sz="4800" b="1">
                <a:latin typeface="+mj-lt"/>
              </a:rPr>
              <a:t>COMPULSORY INTERNSHIP</a:t>
            </a:r>
            <a:endParaRPr lang="hu-HU" sz="3600" b="1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3D5D3-83E8-3C46-98F6-AD7B356408AD}"/>
              </a:ext>
            </a:extLst>
          </p:cNvPr>
          <p:cNvSpPr txBox="1"/>
          <p:nvPr/>
        </p:nvSpPr>
        <p:spPr>
          <a:xfrm>
            <a:off x="1508760" y="537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2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 txBox="1">
            <a:spLocks/>
          </p:cNvSpPr>
          <p:nvPr/>
        </p:nvSpPr>
        <p:spPr>
          <a:xfrm>
            <a:off x="0" y="0"/>
            <a:ext cx="8229600" cy="288000"/>
          </a:xfrm>
          <a:prstGeom prst="rect">
            <a:avLst/>
          </a:prstGeom>
        </p:spPr>
        <p:txBody>
          <a:bodyPr t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 sz="3600" b="1">
                <a:solidFill>
                  <a:srgbClr val="002060"/>
                </a:solidFill>
              </a:rPr>
              <a:t>FACULTY OFFERS AND DEADLINES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852648"/>
              </p:ext>
            </p:extLst>
          </p:nvPr>
        </p:nvGraphicFramePr>
        <p:xfrm>
          <a:off x="251520" y="1772816"/>
          <a:ext cx="8640960" cy="34155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Submisson</a:t>
                      </a:r>
                      <a:r>
                        <a:rPr lang="hu-HU" sz="18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applications</a:t>
                      </a:r>
                      <a:r>
                        <a:rPr lang="hu-HU" sz="18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(OPENUP)</a:t>
                      </a:r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3rd </a:t>
                      </a:r>
                      <a:r>
                        <a:rPr lang="hu-HU" sz="18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March</a:t>
                      </a:r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5nd May 2025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Interviews</a:t>
                      </a:r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hu-H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Decision</a:t>
                      </a:r>
                      <a:r>
                        <a:rPr lang="hu-HU" sz="1800" u="none" strike="noStrike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églalap 1">
            <a:extLst>
              <a:ext uri="{FF2B5EF4-FFF2-40B4-BE49-F238E27FC236}">
                <a16:creationId xmlns:a16="http://schemas.microsoft.com/office/drawing/2014/main" id="{B57ED686-03AF-94C0-98CB-072446D48115}"/>
              </a:ext>
            </a:extLst>
          </p:cNvPr>
          <p:cNvSpPr/>
          <p:nvPr/>
        </p:nvSpPr>
        <p:spPr>
          <a:xfrm>
            <a:off x="2264497" y="841085"/>
            <a:ext cx="46889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Application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Faculty</a:t>
            </a:r>
            <a:r>
              <a:rPr lang="hu-HU" dirty="0"/>
              <a:t> </a:t>
            </a:r>
            <a:r>
              <a:rPr lang="hu-HU" dirty="0" err="1"/>
              <a:t>offers</a:t>
            </a:r>
            <a:endParaRPr lang="hu-HU" dirty="0"/>
          </a:p>
        </p:txBody>
      </p:sp>
      <p:sp>
        <p:nvSpPr>
          <p:cNvPr id="3" name="Jobbra nyíl 12">
            <a:extLst>
              <a:ext uri="{FF2B5EF4-FFF2-40B4-BE49-F238E27FC236}">
                <a16:creationId xmlns:a16="http://schemas.microsoft.com/office/drawing/2014/main" id="{01C59702-D728-FF18-9F71-231A1519F2F8}"/>
              </a:ext>
            </a:extLst>
          </p:cNvPr>
          <p:cNvSpPr/>
          <p:nvPr/>
        </p:nvSpPr>
        <p:spPr>
          <a:xfrm>
            <a:off x="1772397" y="1063375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Jobbra nyíl 15">
            <a:extLst>
              <a:ext uri="{FF2B5EF4-FFF2-40B4-BE49-F238E27FC236}">
                <a16:creationId xmlns:a16="http://schemas.microsoft.com/office/drawing/2014/main" id="{879ED8FB-06E8-D380-C0F0-EF69052BC12C}"/>
              </a:ext>
            </a:extLst>
          </p:cNvPr>
          <p:cNvSpPr/>
          <p:nvPr/>
        </p:nvSpPr>
        <p:spPr>
          <a:xfrm>
            <a:off x="6953401" y="101697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51E1614-36B0-A858-7534-A7CD3B39C1A0}"/>
              </a:ext>
            </a:extLst>
          </p:cNvPr>
          <p:cNvSpPr/>
          <p:nvPr/>
        </p:nvSpPr>
        <p:spPr>
          <a:xfrm>
            <a:off x="251520" y="865616"/>
            <a:ext cx="1509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Register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OPENUP</a:t>
            </a:r>
          </a:p>
        </p:txBody>
      </p:sp>
    </p:spTree>
    <p:extLst>
      <p:ext uri="{BB962C8B-B14F-4D97-AF65-F5344CB8AC3E}">
        <p14:creationId xmlns:p14="http://schemas.microsoft.com/office/powerpoint/2010/main" val="55110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>
          <a:xfrm>
            <a:off x="0" y="0"/>
            <a:ext cx="8229600" cy="288000"/>
          </a:xfrm>
          <a:prstGeom prst="rect">
            <a:avLst/>
          </a:prstGeom>
        </p:spPr>
        <p:txBody>
          <a:bodyPr t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 sz="3600" b="1">
                <a:solidFill>
                  <a:srgbClr val="002060"/>
                </a:solidFill>
              </a:rPr>
              <a:t>CONTRACTS AND DEADLINES</a:t>
            </a:r>
          </a:p>
          <a:p>
            <a:endParaRPr lang="hu-HU" sz="2400" b="1"/>
          </a:p>
          <a:p>
            <a:endParaRPr lang="hu-HU" sz="2400" b="1"/>
          </a:p>
        </p:txBody>
      </p:sp>
      <p:sp>
        <p:nvSpPr>
          <p:cNvPr id="7" name="Téglalap 6"/>
          <p:cNvSpPr/>
          <p:nvPr/>
        </p:nvSpPr>
        <p:spPr>
          <a:xfrm>
            <a:off x="611560" y="1197472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Finding</a:t>
            </a:r>
            <a:r>
              <a:rPr lang="hu-HU" dirty="0"/>
              <a:t> a </a:t>
            </a:r>
            <a:r>
              <a:rPr lang="hu-HU" dirty="0" err="1"/>
              <a:t>place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009437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Application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Faculty</a:t>
            </a:r>
            <a:r>
              <a:rPr lang="hu-HU" dirty="0"/>
              <a:t> </a:t>
            </a:r>
            <a:r>
              <a:rPr lang="hu-HU" dirty="0" err="1"/>
              <a:t>offers</a:t>
            </a:r>
            <a:r>
              <a:rPr lang="hu-HU" dirty="0"/>
              <a:t>, </a:t>
            </a:r>
            <a:r>
              <a:rPr lang="hu-HU" dirty="0" err="1"/>
              <a:t>interviews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788296" y="1197472"/>
            <a:ext cx="164780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Accreditation</a:t>
            </a: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Contract</a:t>
            </a:r>
            <a:r>
              <a:rPr lang="hu-HU"/>
              <a:t> – </a:t>
            </a:r>
            <a:r>
              <a:rPr lang="hu-HU" err="1"/>
              <a:t>to</a:t>
            </a:r>
            <a:r>
              <a:rPr lang="hu-HU"/>
              <a:t> be </a:t>
            </a:r>
            <a:r>
              <a:rPr lang="hu-HU" err="1"/>
              <a:t>dealt</a:t>
            </a:r>
            <a:r>
              <a:rPr lang="hu-HU"/>
              <a:t> </a:t>
            </a:r>
            <a:r>
              <a:rPr lang="hu-HU" err="1"/>
              <a:t>with</a:t>
            </a:r>
            <a:r>
              <a:rPr lang="hu-HU"/>
              <a:t> </a:t>
            </a:r>
            <a:r>
              <a:rPr lang="hu-HU" err="1"/>
              <a:t>only</a:t>
            </a:r>
            <a:r>
              <a:rPr lang="hu-HU"/>
              <a:t> </a:t>
            </a:r>
            <a:r>
              <a:rPr lang="hu-HU" err="1"/>
              <a:t>in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case</a:t>
            </a:r>
            <a:r>
              <a:rPr lang="hu-HU"/>
              <a:t> of </a:t>
            </a:r>
            <a:r>
              <a:rPr lang="hu-HU" err="1"/>
              <a:t>accreditation</a:t>
            </a:r>
            <a:r>
              <a:rPr lang="hu-HU"/>
              <a:t>. </a:t>
            </a:r>
            <a:r>
              <a:rPr lang="hu-HU" err="1"/>
              <a:t>Faculty</a:t>
            </a:r>
            <a:r>
              <a:rPr lang="hu-HU"/>
              <a:t> </a:t>
            </a:r>
            <a:r>
              <a:rPr lang="hu-HU" err="1"/>
              <a:t>offer</a:t>
            </a:r>
            <a:r>
              <a:rPr lang="hu-HU"/>
              <a:t> </a:t>
            </a:r>
            <a:r>
              <a:rPr lang="hu-HU" err="1"/>
              <a:t>contracts</a:t>
            </a:r>
            <a:r>
              <a:rPr lang="hu-HU"/>
              <a:t> </a:t>
            </a:r>
            <a:r>
              <a:rPr lang="hu-HU" err="1"/>
              <a:t>are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be </a:t>
            </a:r>
            <a:r>
              <a:rPr lang="hu-HU" err="1"/>
              <a:t>dealt</a:t>
            </a:r>
            <a:r>
              <a:rPr lang="hu-HU"/>
              <a:t> </a:t>
            </a:r>
            <a:r>
              <a:rPr lang="hu-HU" err="1"/>
              <a:t>with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managment</a:t>
            </a:r>
            <a:r>
              <a:rPr lang="hu-HU"/>
              <a:t>.</a:t>
            </a:r>
          </a:p>
        </p:txBody>
      </p:sp>
      <p:sp>
        <p:nvSpPr>
          <p:cNvPr id="11" name="Jobbra nyíl 10"/>
          <p:cNvSpPr/>
          <p:nvPr/>
        </p:nvSpPr>
        <p:spPr>
          <a:xfrm rot="1952719">
            <a:off x="135618" y="2045497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3455876" y="1372030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 rot="19759778">
            <a:off x="103807" y="1650713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02642"/>
              </p:ext>
            </p:extLst>
          </p:nvPr>
        </p:nvGraphicFramePr>
        <p:xfrm>
          <a:off x="251520" y="3063061"/>
          <a:ext cx="8669456" cy="124875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1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0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87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Deadline</a:t>
                      </a:r>
                      <a:r>
                        <a:rPr lang="hu-HU" sz="24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hu-HU" sz="240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submisson</a:t>
                      </a:r>
                      <a:r>
                        <a:rPr lang="hu-HU" sz="24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 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12th</a:t>
                      </a:r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May 2025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17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err="1"/>
              <a:t>Internship</a:t>
            </a:r>
            <a:endParaRPr lang="hu-HU" b="1"/>
          </a:p>
        </p:txBody>
      </p:sp>
      <p:sp>
        <p:nvSpPr>
          <p:cNvPr id="6" name="Lefelé nyíl 5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91486"/>
              </p:ext>
            </p:extLst>
          </p:nvPr>
        </p:nvGraphicFramePr>
        <p:xfrm>
          <a:off x="395536" y="3501008"/>
          <a:ext cx="9094152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9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5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from</a:t>
                      </a:r>
                      <a:endParaRPr lang="hu-HU" sz="2400" b="1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</a:t>
                      </a:r>
                      <a:endParaRPr lang="hu-HU" sz="2400" b="1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err="1">
                          <a:effectLst/>
                          <a:latin typeface="+mj-lt"/>
                        </a:rPr>
                        <a:t>Internship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9th </a:t>
                      </a:r>
                      <a:r>
                        <a:rPr lang="hu-H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June</a:t>
                      </a:r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2025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1st November</a:t>
                      </a:r>
                    </a:p>
                    <a:p>
                      <a:pPr algn="ctr" fontAlgn="b"/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ím 7"/>
          <p:cNvSpPr txBox="1">
            <a:spLocks/>
          </p:cNvSpPr>
          <p:nvPr/>
        </p:nvSpPr>
        <p:spPr>
          <a:xfrm>
            <a:off x="0" y="0"/>
            <a:ext cx="8229600" cy="288000"/>
          </a:xfrm>
          <a:prstGeom prst="rect">
            <a:avLst/>
          </a:prstGeom>
        </p:spPr>
        <p:txBody>
          <a:bodyPr t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 sz="3600" b="1">
                <a:solidFill>
                  <a:srgbClr val="002060"/>
                </a:solidFill>
              </a:rPr>
              <a:t>INTERNSHIP PERIOD</a:t>
            </a:r>
          </a:p>
        </p:txBody>
      </p:sp>
    </p:spTree>
    <p:extLst>
      <p:ext uri="{BB962C8B-B14F-4D97-AF65-F5344CB8AC3E}">
        <p14:creationId xmlns:p14="http://schemas.microsoft.com/office/powerpoint/2010/main" val="378480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8"/>
          <p:cNvSpPr>
            <a:spLocks noGrp="1"/>
          </p:cNvSpPr>
          <p:nvPr>
            <p:ph type="title"/>
          </p:nvPr>
        </p:nvSpPr>
        <p:spPr>
          <a:xfrm>
            <a:off x="0" y="-1"/>
            <a:ext cx="5488562" cy="515373"/>
          </a:xfrm>
        </p:spPr>
        <p:txBody>
          <a:bodyPr>
            <a:normAutofit fontScale="90000"/>
          </a:bodyPr>
          <a:lstStyle/>
          <a:p>
            <a:pPr algn="l"/>
            <a:r>
              <a:rPr lang="hu-HU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EVALUATION</a:t>
            </a:r>
            <a:endParaRPr lang="hu-HU" sz="3600" b="1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/>
              <a:t>Mentor’s </a:t>
            </a:r>
            <a:r>
              <a:rPr lang="hu-HU" b="1" err="1"/>
              <a:t>evaluation</a:t>
            </a:r>
            <a:endParaRPr lang="hu-HU" b="1"/>
          </a:p>
        </p:txBody>
      </p:sp>
      <p:sp>
        <p:nvSpPr>
          <p:cNvPr id="6" name="Téglalap 5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err="1"/>
              <a:t>Grade</a:t>
            </a:r>
            <a:r>
              <a:rPr lang="hu-HU" b="1"/>
              <a:t>/credit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31273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err="1">
                          <a:effectLst/>
                        </a:rPr>
                        <a:t>Submission</a:t>
                      </a:r>
                      <a:r>
                        <a:rPr lang="hu-HU" sz="2400" u="none" strike="noStrike">
                          <a:effectLst/>
                        </a:rPr>
                        <a:t> of mentor’s </a:t>
                      </a:r>
                      <a:r>
                        <a:rPr lang="hu-HU" sz="2400" u="none" strike="noStrike" err="1">
                          <a:effectLst/>
                        </a:rPr>
                        <a:t>evaluation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14th</a:t>
                      </a:r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November 2025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err="1">
                          <a:effectLst/>
                        </a:rPr>
                        <a:t>Grade</a:t>
                      </a:r>
                      <a:r>
                        <a:rPr lang="hu-HU" sz="2400" u="none" strike="noStrike">
                          <a:effectLst/>
                        </a:rPr>
                        <a:t> </a:t>
                      </a:r>
                      <a:r>
                        <a:rPr lang="hu-HU" sz="2400" u="none" strike="noStrike" err="1">
                          <a:effectLst/>
                        </a:rPr>
                        <a:t>record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4th</a:t>
                      </a:r>
                      <a:r>
                        <a:rPr lang="hu-HU" sz="2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December 2025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6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512956" y="2301027"/>
            <a:ext cx="9969190" cy="395068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Professional, </a:t>
            </a:r>
            <a:r>
              <a:rPr lang="hu-HU" dirty="0" err="1">
                <a:solidFill>
                  <a:srgbClr val="002060"/>
                </a:solidFill>
              </a:rPr>
              <a:t>work-related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problems</a:t>
            </a:r>
            <a:r>
              <a:rPr lang="hu-HU" dirty="0">
                <a:solidFill>
                  <a:srgbClr val="002060"/>
                </a:solidFill>
              </a:rPr>
              <a:t>: Balázs KOVÁCS, Dr.</a:t>
            </a:r>
          </a:p>
          <a:p>
            <a:pPr algn="l"/>
            <a:endParaRPr lang="hu-HU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02060"/>
                </a:solidFill>
              </a:rPr>
              <a:t>Problems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with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faculty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offered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places</a:t>
            </a:r>
            <a:r>
              <a:rPr lang="hu-HU" dirty="0">
                <a:solidFill>
                  <a:srgbClr val="002060"/>
                </a:solidFill>
              </a:rPr>
              <a:t>: Noémi IFLINGER</a:t>
            </a:r>
          </a:p>
          <a:p>
            <a:pPr algn="l"/>
            <a:endParaRPr lang="hu-HU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02060"/>
                </a:solidFill>
              </a:rPr>
              <a:t>Administrative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issues</a:t>
            </a:r>
            <a:r>
              <a:rPr lang="hu-HU" dirty="0">
                <a:solidFill>
                  <a:srgbClr val="002060"/>
                </a:solidFill>
              </a:rPr>
              <a:t>: 	Judit TAKÁCS(BAM)</a:t>
            </a:r>
          </a:p>
          <a:p>
            <a:pPr algn="l"/>
            <a:r>
              <a:rPr lang="hu-HU" dirty="0">
                <a:solidFill>
                  <a:srgbClr val="002060"/>
                </a:solidFill>
              </a:rPr>
              <a:t>				Gerda DÓCZI (TC)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02060"/>
                </a:solidFill>
              </a:rPr>
              <a:t>OpenUp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issues</a:t>
            </a:r>
            <a:r>
              <a:rPr lang="hu-HU" dirty="0">
                <a:solidFill>
                  <a:srgbClr val="002060"/>
                </a:solidFill>
              </a:rPr>
              <a:t>: 		Csenge TÓTH</a:t>
            </a:r>
          </a:p>
          <a:p>
            <a:pPr algn="l"/>
            <a:endParaRPr lang="hu-HU" dirty="0">
              <a:solidFill>
                <a:srgbClr val="002060"/>
              </a:solidFill>
            </a:endParaRPr>
          </a:p>
          <a:p>
            <a:pPr algn="l"/>
            <a:endParaRPr lang="hu-HU" dirty="0">
              <a:solidFill>
                <a:srgbClr val="002060"/>
              </a:solidFill>
            </a:endParaRPr>
          </a:p>
          <a:p>
            <a:pPr algn="l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102639"/>
            <a:ext cx="9601199" cy="923273"/>
          </a:xfrm>
        </p:spPr>
        <p:txBody>
          <a:bodyPr anchor="ctr"/>
          <a:lstStyle/>
          <a:p>
            <a:pPr algn="l"/>
            <a:r>
              <a:rPr lang="hu-HU" sz="3600" b="1">
                <a:solidFill>
                  <a:srgbClr val="002060"/>
                </a:solidFill>
                <a:latin typeface="+mj-lt"/>
              </a:rPr>
              <a:t>WHO TO CONTACT </a:t>
            </a:r>
            <a:r>
              <a:rPr lang="hu-HU" sz="3600" b="1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IN</a:t>
            </a:r>
            <a:r>
              <a:rPr lang="hu-HU" sz="3600" b="1">
                <a:solidFill>
                  <a:srgbClr val="002060"/>
                </a:solidFill>
                <a:latin typeface="+mj-lt"/>
              </a:rPr>
              <a:t> CASE OF DIFFICULTIES DURING THE INTERNSHIP</a:t>
            </a:r>
            <a:r>
              <a:rPr lang="hu-HU" sz="4000" b="1">
                <a:solidFill>
                  <a:srgbClr val="002060"/>
                </a:solidFill>
                <a:latin typeface="+mj-lt"/>
              </a:rPr>
              <a:t>?</a:t>
            </a:r>
            <a:endParaRPr lang="hu-HU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505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0966-4F37-BB4C-9F34-6FC547326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0271" y="3059708"/>
            <a:ext cx="7806672" cy="1024404"/>
          </a:xfrm>
        </p:spPr>
        <p:txBody>
          <a:bodyPr/>
          <a:lstStyle/>
          <a:p>
            <a:pPr algn="r"/>
            <a:br>
              <a:rPr lang="en-US">
                <a:solidFill>
                  <a:schemeClr val="bg1"/>
                </a:solidFill>
              </a:rPr>
            </a:br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78460" y="2668073"/>
            <a:ext cx="4527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>
                <a:solidFill>
                  <a:schemeClr val="bg1"/>
                </a:solidFill>
              </a:rPr>
              <a:t>QUESTIONS</a:t>
            </a:r>
            <a:r>
              <a:rPr lang="hu-HU" sz="480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468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93181" y="1606833"/>
            <a:ext cx="8735789" cy="2407605"/>
          </a:xfrm>
        </p:spPr>
        <p:txBody>
          <a:bodyPr>
            <a:normAutofit lnSpcReduction="10000"/>
          </a:bodyPr>
          <a:lstStyle/>
          <a:p>
            <a:pPr algn="ctr"/>
            <a:endParaRPr lang="hu-HU" b="1"/>
          </a:p>
          <a:p>
            <a:pPr algn="ctr"/>
            <a:endParaRPr lang="hu-HU" b="1"/>
          </a:p>
          <a:p>
            <a:pPr algn="ctr"/>
            <a:endParaRPr lang="hu-HU" sz="4000" b="1"/>
          </a:p>
          <a:p>
            <a:pPr algn="ctr"/>
            <a:r>
              <a:rPr lang="en-US" sz="4800" b="1"/>
              <a:t>Thank you for your attention</a:t>
            </a:r>
            <a:r>
              <a:rPr lang="hu-HU" sz="4800" b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91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BD7D-D79A-C846-821F-6EFB2491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376991" cy="680575"/>
          </a:xfrm>
        </p:spPr>
        <p:txBody>
          <a:bodyPr/>
          <a:lstStyle/>
          <a:p>
            <a:r>
              <a:rPr lang="hu-HU" sz="3600" b="1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87A0B-237B-0C4C-966B-81A0EAFCB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733" y="1391771"/>
            <a:ext cx="9817231" cy="51895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Mr. Balázs </a:t>
            </a:r>
            <a:r>
              <a:rPr lang="hu-H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KOVÁCS</a:t>
            </a:r>
            <a:r>
              <a:rPr lang="hu-HU" sz="1600" b="1" dirty="0"/>
              <a:t>, Dr.</a:t>
            </a:r>
            <a:r>
              <a:rPr lang="hu-HU" sz="1600" dirty="0"/>
              <a:t>	</a:t>
            </a:r>
            <a:r>
              <a:rPr lang="hu-HU" sz="1600" dirty="0" err="1"/>
              <a:t>Tutor</a:t>
            </a:r>
            <a:r>
              <a:rPr lang="hu-HU" sz="1600" dirty="0"/>
              <a:t>, </a:t>
            </a:r>
            <a:r>
              <a:rPr lang="hu-HU" sz="1600" dirty="0" err="1"/>
              <a:t>module</a:t>
            </a:r>
            <a:r>
              <a:rPr lang="hu-HU" sz="1600" dirty="0"/>
              <a:t> </a:t>
            </a:r>
            <a:r>
              <a:rPr lang="hu-HU" sz="1600" dirty="0" err="1"/>
              <a:t>leader</a:t>
            </a:r>
            <a:endParaRPr lang="hu-HU" sz="1600" dirty="0"/>
          </a:p>
          <a:p>
            <a:r>
              <a:rPr lang="hu-HU" sz="1600" dirty="0"/>
              <a:t>			kovacsb@ktk.pte.hu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/>
              <a:t>Ms</a:t>
            </a:r>
            <a:r>
              <a:rPr lang="hu-HU" sz="1600" b="1" dirty="0"/>
              <a:t>. Noémi </a:t>
            </a:r>
            <a:r>
              <a:rPr lang="hu-HU" sz="1600" b="1" cap="all" dirty="0"/>
              <a:t>Iflinger</a:t>
            </a:r>
            <a:r>
              <a:rPr lang="hu-HU" sz="1600" dirty="0"/>
              <a:t>	</a:t>
            </a:r>
            <a:r>
              <a:rPr lang="hu-HU" sz="1600" dirty="0" err="1"/>
              <a:t>responsible</a:t>
            </a:r>
            <a:r>
              <a:rPr lang="hu-HU" sz="1600" dirty="0"/>
              <a:t> </a:t>
            </a:r>
            <a:r>
              <a:rPr lang="hu-HU" sz="1600" dirty="0" err="1"/>
              <a:t>for</a:t>
            </a:r>
            <a:r>
              <a:rPr lang="hu-HU" sz="1600" dirty="0"/>
              <a:t> Faculty </a:t>
            </a:r>
            <a:r>
              <a:rPr lang="hu-HU" sz="1600" dirty="0" err="1"/>
              <a:t>offered</a:t>
            </a:r>
            <a:r>
              <a:rPr lang="hu-HU" sz="1600" dirty="0"/>
              <a:t> </a:t>
            </a:r>
            <a:r>
              <a:rPr lang="hu-HU" sz="1600" dirty="0" err="1"/>
              <a:t>places</a:t>
            </a:r>
            <a:endParaRPr lang="hu-HU" sz="1600" dirty="0"/>
          </a:p>
          <a:p>
            <a:r>
              <a:rPr lang="hu-HU" sz="2000" dirty="0"/>
              <a:t>			</a:t>
            </a:r>
            <a:r>
              <a:rPr lang="hu-HU" sz="1600" dirty="0"/>
              <a:t>iflinger.noemi@ktk.pte.hu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/>
              <a:t>Ms</a:t>
            </a:r>
            <a:r>
              <a:rPr lang="hu-HU" sz="1600" b="1" dirty="0"/>
              <a:t>. Judit TAKÁCS	</a:t>
            </a:r>
            <a:r>
              <a:rPr lang="en-US" sz="1600" dirty="0"/>
              <a:t>Student Affairs Officer of</a:t>
            </a:r>
            <a:r>
              <a:rPr lang="hu-HU" sz="1600" dirty="0"/>
              <a:t> </a:t>
            </a:r>
            <a:r>
              <a:rPr lang="hu-HU" sz="1600" dirty="0" err="1"/>
              <a:t>BSc</a:t>
            </a:r>
            <a:r>
              <a:rPr lang="hu-HU" sz="1600" dirty="0"/>
              <a:t> in Business </a:t>
            </a:r>
            <a:r>
              <a:rPr lang="hu-HU" sz="1600" dirty="0" err="1"/>
              <a:t>Administration</a:t>
            </a:r>
            <a:r>
              <a:rPr lang="hu-HU" sz="1600" dirty="0"/>
              <a:t> and Management</a:t>
            </a:r>
            <a:r>
              <a:rPr lang="hu-HU" sz="2000" dirty="0"/>
              <a:t> </a:t>
            </a:r>
            <a:endParaRPr lang="en-US" sz="2000" dirty="0"/>
          </a:p>
          <a:p>
            <a:r>
              <a:rPr lang="hu-HU" sz="1600" dirty="0"/>
              <a:t>			takacs.judit@ktk.pte.hu</a:t>
            </a:r>
          </a:p>
          <a:p>
            <a:r>
              <a:rPr lang="hu-HU" sz="1600" dirty="0"/>
              <a:t>			</a:t>
            </a:r>
            <a:r>
              <a:rPr lang="hu-HU" sz="1600" dirty="0" err="1"/>
              <a:t>Study</a:t>
            </a:r>
            <a:r>
              <a:rPr lang="hu-HU" sz="1600" dirty="0"/>
              <a:t> </a:t>
            </a:r>
            <a:r>
              <a:rPr lang="hu-HU" sz="1600" dirty="0" err="1"/>
              <a:t>Department</a:t>
            </a:r>
            <a:r>
              <a:rPr lang="hu-HU" sz="1600" dirty="0"/>
              <a:t>, </a:t>
            </a:r>
            <a:r>
              <a:rPr lang="hu-HU" sz="1600" dirty="0" err="1"/>
              <a:t>counter</a:t>
            </a:r>
            <a:r>
              <a:rPr lang="hu-HU" sz="1600" dirty="0"/>
              <a:t> 1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/>
              <a:t>Ms</a:t>
            </a:r>
            <a:r>
              <a:rPr lang="hu-HU" sz="1600" b="1" dirty="0"/>
              <a:t>. Gerda Dóczi	</a:t>
            </a:r>
            <a:r>
              <a:rPr lang="en-US" sz="1600" dirty="0"/>
              <a:t>	Student Affairs Officer of </a:t>
            </a:r>
            <a:r>
              <a:rPr lang="hu-HU" sz="1600" dirty="0" err="1"/>
              <a:t>BSc</a:t>
            </a:r>
            <a:r>
              <a:rPr lang="hu-HU" sz="1600" dirty="0"/>
              <a:t> in </a:t>
            </a:r>
            <a:r>
              <a:rPr lang="hu-HU" sz="1600" dirty="0" err="1"/>
              <a:t>Tourism</a:t>
            </a:r>
            <a:r>
              <a:rPr lang="hu-HU" sz="1600" dirty="0"/>
              <a:t> and </a:t>
            </a:r>
            <a:r>
              <a:rPr lang="hu-HU" sz="1600" dirty="0" err="1"/>
              <a:t>Catering</a:t>
            </a:r>
            <a:r>
              <a:rPr lang="en-US" sz="1600" dirty="0"/>
              <a:t> </a:t>
            </a:r>
            <a:r>
              <a:rPr lang="hu-HU" sz="1600" dirty="0"/>
              <a:t>					</a:t>
            </a:r>
            <a:r>
              <a:rPr lang="hu-HU" sz="1600" dirty="0" err="1"/>
              <a:t>doczi.gerda</a:t>
            </a:r>
            <a:r>
              <a:rPr lang="en-US" sz="1600" dirty="0"/>
              <a:t>@ktk.pte.hu</a:t>
            </a:r>
          </a:p>
          <a:p>
            <a:r>
              <a:rPr lang="en-US" sz="1600" dirty="0"/>
              <a:t>			</a:t>
            </a:r>
            <a:r>
              <a:rPr lang="hu-HU" sz="1600" dirty="0" err="1"/>
              <a:t>Study</a:t>
            </a:r>
            <a:r>
              <a:rPr lang="hu-HU" sz="1600" dirty="0"/>
              <a:t> </a:t>
            </a:r>
            <a:r>
              <a:rPr lang="hu-HU" sz="1600" dirty="0" err="1"/>
              <a:t>Department</a:t>
            </a:r>
            <a:r>
              <a:rPr lang="hu-HU" sz="1600" dirty="0"/>
              <a:t>, </a:t>
            </a:r>
            <a:r>
              <a:rPr lang="en-US" sz="1600" dirty="0"/>
              <a:t>counter </a:t>
            </a:r>
            <a:r>
              <a:rPr lang="hu-HU" sz="1600" dirty="0"/>
              <a:t>2</a:t>
            </a:r>
          </a:p>
          <a:p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/>
              <a:t>Ms</a:t>
            </a:r>
            <a:r>
              <a:rPr lang="hu-HU" sz="1600" b="1" dirty="0"/>
              <a:t>. Csenge TÓTH</a:t>
            </a:r>
            <a:r>
              <a:rPr lang="en-US" sz="1600" dirty="0"/>
              <a:t>	</a:t>
            </a:r>
            <a:r>
              <a:rPr lang="hu-HU" sz="1600" dirty="0" err="1"/>
              <a:t>OpenUp</a:t>
            </a:r>
            <a:r>
              <a:rPr lang="hu-HU" sz="1600" dirty="0"/>
              <a:t> </a:t>
            </a:r>
            <a:r>
              <a:rPr lang="hu-HU" sz="1600" dirty="0" err="1"/>
              <a:t>technical</a:t>
            </a:r>
            <a:r>
              <a:rPr lang="hu-HU" sz="1600" dirty="0"/>
              <a:t> </a:t>
            </a:r>
            <a:r>
              <a:rPr lang="hu-HU" sz="1600" dirty="0" err="1"/>
              <a:t>supporter</a:t>
            </a:r>
            <a:endParaRPr lang="hu-HU" sz="2000" dirty="0"/>
          </a:p>
          <a:p>
            <a:endParaRPr lang="en-US" sz="1600" dirty="0"/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66567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0" y="0"/>
            <a:ext cx="7373664" cy="901316"/>
          </a:xfrm>
        </p:spPr>
        <p:txBody>
          <a:bodyPr/>
          <a:lstStyle/>
          <a:p>
            <a:r>
              <a:rPr lang="hu-HU" sz="3600" b="1">
                <a:solidFill>
                  <a:srgbClr val="002060"/>
                </a:solidFill>
              </a:rPr>
              <a:t>CONDITIONS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23189" y="1351508"/>
            <a:ext cx="88553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err="1">
                <a:solidFill>
                  <a:srgbClr val="002060"/>
                </a:solidFill>
              </a:rPr>
              <a:t>Internship</a:t>
            </a:r>
            <a:r>
              <a:rPr lang="hu-HU" sz="2400">
                <a:solidFill>
                  <a:srgbClr val="002060"/>
                </a:solidFill>
              </a:rPr>
              <a:t> is </a:t>
            </a:r>
            <a:r>
              <a:rPr lang="hu-HU" sz="2400" err="1">
                <a:solidFill>
                  <a:srgbClr val="002060"/>
                </a:solidFill>
              </a:rPr>
              <a:t>compulsory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completed</a:t>
            </a:r>
            <a:r>
              <a:rPr lang="hu-HU" sz="2400">
                <a:solidFill>
                  <a:srgbClr val="002060"/>
                </a:solidFill>
              </a:rPr>
              <a:t> in </a:t>
            </a:r>
            <a:r>
              <a:rPr lang="hu-HU" sz="2400" err="1">
                <a:solidFill>
                  <a:srgbClr val="002060"/>
                </a:solidFill>
              </a:rPr>
              <a:t>order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able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endParaRPr lang="hu-HU" sz="240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err="1">
                <a:solidFill>
                  <a:srgbClr val="002060"/>
                </a:solidFill>
              </a:rPr>
              <a:t>defend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your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thesis</a:t>
            </a:r>
            <a:r>
              <a:rPr lang="hu-HU" sz="240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err="1">
                <a:solidFill>
                  <a:srgbClr val="002060"/>
                </a:solidFill>
              </a:rPr>
              <a:t>acquire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Hungarian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degree</a:t>
            </a:r>
            <a:r>
              <a:rPr lang="hu-HU" sz="2400">
                <a:solidFill>
                  <a:srgbClr val="002060"/>
                </a:solidFill>
              </a:rPr>
              <a:t> in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7th / 8th (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TC)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endParaRPr lang="hu-HU" sz="2400">
              <a:solidFill>
                <a:srgbClr val="002060"/>
              </a:solidFill>
            </a:endParaRPr>
          </a:p>
          <a:p>
            <a:pPr marL="0" lvl="1"/>
            <a:endParaRPr lang="hu-HU" sz="2400">
              <a:solidFill>
                <a:srgbClr val="002060"/>
              </a:solidFill>
            </a:endParaRPr>
          </a:p>
          <a:p>
            <a:pPr marL="0" lvl="1"/>
            <a:r>
              <a:rPr lang="hu-HU" sz="2400" err="1">
                <a:solidFill>
                  <a:srgbClr val="002060"/>
                </a:solidFill>
              </a:rPr>
              <a:t>Can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started</a:t>
            </a:r>
            <a:r>
              <a:rPr lang="hu-HU" sz="240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err="1">
                <a:solidFill>
                  <a:srgbClr val="002060"/>
                </a:solidFill>
              </a:rPr>
              <a:t>with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completed</a:t>
            </a:r>
            <a:r>
              <a:rPr lang="hu-HU" sz="2400">
                <a:solidFill>
                  <a:srgbClr val="002060"/>
                </a:solidFill>
              </a:rPr>
              <a:t> 155 </a:t>
            </a:r>
            <a:r>
              <a:rPr lang="hu-HU" sz="2400" err="1">
                <a:solidFill>
                  <a:srgbClr val="002060"/>
                </a:solidFill>
              </a:rPr>
              <a:t>credits</a:t>
            </a:r>
            <a:r>
              <a:rPr lang="hu-HU" sz="240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err="1">
                <a:solidFill>
                  <a:srgbClr val="002060"/>
                </a:solidFill>
              </a:rPr>
              <a:t>after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6th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endParaRPr lang="hu-HU" sz="240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err="1">
                <a:solidFill>
                  <a:srgbClr val="002060"/>
                </a:solidFill>
              </a:rPr>
              <a:t>after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6th and 7th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TC </a:t>
            </a:r>
            <a:r>
              <a:rPr lang="hu-HU" sz="2400" err="1">
                <a:solidFill>
                  <a:srgbClr val="002060"/>
                </a:solidFill>
              </a:rPr>
              <a:t>students</a:t>
            </a:r>
            <a:endParaRPr lang="hu-HU" sz="2400">
              <a:solidFill>
                <a:srgbClr val="002060"/>
              </a:solidFill>
            </a:endParaRPr>
          </a:p>
          <a:p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Lenght</a:t>
            </a:r>
            <a:r>
              <a:rPr lang="hu-HU" sz="2400">
                <a:solidFill>
                  <a:srgbClr val="002060"/>
                </a:solidFill>
              </a:rPr>
              <a:t>: 12 </a:t>
            </a:r>
            <a:r>
              <a:rPr lang="hu-HU" sz="2400" err="1">
                <a:solidFill>
                  <a:srgbClr val="002060"/>
                </a:solidFill>
              </a:rPr>
              <a:t>weeks</a:t>
            </a:r>
            <a:r>
              <a:rPr lang="hu-HU" sz="2400">
                <a:solidFill>
                  <a:srgbClr val="002060"/>
                </a:solidFill>
              </a:rPr>
              <a:t> / 2* 12 weeks 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TC</a:t>
            </a:r>
          </a:p>
          <a:p>
            <a:endParaRPr lang="hu-HU" sz="2400"/>
          </a:p>
          <a:p>
            <a:endParaRPr lang="hu-HU" sz="2400"/>
          </a:p>
          <a:p>
            <a:r>
              <a:rPr lang="hu-HU" sz="2400" b="1">
                <a:solidFill>
                  <a:srgbClr val="FF0000"/>
                </a:solidFill>
              </a:rPr>
              <a:t>SH </a:t>
            </a:r>
            <a:r>
              <a:rPr lang="hu-HU" sz="2400" b="1" err="1">
                <a:solidFill>
                  <a:srgbClr val="FF0000"/>
                </a:solidFill>
              </a:rPr>
              <a:t>students</a:t>
            </a:r>
            <a:r>
              <a:rPr lang="hu-HU" sz="2400" b="1">
                <a:solidFill>
                  <a:srgbClr val="FF0000"/>
                </a:solidFill>
              </a:rPr>
              <a:t> must </a:t>
            </a:r>
            <a:r>
              <a:rPr lang="hu-HU" sz="2400" b="1" err="1">
                <a:solidFill>
                  <a:srgbClr val="FF0000"/>
                </a:solidFill>
              </a:rPr>
              <a:t>complete</a:t>
            </a:r>
            <a:r>
              <a:rPr lang="hu-HU" sz="2400" b="1">
                <a:solidFill>
                  <a:srgbClr val="FF0000"/>
                </a:solidFill>
              </a:rPr>
              <a:t> it in Hungary (</a:t>
            </a:r>
            <a:r>
              <a:rPr lang="hu-HU" sz="2400" b="1" err="1">
                <a:solidFill>
                  <a:srgbClr val="FF0000"/>
                </a:solidFill>
              </a:rPr>
              <a:t>learning</a:t>
            </a:r>
            <a:r>
              <a:rPr lang="hu-HU" sz="2400" b="1">
                <a:solidFill>
                  <a:srgbClr val="FF0000"/>
                </a:solidFill>
              </a:rPr>
              <a:t> </a:t>
            </a:r>
            <a:r>
              <a:rPr lang="hu-HU" sz="2400" b="1" err="1">
                <a:solidFill>
                  <a:srgbClr val="FF0000"/>
                </a:solidFill>
              </a:rPr>
              <a:t>agreement</a:t>
            </a:r>
            <a:r>
              <a:rPr lang="hu-HU" sz="2400" b="1">
                <a:solidFill>
                  <a:srgbClr val="FF0000"/>
                </a:solidFill>
              </a:rPr>
              <a:t>)</a:t>
            </a:r>
          </a:p>
          <a:p>
            <a:endParaRPr lang="hu-HU" sz="2400"/>
          </a:p>
        </p:txBody>
      </p:sp>
    </p:spTree>
    <p:extLst>
      <p:ext uri="{BB962C8B-B14F-4D97-AF65-F5344CB8AC3E}">
        <p14:creationId xmlns:p14="http://schemas.microsoft.com/office/powerpoint/2010/main" val="343188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8073190" cy="652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u-HU" sz="3600" b="1">
                <a:solidFill>
                  <a:srgbClr val="002060"/>
                </a:solidFill>
              </a:rPr>
              <a:t>REGULATION, INFO, FORMS</a:t>
            </a:r>
            <a:endParaRPr lang="hu-HU" sz="3600" u="sng">
              <a:solidFill>
                <a:srgbClr val="002060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78124" y="1628716"/>
            <a:ext cx="7824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err="1">
                <a:solidFill>
                  <a:srgbClr val="002060"/>
                </a:solidFill>
              </a:rPr>
              <a:t>Downloadable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from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Faculty’s</a:t>
            </a:r>
            <a:r>
              <a:rPr lang="hu-HU" sz="2400">
                <a:solidFill>
                  <a:srgbClr val="002060"/>
                </a:solidFill>
              </a:rPr>
              <a:t> website:</a:t>
            </a:r>
          </a:p>
          <a:p>
            <a:pPr lvl="0"/>
            <a:endParaRPr lang="hu-HU" sz="2400"/>
          </a:p>
          <a:p>
            <a:r>
              <a:rPr lang="hu-HU" sz="2400" b="1" u="sng">
                <a:solidFill>
                  <a:srgbClr val="1807F3"/>
                </a:solidFill>
                <a:hlinkClick r:id="rId2"/>
              </a:rPr>
              <a:t>https://ktk.pte.hu/en/students/studies/bachelor-programs/internship</a:t>
            </a:r>
            <a:endParaRPr lang="hu-HU" sz="2400" b="1" u="sng">
              <a:solidFill>
                <a:srgbClr val="1807F3"/>
              </a:solidFill>
            </a:endParaRPr>
          </a:p>
          <a:p>
            <a:endParaRPr lang="hu-HU" sz="2400"/>
          </a:p>
          <a:p>
            <a:pPr lvl="0"/>
            <a:r>
              <a:rPr lang="hu-HU" sz="2400">
                <a:solidFill>
                  <a:srgbClr val="002060"/>
                </a:solidFill>
              </a:rPr>
              <a:t>By </a:t>
            </a:r>
            <a:r>
              <a:rPr lang="hu-HU" sz="2400" err="1">
                <a:solidFill>
                  <a:srgbClr val="002060"/>
                </a:solidFill>
              </a:rPr>
              <a:t>person</a:t>
            </a:r>
            <a:r>
              <a:rPr lang="hu-HU" sz="2400">
                <a:solidFill>
                  <a:srgbClr val="002060"/>
                </a:solidFill>
              </a:rPr>
              <a:t>: </a:t>
            </a:r>
          </a:p>
          <a:p>
            <a:pPr lvl="0"/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Tutor</a:t>
            </a:r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Study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Department</a:t>
            </a:r>
            <a:endParaRPr lang="hu-H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BD7D-D79A-C846-821F-6EFB2491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376611" cy="693589"/>
          </a:xfrm>
        </p:spPr>
        <p:txBody>
          <a:bodyPr/>
          <a:lstStyle/>
          <a:p>
            <a:r>
              <a:rPr lang="hu-HU" sz="3600" b="1">
                <a:solidFill>
                  <a:srgbClr val="002060"/>
                </a:solidFill>
              </a:rPr>
              <a:t>GOALS AND TASKS</a:t>
            </a:r>
          </a:p>
        </p:txBody>
      </p:sp>
      <p:sp>
        <p:nvSpPr>
          <p:cNvPr id="3" name="Téglalap 2"/>
          <p:cNvSpPr/>
          <p:nvPr/>
        </p:nvSpPr>
        <p:spPr>
          <a:xfrm>
            <a:off x="609599" y="1633412"/>
            <a:ext cx="101743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>
                <a:solidFill>
                  <a:srgbClr val="002060"/>
                </a:solidFill>
              </a:rPr>
              <a:t>The </a:t>
            </a:r>
            <a:r>
              <a:rPr lang="hu-HU" sz="2400" err="1">
                <a:solidFill>
                  <a:srgbClr val="002060"/>
                </a:solidFill>
              </a:rPr>
              <a:t>taken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position</a:t>
            </a:r>
            <a:r>
              <a:rPr lang="hu-HU" sz="2400">
                <a:solidFill>
                  <a:srgbClr val="002060"/>
                </a:solidFill>
              </a:rPr>
              <a:t> has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b="1" err="1">
                <a:solidFill>
                  <a:srgbClr val="002060"/>
                </a:solidFill>
              </a:rPr>
              <a:t>professional</a:t>
            </a:r>
            <a:r>
              <a:rPr lang="hu-HU" sz="2400" b="1">
                <a:solidFill>
                  <a:srgbClr val="002060"/>
                </a:solidFill>
              </a:rPr>
              <a:t> and business-</a:t>
            </a:r>
            <a:r>
              <a:rPr lang="hu-HU" sz="2400" b="1" err="1">
                <a:solidFill>
                  <a:srgbClr val="002060"/>
                </a:solidFill>
              </a:rPr>
              <a:t>related</a:t>
            </a:r>
            <a:r>
              <a:rPr lang="hu-HU" sz="2400">
                <a:solidFill>
                  <a:srgbClr val="002060"/>
                </a:solidFill>
              </a:rPr>
              <a:t>.</a:t>
            </a:r>
          </a:p>
          <a:p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Forms</a:t>
            </a:r>
            <a:r>
              <a:rPr lang="hu-HU" sz="2400">
                <a:solidFill>
                  <a:srgbClr val="002060"/>
                </a:solidFill>
              </a:rPr>
              <a:t> and </a:t>
            </a:r>
            <a:r>
              <a:rPr lang="hu-HU" sz="2400" err="1">
                <a:solidFill>
                  <a:srgbClr val="002060"/>
                </a:solidFill>
              </a:rPr>
              <a:t>contracts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have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submitted</a:t>
            </a:r>
            <a:r>
              <a:rPr lang="hu-HU" sz="2400">
                <a:solidFill>
                  <a:srgbClr val="002060"/>
                </a:solidFill>
              </a:rPr>
              <a:t> by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given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b="1" err="1">
                <a:solidFill>
                  <a:srgbClr val="002060"/>
                </a:solidFill>
              </a:rPr>
              <a:t>deadlines</a:t>
            </a:r>
            <a:r>
              <a:rPr lang="hu-HU" sz="2400">
                <a:solidFill>
                  <a:srgbClr val="002060"/>
                </a:solidFill>
              </a:rPr>
              <a:t>.</a:t>
            </a:r>
          </a:p>
          <a:p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You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have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b="1" err="1">
                <a:solidFill>
                  <a:srgbClr val="002060"/>
                </a:solidFill>
              </a:rPr>
              <a:t>register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yourself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„Szakmai gyakorlat” (</a:t>
            </a:r>
            <a:r>
              <a:rPr lang="hu-HU" sz="2400" err="1">
                <a:solidFill>
                  <a:srgbClr val="002060"/>
                </a:solidFill>
              </a:rPr>
              <a:t>Internship</a:t>
            </a:r>
            <a:r>
              <a:rPr lang="hu-HU" sz="2400">
                <a:solidFill>
                  <a:srgbClr val="002060"/>
                </a:solidFill>
              </a:rPr>
              <a:t>) </a:t>
            </a:r>
            <a:r>
              <a:rPr lang="hu-HU" sz="2400" err="1">
                <a:solidFill>
                  <a:srgbClr val="002060"/>
                </a:solidFill>
              </a:rPr>
              <a:t>module</a:t>
            </a:r>
            <a:r>
              <a:rPr lang="hu-HU" sz="2400">
                <a:solidFill>
                  <a:srgbClr val="002060"/>
                </a:solidFill>
              </a:rPr>
              <a:t> in NEPTUN in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7th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r>
              <a:rPr lang="hu-HU" sz="2400">
                <a:solidFill>
                  <a:srgbClr val="002060"/>
                </a:solidFill>
              </a:rPr>
              <a:t>.</a:t>
            </a:r>
          </a:p>
          <a:p>
            <a:r>
              <a:rPr lang="hu-HU" sz="2400">
                <a:solidFill>
                  <a:srgbClr val="002060"/>
                </a:solidFill>
              </a:rPr>
              <a:t>TC </a:t>
            </a:r>
            <a:r>
              <a:rPr lang="hu-HU" sz="2400" err="1">
                <a:solidFill>
                  <a:srgbClr val="002060"/>
                </a:solidFill>
              </a:rPr>
              <a:t>students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need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register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Internship</a:t>
            </a:r>
            <a:r>
              <a:rPr lang="hu-HU" sz="2400">
                <a:solidFill>
                  <a:srgbClr val="002060"/>
                </a:solidFill>
              </a:rPr>
              <a:t> I 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20 </a:t>
            </a:r>
            <a:r>
              <a:rPr lang="hu-HU" sz="2400" err="1">
                <a:solidFill>
                  <a:srgbClr val="002060"/>
                </a:solidFill>
              </a:rPr>
              <a:t>credits</a:t>
            </a:r>
            <a:r>
              <a:rPr lang="hu-HU" sz="2400">
                <a:solidFill>
                  <a:srgbClr val="002060"/>
                </a:solidFill>
              </a:rPr>
              <a:t> in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7th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r>
              <a:rPr lang="hu-HU" sz="2400">
                <a:solidFill>
                  <a:srgbClr val="002060"/>
                </a:solidFill>
              </a:rPr>
              <a:t> and </a:t>
            </a:r>
            <a:r>
              <a:rPr lang="hu-HU" sz="2400" err="1">
                <a:solidFill>
                  <a:srgbClr val="002060"/>
                </a:solidFill>
              </a:rPr>
              <a:t>Internship</a:t>
            </a:r>
            <a:r>
              <a:rPr lang="hu-HU" sz="2400">
                <a:solidFill>
                  <a:srgbClr val="002060"/>
                </a:solidFill>
              </a:rPr>
              <a:t> II 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30 </a:t>
            </a:r>
            <a:r>
              <a:rPr lang="hu-HU" sz="2400" err="1">
                <a:solidFill>
                  <a:srgbClr val="002060"/>
                </a:solidFill>
              </a:rPr>
              <a:t>credits</a:t>
            </a:r>
            <a:r>
              <a:rPr lang="hu-HU" sz="2400">
                <a:solidFill>
                  <a:srgbClr val="002060"/>
                </a:solidFill>
              </a:rPr>
              <a:t> in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8th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r>
              <a:rPr lang="hu-HU" sz="2400">
                <a:solidFill>
                  <a:srgbClr val="002060"/>
                </a:solidFill>
              </a:rPr>
              <a:t>.</a:t>
            </a:r>
          </a:p>
          <a:p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Internship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module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worths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b="1">
                <a:solidFill>
                  <a:srgbClr val="002060"/>
                </a:solidFill>
              </a:rPr>
              <a:t>20 </a:t>
            </a:r>
            <a:r>
              <a:rPr lang="hu-HU" sz="2400" b="1" err="1">
                <a:solidFill>
                  <a:srgbClr val="002060"/>
                </a:solidFill>
              </a:rPr>
              <a:t>credits</a:t>
            </a:r>
            <a:r>
              <a:rPr lang="hu-HU" sz="2400" b="1">
                <a:solidFill>
                  <a:srgbClr val="002060"/>
                </a:solidFill>
              </a:rPr>
              <a:t> </a:t>
            </a:r>
            <a:r>
              <a:rPr lang="hu-HU" sz="2400">
                <a:solidFill>
                  <a:srgbClr val="002060"/>
                </a:solidFill>
              </a:rPr>
              <a:t>and </a:t>
            </a:r>
            <a:r>
              <a:rPr lang="hu-HU" sz="2400" err="1">
                <a:solidFill>
                  <a:srgbClr val="002060"/>
                </a:solidFill>
              </a:rPr>
              <a:t>will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evaluated</a:t>
            </a:r>
            <a:r>
              <a:rPr lang="hu-HU" sz="2400">
                <a:solidFill>
                  <a:srgbClr val="002060"/>
                </a:solidFill>
              </a:rPr>
              <a:t> by </a:t>
            </a:r>
            <a:r>
              <a:rPr lang="hu-HU" sz="2400" err="1">
                <a:solidFill>
                  <a:srgbClr val="002060"/>
                </a:solidFill>
              </a:rPr>
              <a:t>your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b="1">
                <a:solidFill>
                  <a:srgbClr val="002060"/>
                </a:solidFill>
              </a:rPr>
              <a:t>mentor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at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company</a:t>
            </a:r>
            <a:r>
              <a:rPr lang="hu-HU" sz="2400">
                <a:solidFill>
                  <a:srgbClr val="002060"/>
                </a:solidFill>
              </a:rPr>
              <a:t>: </a:t>
            </a:r>
          </a:p>
          <a:p>
            <a:pPr lvl="0"/>
            <a:endParaRPr lang="hu-HU" sz="2400">
              <a:solidFill>
                <a:srgbClr val="002060"/>
              </a:solidFill>
            </a:endParaRPr>
          </a:p>
          <a:p>
            <a:pPr lvl="0"/>
            <a:r>
              <a:rPr lang="hu-HU" sz="2400" err="1">
                <a:solidFill>
                  <a:srgbClr val="002060"/>
                </a:solidFill>
              </a:rPr>
              <a:t>Mentor’s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Evaluation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form</a:t>
            </a:r>
            <a:r>
              <a:rPr lang="hu-HU" sz="2400">
                <a:solidFill>
                  <a:srgbClr val="002060"/>
                </a:solidFill>
              </a:rPr>
              <a:t> (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submitted</a:t>
            </a:r>
            <a:r>
              <a:rPr lang="hu-HU" sz="2400">
                <a:solidFill>
                  <a:srgbClr val="002060"/>
                </a:solidFill>
              </a:rPr>
              <a:t> by a </a:t>
            </a:r>
            <a:r>
              <a:rPr lang="hu-HU" sz="2400" err="1">
                <a:solidFill>
                  <a:srgbClr val="002060"/>
                </a:solidFill>
              </a:rPr>
              <a:t>given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b="1">
                <a:solidFill>
                  <a:srgbClr val="002060"/>
                </a:solidFill>
              </a:rPr>
              <a:t>deadline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after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intership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period</a:t>
            </a:r>
            <a:r>
              <a:rPr lang="hu-HU" sz="240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760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8E8791-1884-889B-371A-D6344064F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373664" cy="901316"/>
          </a:xfrm>
        </p:spPr>
        <p:txBody>
          <a:bodyPr/>
          <a:lstStyle/>
          <a:p>
            <a:r>
              <a:rPr lang="hu-HU" sz="3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SCHEDULE</a:t>
            </a:r>
            <a:r>
              <a:rPr lang="hu-HU">
                <a:cs typeface="Roboto" panose="02000000000000000000" pitchFamily="2" charset="0"/>
              </a:rPr>
              <a:t> </a:t>
            </a:r>
            <a:endParaRPr lang="en-US">
              <a:cs typeface="Roboto" panose="02000000000000000000" pitchFamily="2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0BAA061-29C7-248C-7C69-8432D40852B9}"/>
              </a:ext>
            </a:extLst>
          </p:cNvPr>
          <p:cNvSpPr/>
          <p:nvPr/>
        </p:nvSpPr>
        <p:spPr>
          <a:xfrm>
            <a:off x="398611" y="1191394"/>
            <a:ext cx="1083260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Orientation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6th.03.2025. 13:00. B314.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OPENUP 3rd.03.2024- 2nd.05.2025.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Finalisation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5th 05.2025.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https://www.facebook.com/openup.education/photos_albums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offers (not too many therefore SH students enjoy priority)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</a:p>
          <a:p>
            <a:pPr lvl="1"/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Finding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Accreditation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contract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Completion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Follow-up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Mentor’s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submission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3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6"/>
          <p:cNvSpPr txBox="1">
            <a:spLocks/>
          </p:cNvSpPr>
          <p:nvPr/>
        </p:nvSpPr>
        <p:spPr>
          <a:xfrm>
            <a:off x="0" y="-31459"/>
            <a:ext cx="8229600" cy="576065"/>
          </a:xfrm>
          <a:prstGeom prst="rect">
            <a:avLst/>
          </a:prstGeom>
        </p:spPr>
        <p:txBody>
          <a:bodyPr t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 sz="3600" b="1">
                <a:solidFill>
                  <a:srgbClr val="002060"/>
                </a:solidFill>
              </a:rPr>
              <a:t>PROCESS</a:t>
            </a:r>
          </a:p>
        </p:txBody>
      </p:sp>
      <p:sp>
        <p:nvSpPr>
          <p:cNvPr id="6" name="Téglalap 5"/>
          <p:cNvSpPr/>
          <p:nvPr/>
        </p:nvSpPr>
        <p:spPr>
          <a:xfrm>
            <a:off x="8709" y="1475251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Finding</a:t>
            </a:r>
            <a:r>
              <a:rPr lang="hu-HU" dirty="0"/>
              <a:t> a </a:t>
            </a:r>
            <a:r>
              <a:rPr lang="hu-HU" dirty="0" err="1"/>
              <a:t>place</a:t>
            </a:r>
            <a:r>
              <a:rPr lang="hu-HU" dirty="0"/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2012977" y="2359224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Faculty</a:t>
            </a:r>
            <a:r>
              <a:rPr lang="hu-HU"/>
              <a:t> </a:t>
            </a:r>
            <a:r>
              <a:rPr lang="hu-HU" err="1"/>
              <a:t>offers</a:t>
            </a: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189712" y="1547259"/>
            <a:ext cx="164780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Accreditation</a:t>
            </a:r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837513" y="154725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Forms</a:t>
            </a:r>
            <a:r>
              <a:rPr lang="hu-HU"/>
              <a:t> and </a:t>
            </a:r>
            <a:r>
              <a:rPr lang="hu-HU" err="1"/>
              <a:t>contracts</a:t>
            </a: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012977" y="320344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Internship</a:t>
            </a: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021361" y="492268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Mentor’s </a:t>
            </a:r>
            <a:r>
              <a:rPr lang="hu-HU" err="1"/>
              <a:t>evaluation</a:t>
            </a: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837512" y="492268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Grade</a:t>
            </a:r>
            <a:r>
              <a:rPr lang="hu-HU"/>
              <a:t>/</a:t>
            </a:r>
            <a:r>
              <a:rPr lang="hu-HU" err="1"/>
              <a:t>credits</a:t>
            </a:r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1520877" y="2639570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6529939" y="550322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>
            <a:off x="3051579" y="1669685"/>
            <a:ext cx="2138132" cy="3349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6535910" y="212332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9501809" y="300729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felé nyíl 18"/>
          <p:cNvSpPr/>
          <p:nvPr/>
        </p:nvSpPr>
        <p:spPr>
          <a:xfrm>
            <a:off x="4181601" y="466348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FECCCE41-CCBC-D42D-3D33-D938752F7CD3}"/>
              </a:ext>
            </a:extLst>
          </p:cNvPr>
          <p:cNvSpPr/>
          <p:nvPr/>
        </p:nvSpPr>
        <p:spPr>
          <a:xfrm>
            <a:off x="0" y="2441811"/>
            <a:ext cx="1509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Register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OPENUP</a:t>
            </a:r>
          </a:p>
        </p:txBody>
      </p:sp>
    </p:spTree>
    <p:extLst>
      <p:ext uri="{BB962C8B-B14F-4D97-AF65-F5344CB8AC3E}">
        <p14:creationId xmlns:p14="http://schemas.microsoft.com/office/powerpoint/2010/main" val="31535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A872-1048-FE36-DA34-6EDEF7314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460495" cy="901316"/>
          </a:xfrm>
        </p:spPr>
        <p:txBody>
          <a:bodyPr/>
          <a:lstStyle/>
          <a:p>
            <a:r>
              <a:rPr lang="hu-HU" sz="3600" b="1">
                <a:solidFill>
                  <a:srgbClr val="002060"/>
                </a:solidFill>
              </a:rPr>
              <a:t>Internship application on Openup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87EEA-F4C7-E13A-9F9A-6DFCE45D3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189" y="1607480"/>
            <a:ext cx="7280255" cy="914400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err="1"/>
              <a:t>Deadlines</a:t>
            </a:r>
            <a:r>
              <a:rPr lang="hu-HU" sz="2400" b="1" dirty="0"/>
              <a:t>: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3 </a:t>
            </a:r>
            <a:r>
              <a:rPr lang="hu-HU" sz="2400" dirty="0" err="1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March</a:t>
            </a:r>
            <a:r>
              <a:rPr lang="hu-HU" sz="24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 – 5 May</a:t>
            </a:r>
            <a:r>
              <a:rPr lang="hu-HU" dirty="0"/>
              <a:t>: </a:t>
            </a:r>
          </a:p>
          <a:p>
            <a:r>
              <a:rPr lang="hu-HU" dirty="0" err="1"/>
              <a:t>Register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Openup</a:t>
            </a:r>
            <a:r>
              <a:rPr lang="hu-HU" dirty="0"/>
              <a:t>, </a:t>
            </a:r>
          </a:p>
          <a:p>
            <a:r>
              <a:rPr lang="hu-HU" dirty="0" err="1"/>
              <a:t>Fill</a:t>
            </a:r>
            <a:r>
              <a:rPr lang="hu-HU" dirty="0"/>
              <a:t> out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profile</a:t>
            </a:r>
            <a:r>
              <a:rPr lang="hu-HU" dirty="0"/>
              <a:t>, </a:t>
            </a:r>
          </a:p>
          <a:p>
            <a:r>
              <a:rPr lang="hu-HU" dirty="0" err="1"/>
              <a:t>Upload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CV, </a:t>
            </a:r>
          </a:p>
          <a:p>
            <a:r>
              <a:rPr lang="hu-HU" dirty="0" err="1"/>
              <a:t>Upload</a:t>
            </a:r>
            <a:r>
              <a:rPr lang="hu-HU" dirty="0"/>
              <a:t> a </a:t>
            </a:r>
            <a:r>
              <a:rPr lang="hu-HU" dirty="0" err="1"/>
              <a:t>professional</a:t>
            </a:r>
            <a:r>
              <a:rPr lang="hu-HU" dirty="0"/>
              <a:t> </a:t>
            </a:r>
            <a:r>
              <a:rPr lang="hu-HU" dirty="0" err="1"/>
              <a:t>profile</a:t>
            </a:r>
            <a:r>
              <a:rPr lang="hu-HU" dirty="0"/>
              <a:t> </a:t>
            </a:r>
            <a:r>
              <a:rPr lang="hu-HU" dirty="0" err="1"/>
              <a:t>picture</a:t>
            </a:r>
            <a:r>
              <a:rPr lang="hu-HU" dirty="0"/>
              <a:t> and a </a:t>
            </a:r>
            <a:r>
              <a:rPr lang="hu-HU" dirty="0" err="1"/>
              <a:t>cover</a:t>
            </a:r>
            <a:r>
              <a:rPr lang="hu-HU" dirty="0"/>
              <a:t> </a:t>
            </a:r>
            <a:r>
              <a:rPr lang="hu-HU" dirty="0" err="1"/>
              <a:t>photo</a:t>
            </a:r>
            <a:endParaRPr lang="hu-HU" dirty="0"/>
          </a:p>
          <a:p>
            <a:r>
              <a:rPr lang="hu-HU" dirty="0" err="1"/>
              <a:t>Apply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3 </a:t>
            </a:r>
            <a:r>
              <a:rPr lang="hu-HU" dirty="0" err="1"/>
              <a:t>positions</a:t>
            </a:r>
            <a:r>
              <a:rPr lang="hu-HU" dirty="0"/>
              <a:t> and </a:t>
            </a:r>
            <a:r>
              <a:rPr lang="hu-HU" dirty="0" err="1"/>
              <a:t>wait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called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an </a:t>
            </a:r>
            <a:r>
              <a:rPr lang="hu-HU" dirty="0" err="1"/>
              <a:t>interview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hired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accepted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surface</a:t>
            </a:r>
            <a:r>
              <a:rPr lang="hu-HU" dirty="0"/>
              <a:t>, </a:t>
            </a:r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sure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accept</a:t>
            </a:r>
            <a:r>
              <a:rPr lang="hu-HU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only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company’s</a:t>
            </a:r>
            <a:r>
              <a:rPr lang="hu-HU" dirty="0"/>
              <a:t> </a:t>
            </a:r>
            <a:r>
              <a:rPr lang="hu-HU" dirty="0" err="1"/>
              <a:t>position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truly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go </a:t>
            </a:r>
            <a:r>
              <a:rPr lang="hu-HU" dirty="0" err="1"/>
              <a:t>because</a:t>
            </a:r>
            <a:r>
              <a:rPr lang="hu-HU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after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this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 err="1"/>
              <a:t>action</a:t>
            </a:r>
            <a:r>
              <a:rPr lang="hu-HU" dirty="0"/>
              <a:t>, </a:t>
            </a:r>
            <a:r>
              <a:rPr lang="hu-HU" b="1" dirty="0" err="1">
                <a:solidFill>
                  <a:srgbClr val="FF0000"/>
                </a:solidFill>
              </a:rPr>
              <a:t>there</a:t>
            </a:r>
            <a:r>
              <a:rPr lang="hu-HU" b="1" dirty="0">
                <a:solidFill>
                  <a:srgbClr val="FF0000"/>
                </a:solidFill>
              </a:rPr>
              <a:t> is no </a:t>
            </a:r>
            <a:r>
              <a:rPr lang="hu-HU" b="1" dirty="0" err="1">
                <a:solidFill>
                  <a:srgbClr val="FF0000"/>
                </a:solidFill>
              </a:rPr>
              <a:t>opportunity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to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change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 err="1"/>
              <a:t>the</a:t>
            </a:r>
            <a:r>
              <a:rPr lang="hu-HU" dirty="0"/>
              <a:t> decision,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contract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starts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6AD23-ADE3-862E-32C1-2398DD98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69" y="901316"/>
            <a:ext cx="4732942" cy="275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4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>
          <a:xfrm>
            <a:off x="623189" y="2514600"/>
            <a:ext cx="8448622" cy="4126832"/>
          </a:xfrm>
        </p:spPr>
        <p:txBody>
          <a:bodyPr/>
          <a:lstStyle/>
          <a:p>
            <a:endParaRPr lang="hu-HU" sz="2400"/>
          </a:p>
          <a:p>
            <a:endParaRPr lang="hu-HU" sz="2400"/>
          </a:p>
        </p:txBody>
      </p:sp>
      <p:sp>
        <p:nvSpPr>
          <p:cNvPr id="5" name="Téglalap 4"/>
          <p:cNvSpPr/>
          <p:nvPr/>
        </p:nvSpPr>
        <p:spPr>
          <a:xfrm>
            <a:off x="1557907" y="1233046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Finding</a:t>
            </a:r>
            <a:r>
              <a:rPr lang="hu-HU"/>
              <a:t> a </a:t>
            </a:r>
            <a:r>
              <a:rPr lang="hu-HU" err="1"/>
              <a:t>place</a:t>
            </a: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971051" y="1229975"/>
            <a:ext cx="1831919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Accreditation</a:t>
            </a:r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>
            <a:off x="4582243" y="1382459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981843" y="1441169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13967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err="1">
                          <a:effectLst/>
                          <a:latin typeface="+mj-lt"/>
                        </a:rPr>
                        <a:t>Submission</a:t>
                      </a:r>
                      <a:r>
                        <a:rPr lang="hu-HU" sz="1800" u="none" strike="noStrike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err="1"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u="none" strike="noStrike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err="1">
                          <a:effectLst/>
                          <a:latin typeface="+mj-lt"/>
                        </a:rPr>
                        <a:t>form</a:t>
                      </a:r>
                      <a:r>
                        <a:rPr lang="hu-HU" sz="1800" u="none" strike="noStrike">
                          <a:effectLst/>
                          <a:latin typeface="+mj-lt"/>
                        </a:rPr>
                        <a:t> and</a:t>
                      </a:r>
                      <a:r>
                        <a:rPr lang="hu-HU" sz="1800" u="none" strike="noStrike" baseline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baseline="0" err="1">
                          <a:effectLst/>
                          <a:latin typeface="+mj-lt"/>
                        </a:rPr>
                        <a:t>Letter</a:t>
                      </a:r>
                      <a:r>
                        <a:rPr lang="hu-HU" sz="1800" u="none" strike="noStrike" baseline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baseline="0" err="1">
                          <a:effectLst/>
                          <a:latin typeface="+mj-lt"/>
                        </a:rPr>
                        <a:t>Acceptance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7th </a:t>
                      </a:r>
                      <a:r>
                        <a:rPr lang="hu-HU" sz="1800" u="none" strike="noStrike" dirty="0" err="1"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u="none" strike="noStrike" baseline="0" dirty="0">
                          <a:effectLst/>
                          <a:latin typeface="+mj-lt"/>
                        </a:rPr>
                        <a:t> 2025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Acceptance</a:t>
                      </a:r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hu-HU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refusal</a:t>
                      </a:r>
                      <a:r>
                        <a:rPr lang="hu-HU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28th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Jobbra nyíl 9"/>
          <p:cNvSpPr/>
          <p:nvPr/>
        </p:nvSpPr>
        <p:spPr>
          <a:xfrm>
            <a:off x="6900130" y="140166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hu-HU" sz="3600" kern="0"/>
          </a:p>
        </p:txBody>
      </p:sp>
      <p:sp>
        <p:nvSpPr>
          <p:cNvPr id="14" name="Cím 3"/>
          <p:cNvSpPr txBox="1">
            <a:spLocks/>
          </p:cNvSpPr>
          <p:nvPr/>
        </p:nvSpPr>
        <p:spPr>
          <a:xfrm>
            <a:off x="-298884" y="0"/>
            <a:ext cx="8229600" cy="288000"/>
          </a:xfrm>
          <a:prstGeom prst="rect">
            <a:avLst/>
          </a:prstGeom>
        </p:spPr>
        <p:txBody>
          <a:bodyPr t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hu-HU" sz="2800" b="1" dirty="0">
                <a:solidFill>
                  <a:srgbClr val="002060"/>
                </a:solidFill>
              </a:rPr>
              <a:t>ACCREDITATION PROCEDURE AND DEADLINES</a:t>
            </a:r>
          </a:p>
          <a:p>
            <a:endParaRPr lang="hu-HU" sz="3600" b="1" dirty="0"/>
          </a:p>
          <a:p>
            <a:pPr algn="ctr"/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352939938"/>
      </p:ext>
    </p:extLst>
  </p:cSld>
  <p:clrMapOvr>
    <a:masterClrMapping/>
  </p:clrMapOvr>
</p:sld>
</file>

<file path=ppt/theme/theme1.xml><?xml version="1.0" encoding="utf-8"?>
<a:theme xmlns:a="http://schemas.openxmlformats.org/drawingml/2006/main" name="KTK kari ppt sablon_2">
  <a:themeElements>
    <a:clrScheme name="Custom 4">
      <a:dk1>
        <a:srgbClr val="121826"/>
      </a:dk1>
      <a:lt1>
        <a:sysClr val="window" lastClr="FFFFFF"/>
      </a:lt1>
      <a:dk2>
        <a:srgbClr val="121826"/>
      </a:dk2>
      <a:lt2>
        <a:srgbClr val="FFFFFF"/>
      </a:lt2>
      <a:accent1>
        <a:srgbClr val="44B4E6"/>
      </a:accent1>
      <a:accent2>
        <a:srgbClr val="E0224E"/>
      </a:accent2>
      <a:accent3>
        <a:srgbClr val="121826"/>
      </a:accent3>
      <a:accent4>
        <a:srgbClr val="FF0000"/>
      </a:accent4>
      <a:accent5>
        <a:srgbClr val="8A2C64"/>
      </a:accent5>
      <a:accent6>
        <a:srgbClr val="4487D5"/>
      </a:accent6>
      <a:hlink>
        <a:srgbClr val="44B4E6"/>
      </a:hlink>
      <a:folHlink>
        <a:srgbClr val="E0224E"/>
      </a:folHlink>
    </a:clrScheme>
    <a:fontScheme name="Custom 3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 sablon2021-wide-2" id="{3B66F20F-B273-4C42-B47D-90B936632202}" vid="{F2516ADE-9440-9541-988E-76ACD60D9D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33ECF6-96B0-43A7-A3FC-AEAAEF2CEEA4}">
  <we:reference id="22ff87a5-132f-4d52-9e97-94d888e4dd91" version="3.0.0.0" store="EXCatalog" storeType="EXCatalog"/>
  <we:alternateReferences>
    <we:reference id="WA104380050" version="3.0.0.0" store="hu-HU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50c119-6cd4-4d13-994f-364b395a6467">
      <UserInfo>
        <DisplayName>Hargitai Ildikó</DisplayName>
        <AccountId>66</AccountId>
        <AccountType/>
      </UserInfo>
      <UserInfo>
        <DisplayName>Dr. Kovács Balázs</DisplayName>
        <AccountId>83</AccountId>
        <AccountType/>
      </UserInfo>
      <UserInfo>
        <DisplayName>Szemerei Eszter</DisplayName>
        <AccountId>1121</AccountId>
        <AccountType/>
      </UserInfo>
      <UserInfo>
        <DisplayName>Nagy Norbert Péter</DisplayName>
        <AccountId>95</AccountId>
        <AccountType/>
      </UserInfo>
      <UserInfo>
        <DisplayName>Bakos Brigitta Lilla</DisplayName>
        <AccountId>3657</AccountId>
        <AccountType/>
      </UserInfo>
      <UserInfo>
        <DisplayName>Bellér Beáta Noémi</DisplayName>
        <AccountId>2058</AccountId>
        <AccountType/>
      </UserInfo>
      <UserInfo>
        <DisplayName>Dóczi Gerda</DisplayName>
        <AccountId>2204</AccountId>
        <AccountType/>
      </UserInfo>
      <UserInfo>
        <DisplayName>Tóth Csenge</DisplayName>
        <AccountId>2363</AccountId>
        <AccountType/>
      </UserInfo>
    </SharedWithUsers>
    <lcf76f155ced4ddcb4097134ff3c332f xmlns="560d5341-933b-41a3-b7af-744e9fb94ba0">
      <Terms xmlns="http://schemas.microsoft.com/office/infopath/2007/PartnerControls"/>
    </lcf76f155ced4ddcb4097134ff3c332f>
    <TaxCatchAll xmlns="c150c119-6cd4-4d13-994f-364b395a64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50E3FF7A83DC24EAD96B51B5C934B1A" ma:contentTypeVersion="18" ma:contentTypeDescription="Új dokumentum létrehozása." ma:contentTypeScope="" ma:versionID="c9baa848cb5e5779e5fff31ba396d16d">
  <xsd:schema xmlns:xsd="http://www.w3.org/2001/XMLSchema" xmlns:xs="http://www.w3.org/2001/XMLSchema" xmlns:p="http://schemas.microsoft.com/office/2006/metadata/properties" xmlns:ns2="560d5341-933b-41a3-b7af-744e9fb94ba0" xmlns:ns3="c150c119-6cd4-4d13-994f-364b395a6467" targetNamespace="http://schemas.microsoft.com/office/2006/metadata/properties" ma:root="true" ma:fieldsID="f635f07e2b3965fc92e11b45916ac4d1" ns2:_="" ns3:_="">
    <xsd:import namespace="560d5341-933b-41a3-b7af-744e9fb94ba0"/>
    <xsd:import namespace="c150c119-6cd4-4d13-994f-364b395a6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d5341-933b-41a3-b7af-744e9fb94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0c119-6cd4-4d13-994f-364b395a6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1cc069-5b87-4edc-af22-7f08d010a2b5}" ma:internalName="TaxCatchAll" ma:showField="CatchAllData" ma:web="c150c119-6cd4-4d13-994f-364b395a6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017C00-52ED-4672-829C-E1F4194F84DC}">
  <ds:schemaRefs>
    <ds:schemaRef ds:uri="43abc800-7dd3-4e18-933c-4e57edec20ee"/>
    <ds:schemaRef ds:uri="560d5341-933b-41a3-b7af-744e9fb94ba0"/>
    <ds:schemaRef ds:uri="c150c119-6cd4-4d13-994f-364b395a6467"/>
    <ds:schemaRef ds:uri="c28fca5e-9839-4ed6-96ae-cb941fcb79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BEECEF-7915-440C-8343-8634EC92B9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3E8599-D401-424D-B824-A6959884FB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714</Words>
  <Application>Microsoft Office PowerPoint</Application>
  <PresentationFormat>Szélesvásznú</PresentationFormat>
  <Paragraphs>144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Calibri</vt:lpstr>
      <vt:lpstr>Open Sans Light</vt:lpstr>
      <vt:lpstr>Roboto Light</vt:lpstr>
      <vt:lpstr>Gothic A1 Light</vt:lpstr>
      <vt:lpstr>Times New Roman</vt:lpstr>
      <vt:lpstr>Arial</vt:lpstr>
      <vt:lpstr>Roboto</vt:lpstr>
      <vt:lpstr>KTK kari ppt sablon_2</vt:lpstr>
      <vt:lpstr>COMPULSORY INTERNSHIP</vt:lpstr>
      <vt:lpstr>INTRODUCTION</vt:lpstr>
      <vt:lpstr>CONDITIONS</vt:lpstr>
      <vt:lpstr>PowerPoint-bemutató</vt:lpstr>
      <vt:lpstr>GOALS AND TASKS</vt:lpstr>
      <vt:lpstr>SCHEDULE </vt:lpstr>
      <vt:lpstr>PowerPoint-bemutató</vt:lpstr>
      <vt:lpstr>Internship application on Openup</vt:lpstr>
      <vt:lpstr>PowerPoint-bemutató</vt:lpstr>
      <vt:lpstr>PowerPoint-bemutató</vt:lpstr>
      <vt:lpstr>PowerPoint-bemutató</vt:lpstr>
      <vt:lpstr>PowerPoint-bemutató</vt:lpstr>
      <vt:lpstr>EVALUATION</vt:lpstr>
      <vt:lpstr>WHO TO CONTACT IN CASE OF DIFFICULTIES DURING THE INTERNSHIP?</vt:lpstr>
      <vt:lpstr>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Albrecht Péter</dc:creator>
  <cp:lastModifiedBy>Takács Judit Zsuzsanna</cp:lastModifiedBy>
  <cp:revision>6</cp:revision>
  <dcterms:created xsi:type="dcterms:W3CDTF">2020-08-31T11:02:21Z</dcterms:created>
  <dcterms:modified xsi:type="dcterms:W3CDTF">2025-02-18T09:07:20Z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0x010100550E3FF7A83DC24EAD96B51B5C934B1A</vt:lpwstr>
  </property>
  <property fmtid="{D5CDD505-2E9C-101B-9397-08002B2CF9AE}" pid="3" name="MediaServiceImageTags">
    <vt:lpwstr/>
  </property>
</Properties>
</file>