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23"/>
  </p:notesMasterIdLst>
  <p:handoutMasterIdLst>
    <p:handoutMasterId r:id="rId24"/>
  </p:handoutMasterIdLst>
  <p:sldIdLst>
    <p:sldId id="258" r:id="rId6"/>
    <p:sldId id="262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6" r:id="rId21"/>
    <p:sldId id="265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5DF"/>
    <a:srgbClr val="005892"/>
    <a:srgbClr val="21A06B"/>
    <a:srgbClr val="818B95"/>
    <a:srgbClr val="008874"/>
    <a:srgbClr val="A20F3B"/>
    <a:srgbClr val="005F71"/>
    <a:srgbClr val="BCBEC0"/>
    <a:srgbClr val="30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A4BE2-9D42-435E-A9F0-A2BBA962FB96}" v="2" dt="2026-03-09T07:31:13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9" autoAdjust="0"/>
    <p:restoredTop sz="94609" autoAdjust="0"/>
  </p:normalViewPr>
  <p:slideViewPr>
    <p:cSldViewPr snapToGrid="0">
      <p:cViewPr varScale="1">
        <p:scale>
          <a:sx n="94" d="100"/>
          <a:sy n="94" d="100"/>
        </p:scale>
        <p:origin x="111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ács Judit Zsuzsanna" userId="a36d9de7-5f33-48b1-88f1-11b04a74c6be" providerId="ADAL" clId="{C5194253-6EAB-4F05-91D4-11C58A399797}"/>
    <pc:docChg chg="custSel modSld">
      <pc:chgData name="Takács Judit Zsuzsanna" userId="a36d9de7-5f33-48b1-88f1-11b04a74c6be" providerId="ADAL" clId="{C5194253-6EAB-4F05-91D4-11C58A399797}" dt="2026-03-09T07:40:13.786" v="96" actId="20577"/>
      <pc:docMkLst>
        <pc:docMk/>
      </pc:docMkLst>
      <pc:sldChg chg="modSp mod">
        <pc:chgData name="Takács Judit Zsuzsanna" userId="a36d9de7-5f33-48b1-88f1-11b04a74c6be" providerId="ADAL" clId="{C5194253-6EAB-4F05-91D4-11C58A399797}" dt="2026-03-09T07:40:13.786" v="96" actId="20577"/>
        <pc:sldMkLst>
          <pc:docMk/>
          <pc:sldMk cId="2338486250" sldId="258"/>
        </pc:sldMkLst>
        <pc:spChg chg="mod">
          <ac:chgData name="Takács Judit Zsuzsanna" userId="a36d9de7-5f33-48b1-88f1-11b04a74c6be" providerId="ADAL" clId="{C5194253-6EAB-4F05-91D4-11C58A399797}" dt="2026-03-09T07:40:13.786" v="96" actId="20577"/>
          <ac:spMkLst>
            <pc:docMk/>
            <pc:sldMk cId="2338486250" sldId="258"/>
            <ac:spMk id="8" creationId="{5DDFA166-10A7-B148-0E6C-E8CF4E961F5F}"/>
          </ac:spMkLst>
        </pc:spChg>
      </pc:sldChg>
      <pc:sldChg chg="modSp mod">
        <pc:chgData name="Takács Judit Zsuzsanna" userId="a36d9de7-5f33-48b1-88f1-11b04a74c6be" providerId="ADAL" clId="{C5194253-6EAB-4F05-91D4-11C58A399797}" dt="2026-03-09T07:31:13.425" v="42" actId="20577"/>
        <pc:sldMkLst>
          <pc:docMk/>
          <pc:sldMk cId="3664820462" sldId="269"/>
        </pc:sldMkLst>
        <pc:spChg chg="mod">
          <ac:chgData name="Takács Judit Zsuzsanna" userId="a36d9de7-5f33-48b1-88f1-11b04a74c6be" providerId="ADAL" clId="{C5194253-6EAB-4F05-91D4-11C58A399797}" dt="2026-03-09T07:31:13.425" v="42" actId="20577"/>
          <ac:spMkLst>
            <pc:docMk/>
            <pc:sldMk cId="3664820462" sldId="269"/>
            <ac:spMk id="4" creationId="{1D73A9BD-8ECB-B770-0811-8E7D3D3725FC}"/>
          </ac:spMkLst>
        </pc:spChg>
      </pc:sldChg>
      <pc:sldChg chg="modSp mod">
        <pc:chgData name="Takács Judit Zsuzsanna" userId="a36d9de7-5f33-48b1-88f1-11b04a74c6be" providerId="ADAL" clId="{C5194253-6EAB-4F05-91D4-11C58A399797}" dt="2026-03-09T07:31:26.862" v="43" actId="20577"/>
        <pc:sldMkLst>
          <pc:docMk/>
          <pc:sldMk cId="1672701945" sldId="271"/>
        </pc:sldMkLst>
        <pc:spChg chg="mod">
          <ac:chgData name="Takács Judit Zsuzsanna" userId="a36d9de7-5f33-48b1-88f1-11b04a74c6be" providerId="ADAL" clId="{C5194253-6EAB-4F05-91D4-11C58A399797}" dt="2026-03-09T07:31:26.862" v="43" actId="20577"/>
          <ac:spMkLst>
            <pc:docMk/>
            <pc:sldMk cId="1672701945" sldId="271"/>
            <ac:spMk id="2" creationId="{9A451AFA-82E3-A506-1184-8EA56EFC59CB}"/>
          </ac:spMkLst>
        </pc:spChg>
      </pc:sldChg>
      <pc:sldChg chg="modSp mod">
        <pc:chgData name="Takács Judit Zsuzsanna" userId="a36d9de7-5f33-48b1-88f1-11b04a74c6be" providerId="ADAL" clId="{C5194253-6EAB-4F05-91D4-11C58A399797}" dt="2026-03-09T07:34:11.660" v="93" actId="207"/>
        <pc:sldMkLst>
          <pc:docMk/>
          <pc:sldMk cId="594557866" sldId="273"/>
        </pc:sldMkLst>
        <pc:graphicFrameChg chg="modGraphic">
          <ac:chgData name="Takács Judit Zsuzsanna" userId="a36d9de7-5f33-48b1-88f1-11b04a74c6be" providerId="ADAL" clId="{C5194253-6EAB-4F05-91D4-11C58A399797}" dt="2026-03-09T07:34:11.660" v="93" actId="207"/>
          <ac:graphicFrameMkLst>
            <pc:docMk/>
            <pc:sldMk cId="594557866" sldId="273"/>
            <ac:graphicFrameMk id="3" creationId="{1A0632EA-CF48-2452-9F1F-00352E2D444D}"/>
          </ac:graphicFrameMkLst>
        </pc:graphicFrameChg>
      </pc:sldChg>
      <pc:sldChg chg="delSp mod">
        <pc:chgData name="Takács Judit Zsuzsanna" userId="a36d9de7-5f33-48b1-88f1-11b04a74c6be" providerId="ADAL" clId="{C5194253-6EAB-4F05-91D4-11C58A399797}" dt="2026-03-09T07:40:05.841" v="94" actId="478"/>
        <pc:sldMkLst>
          <pc:docMk/>
          <pc:sldMk cId="2432366576" sldId="275"/>
        </pc:sldMkLst>
        <pc:spChg chg="del">
          <ac:chgData name="Takács Judit Zsuzsanna" userId="a36d9de7-5f33-48b1-88f1-11b04a74c6be" providerId="ADAL" clId="{C5194253-6EAB-4F05-91D4-11C58A399797}" dt="2026-03-09T07:40:05.841" v="94" actId="478"/>
          <ac:spMkLst>
            <pc:docMk/>
            <pc:sldMk cId="2432366576" sldId="275"/>
            <ac:spMk id="4" creationId="{88D261B3-D458-11AF-8BE7-11672C4FFE1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ED5B33E-9359-EAFB-8C87-9AFE842F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E990AD6-C26A-9FA1-9F2E-C88CD1D4F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A2A4-07C0-44DD-BB3A-C89301E7071F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EA4FC6-740F-EC46-076B-70A8AD8F1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EE0C0F-B011-CF40-346F-5B7B70ED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3CB0-9132-4BE5-93FA-2094C4605E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C31-7859-481F-B276-41A4D049818D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22FF-E8EF-4752-B684-1F52E2E3C7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475F-BCD8-CD7B-C079-F436D796F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E48BF8-A41A-FD08-C832-2C90B66F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3A5D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BD6B035E-2A76-A45F-AC4C-BE14012E6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  <p:sp>
        <p:nvSpPr>
          <p:cNvPr id="13" name="Ábra 17">
            <a:extLst>
              <a:ext uri="{FF2B5EF4-FFF2-40B4-BE49-F238E27FC236}">
                <a16:creationId xmlns:a16="http://schemas.microsoft.com/office/drawing/2014/main" id="{D247DB36-53B9-C28E-F0E7-45260F681A39}"/>
              </a:ext>
            </a:extLst>
          </p:cNvPr>
          <p:cNvSpPr/>
          <p:nvPr userDrawn="1"/>
        </p:nvSpPr>
        <p:spPr>
          <a:xfrm>
            <a:off x="516852" y="534138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23A5DF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4" name="Ábra 7">
            <a:extLst>
              <a:ext uri="{FF2B5EF4-FFF2-40B4-BE49-F238E27FC236}">
                <a16:creationId xmlns:a16="http://schemas.microsoft.com/office/drawing/2014/main" id="{16333E36-71B0-F0E9-E7A8-1BEE98FB18CD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72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CEFBF6-108D-4617-8E36-49DB3365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83F6416-B222-874C-F4CB-4B31994A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7655EC-47C5-B7A3-BFEE-CB94BB61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D8662B-C99C-9B07-1C09-6363706B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FF6C90-8784-ACE9-B01F-478FD342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34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9BF63F-12F4-8580-38E3-F03884A0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0DE452-DBF9-70B6-BA2F-4DF3B21BB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D836053-7DF7-8E88-762E-DE276A740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0725529-8767-CF18-8773-7DEB3D81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9D24F7E-56D3-A2CA-6178-99629DD0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5D7B989-92AB-B38F-39D4-AB82438A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17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8DC0FC-466D-6B5A-362A-1184D871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804AA91-6B19-0C76-B047-0D3AA8E9C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F37A5A5-DE7A-32D5-AFA3-D0C251DC1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97344E3-C0D5-D28E-400E-7AC5E86B7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EA540BF-71B2-2E66-341B-A05EF1F6E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5115D8D-C429-50D5-0E85-AE588A91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F41F00F-4EEC-E2D5-53C8-E1F7E287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71783B0-C24C-B66F-77C5-A46CED9B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51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87A33B-5A4E-BB39-E3F0-9AC59271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46578FB-6905-CBA2-561C-973B11CD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27940C9-3901-85BC-10A0-962A16F2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591B40E-EDB3-401E-D55B-8E4E855D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52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31C1912-DD81-9DEC-DD61-B1C1BC08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C0646B8-53DF-2152-C8B6-97B18E4A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D45AD01-97EF-2B85-4883-97A1E7CD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577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56188A-8870-72D3-9A9D-3344D706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F1FE22-99B5-6E73-80B8-CEAD3680C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5E2303-0DEC-0496-0EE7-BB0054C61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8370522-4D75-8BF2-3AB1-656FA759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E1EBB0A-F237-D038-2737-8CCAE72C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ADC8048-FED3-6E67-5E18-5B75FF4E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33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1F493D-C31D-3431-7AE7-6416AF12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598AC92-D2DF-3112-DB65-7F8D6D101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DBD2D0F-0F72-1624-2B29-E2D2BA7AA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043465-338C-848E-7FE1-F8F81D50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A9528E-E7A3-8D1A-EBCC-F28ACE89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39B480-EE83-8ABE-8B11-246C4940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10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CC8769-D616-C838-CC57-D7396F05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20339AB-9581-8559-DED4-7633D4E58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AAB258-0B44-31A5-875A-467B5EB2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FD30AA-5372-A7F3-5DA1-05687BDB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3AA8F9-9980-2BCF-DBA7-9B7FD67B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9278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D4F55B3-D552-137C-5B04-42166B24C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BE8700-24E4-5825-8F79-FBDD827CE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6DE235-C951-D253-6284-72FE8105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6F822B-DAE6-D4EE-AFBF-27E926B4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78208A-4F56-1C83-B90D-4B3F3298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92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64B1A5-1C13-AA4E-E92C-0634409A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802026-3659-838F-CA0D-7186B720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e Sans" pitchFamily="2" charset="2"/>
              </a:defRPr>
            </a:lvl1pPr>
            <a:lvl2pPr>
              <a:defRPr>
                <a:latin typeface="Pte Sans" pitchFamily="2" charset="2"/>
              </a:defRPr>
            </a:lvl2pPr>
            <a:lvl3pPr>
              <a:defRPr>
                <a:latin typeface="Pte Sans" pitchFamily="2" charset="2"/>
              </a:defRPr>
            </a:lvl3pPr>
            <a:lvl4pPr>
              <a:defRPr>
                <a:latin typeface="Pte Sans" pitchFamily="2" charset="2"/>
              </a:defRPr>
            </a:lvl4pPr>
            <a:lvl5pPr>
              <a:defRPr>
                <a:latin typeface="Pte Sans" pitchFamily="2" charset="2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Ábra 7">
            <a:extLst>
              <a:ext uri="{FF2B5EF4-FFF2-40B4-BE49-F238E27FC236}">
                <a16:creationId xmlns:a16="http://schemas.microsoft.com/office/drawing/2014/main" id="{A2CC6374-ED18-F783-44C8-96A6F05A3E5B}"/>
              </a:ext>
            </a:extLst>
          </p:cNvPr>
          <p:cNvSpPr/>
          <p:nvPr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Ábra 7">
            <a:extLst>
              <a:ext uri="{FF2B5EF4-FFF2-40B4-BE49-F238E27FC236}">
                <a16:creationId xmlns:a16="http://schemas.microsoft.com/office/drawing/2014/main" id="{168B611C-2013-745C-B57E-2815F21E27AF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23A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FE87E6E7-4D64-F7B9-9E05-CFCD61EE56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5043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6EA421-9CCC-F536-FE54-7196C79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30F31A-A7A4-05DC-1641-4C21F36E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3A5DF"/>
                </a:solidFill>
                <a:latin typeface="Pte San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Ábra 7">
            <a:extLst>
              <a:ext uri="{FF2B5EF4-FFF2-40B4-BE49-F238E27FC236}">
                <a16:creationId xmlns:a16="http://schemas.microsoft.com/office/drawing/2014/main" id="{97C79AAD-7DB8-FD2A-57F8-76FEEF5C884D}"/>
              </a:ext>
            </a:extLst>
          </p:cNvPr>
          <p:cNvSpPr/>
          <p:nvPr userDrawn="1"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Ábra 7">
            <a:extLst>
              <a:ext uri="{FF2B5EF4-FFF2-40B4-BE49-F238E27FC236}">
                <a16:creationId xmlns:a16="http://schemas.microsoft.com/office/drawing/2014/main" id="{942A8ED6-3EFA-B25A-CFE8-8A2E3B5A0DB9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23A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9E678A07-4AD4-678C-A679-71348F4907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3730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s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BAFEAB-8522-8046-5985-FC2F902B3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3621" y="2115045"/>
            <a:ext cx="5636816" cy="3276103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Cím 10">
            <a:extLst>
              <a:ext uri="{FF2B5EF4-FFF2-40B4-BE49-F238E27FC236}">
                <a16:creationId xmlns:a16="http://schemas.microsoft.com/office/drawing/2014/main" id="{6ABEE534-F426-4A09-CC94-EC3A744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21" y="970003"/>
            <a:ext cx="5636816" cy="87947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AAD89D7A-0064-39AC-34B9-8EA54776F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946150"/>
            <a:ext cx="4445000" cy="4445000"/>
          </a:xfrm>
          <a:solidFill>
            <a:schemeClr val="bg2"/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25" name="Szöveg helye 10">
            <a:extLst>
              <a:ext uri="{FF2B5EF4-FFF2-40B4-BE49-F238E27FC236}">
                <a16:creationId xmlns:a16="http://schemas.microsoft.com/office/drawing/2014/main" id="{87269C65-30E3-CDB7-B0DE-5FAB50154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  <p:sp>
        <p:nvSpPr>
          <p:cNvPr id="26" name="Ábra 17">
            <a:extLst>
              <a:ext uri="{FF2B5EF4-FFF2-40B4-BE49-F238E27FC236}">
                <a16:creationId xmlns:a16="http://schemas.microsoft.com/office/drawing/2014/main" id="{CE7A6AAA-3981-537E-08DD-0C56EA33C741}"/>
              </a:ext>
            </a:extLst>
          </p:cNvPr>
          <p:cNvSpPr/>
          <p:nvPr userDrawn="1"/>
        </p:nvSpPr>
        <p:spPr>
          <a:xfrm>
            <a:off x="195505" y="552315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23A5DF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7" name="Ábra 7">
            <a:extLst>
              <a:ext uri="{FF2B5EF4-FFF2-40B4-BE49-F238E27FC236}">
                <a16:creationId xmlns:a16="http://schemas.microsoft.com/office/drawing/2014/main" id="{E1F2EDDD-ECEF-AC31-6F2A-AEC39DD7A31B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0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FA0ECA-978B-1CC0-84E9-EF2F751B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50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1F9FBF-5690-75AD-C33C-2E28469B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28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23A5D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029F36-5042-A18B-A6D4-2A4F7E97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0200"/>
            <a:ext cx="5157787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2E463FE-73D5-D6BA-1010-7A8076FA8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2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23A5D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138661-9AF7-0F5C-E4EE-CDA54AC3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Ábra 17">
            <a:extLst>
              <a:ext uri="{FF2B5EF4-FFF2-40B4-BE49-F238E27FC236}">
                <a16:creationId xmlns:a16="http://schemas.microsoft.com/office/drawing/2014/main" id="{53498F8D-150A-292A-0BFC-DCBB82495E35}"/>
              </a:ext>
            </a:extLst>
          </p:cNvPr>
          <p:cNvSpPr/>
          <p:nvPr userDrawn="1"/>
        </p:nvSpPr>
        <p:spPr>
          <a:xfrm>
            <a:off x="11252939" y="17883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23A5DF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E437C8E7-A035-1F67-FA79-C3FCF2332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  <p:sp>
        <p:nvSpPr>
          <p:cNvPr id="13" name="Ábra 7">
            <a:extLst>
              <a:ext uri="{FF2B5EF4-FFF2-40B4-BE49-F238E27FC236}">
                <a16:creationId xmlns:a16="http://schemas.microsoft.com/office/drawing/2014/main" id="{8191FF97-A230-FA29-AA36-D3D970D749F4}"/>
              </a:ext>
            </a:extLst>
          </p:cNvPr>
          <p:cNvSpPr/>
          <p:nvPr userDrawn="1"/>
        </p:nvSpPr>
        <p:spPr>
          <a:xfrm>
            <a:off x="207763" y="56962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E0DFA5-80B4-F0B6-1353-919D8511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6" name="Ábra 17">
            <a:extLst>
              <a:ext uri="{FF2B5EF4-FFF2-40B4-BE49-F238E27FC236}">
                <a16:creationId xmlns:a16="http://schemas.microsoft.com/office/drawing/2014/main" id="{B579CEB3-A11C-A47A-3D01-20A5725E1486}"/>
              </a:ext>
            </a:extLst>
          </p:cNvPr>
          <p:cNvSpPr/>
          <p:nvPr userDrawn="1"/>
        </p:nvSpPr>
        <p:spPr>
          <a:xfrm>
            <a:off x="365777" y="5474670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23A5DF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008874"/>
              </a:solidFill>
            </a:endParaRPr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55AA8446-FCCD-46A7-AB9B-2E12F08CA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48" y="2257425"/>
            <a:ext cx="10447351" cy="3300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D013713C-175A-294A-081E-A45260FB0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9701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0">
            <a:extLst>
              <a:ext uri="{FF2B5EF4-FFF2-40B4-BE49-F238E27FC236}">
                <a16:creationId xmlns:a16="http://schemas.microsoft.com/office/drawing/2014/main" id="{2764050C-0E98-98AE-807E-25C9E4E83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23A5DF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02968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A734F1-E190-66FA-F460-9E64059CB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16EAF6A-3788-0ECA-69FE-61F2FB6E7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FCCBC2-6A09-FCCC-BAE4-77D52116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921A45-C23A-3169-BA48-04F8AE5B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E0D03A-F9E8-D1D7-2F74-61B66379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67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57C64F-159A-0575-06E6-4252742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00B1F6-371F-B297-E4B0-235975A47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9E8F90-6263-81CE-509A-12809CEB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38773E-B129-F5B3-1E7D-6447B44B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FF7C2C1-3F37-DBEC-A2BF-11B5EACB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6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A0EF0E-BAD7-B3CA-4812-5525DF88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982"/>
            <a:ext cx="10515600" cy="102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3BB944-3A83-B11A-A5C3-ECC3AC23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193"/>
            <a:ext cx="10515600" cy="40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394444-7CD5-947D-E29A-7D33B07BD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468D6E24-B3D9-4BEA-96EF-ECE5BEF3CA43}" type="datetimeFigureOut">
              <a:rPr lang="hu-HU" smtClean="0"/>
              <a:pPr/>
              <a:t>2026. 03. 19.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56C41B-BB45-9FF3-0D14-3D8178E7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8DF97-846A-6FA3-576A-73AE6459D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BDAD9373-3D15-4980-BCC1-8C75D503431A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9327F119-EC7A-E3B8-5DF9-2FE2396F7C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404" y="277894"/>
            <a:ext cx="453624" cy="453624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8B53C585-66CF-E218-EA26-B0404CB1DE2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3A5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Pte Serif" pitchFamily="2" charset="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e Sans" pitchFamily="2" charset="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e Sans" pitchFamily="2" charset="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e Sans" pitchFamily="2" charset="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AB25E2C-B67B-350C-8988-63432CDD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417F956-ED70-EE07-DC44-98F2E8DC3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DDBA3C-B5AD-9CF9-3DDC-851E15365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3446E7-A33A-406A-9F0E-88EAA8C7D0C3}" type="datetimeFigureOut">
              <a:rPr lang="hu-HU" smtClean="0"/>
              <a:t>2026. 03. 19.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A9BE5F-ACB2-F0DD-F5E2-160723BEF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101954-0AF6-C8A1-2EFC-57B5636CA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E7DE8-817E-4EFB-A067-2673BB039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orvath.daniel@ktk.pte.hu" TargetMode="External"/><Relationship Id="rId2" Type="http://schemas.openxmlformats.org/officeDocument/2006/relationships/hyperlink" Target="mailto:kovacsb@ktk.pte.h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radoczy.klaudia@ktk.pte.hu" TargetMode="External"/><Relationship Id="rId5" Type="http://schemas.openxmlformats.org/officeDocument/2006/relationships/hyperlink" Target="mailto:doczi.gerda@ktk.pte.hu" TargetMode="External"/><Relationship Id="rId4" Type="http://schemas.openxmlformats.org/officeDocument/2006/relationships/hyperlink" Target="mailto:takacs.judit@ktk.pte.h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tk.pte.hu/en/students/studies/bachelor-programs/internshi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up.pte.hu/welcom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E5B0A-1DB0-1351-9C16-42AFEC84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BB4A6608-EF53-B092-934E-2042EFD61674}"/>
              </a:ext>
            </a:extLst>
          </p:cNvPr>
          <p:cNvSpPr txBox="1">
            <a:spLocks/>
          </p:cNvSpPr>
          <p:nvPr/>
        </p:nvSpPr>
        <p:spPr>
          <a:xfrm>
            <a:off x="1129772" y="1598846"/>
            <a:ext cx="9066725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latin typeface="Pte Sans" pitchFamily="2" charset="2"/>
              </a:rPr>
              <a:t>COMPULSORY INTERNSHIP</a:t>
            </a:r>
            <a:endParaRPr lang="hu-HU" sz="4400" b="1" dirty="0">
              <a:latin typeface="Pte Sans" pitchFamily="2" charset="2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C82DC832-A9B7-00E9-83E5-1D3ED8C2C301}"/>
              </a:ext>
            </a:extLst>
          </p:cNvPr>
          <p:cNvSpPr txBox="1"/>
          <p:nvPr/>
        </p:nvSpPr>
        <p:spPr>
          <a:xfrm>
            <a:off x="1293813" y="3676650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2000" dirty="0">
              <a:latin typeface="Pte Sans"/>
              <a:cs typeface="Pte Sans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5DDFA166-10A7-B148-0E6C-E8CF4E961F5F}"/>
              </a:ext>
            </a:extLst>
          </p:cNvPr>
          <p:cNvSpPr txBox="1"/>
          <p:nvPr/>
        </p:nvSpPr>
        <p:spPr>
          <a:xfrm>
            <a:off x="1293813" y="5787098"/>
            <a:ext cx="363061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pc="-40">
                <a:latin typeface="Pte Sans"/>
                <a:cs typeface="Pte Sans"/>
              </a:rPr>
              <a:t>11th </a:t>
            </a:r>
            <a:r>
              <a:rPr lang="hu-HU" spc="-40" dirty="0" err="1">
                <a:latin typeface="Pte Sans"/>
                <a:cs typeface="Pte Sans"/>
              </a:rPr>
              <a:t>March</a:t>
            </a:r>
            <a:r>
              <a:rPr lang="hu-HU" spc="-40" dirty="0">
                <a:latin typeface="Pte Sans"/>
                <a:cs typeface="Pte Sans"/>
              </a:rPr>
              <a:t>, 2026.</a:t>
            </a:r>
            <a:endParaRPr sz="2000" dirty="0">
              <a:latin typeface="Pte Sans"/>
              <a:cs typeface="Pte San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23BD685-B998-E6AC-AC05-D8965063D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/>
          <a:stretch>
            <a:fillRect/>
          </a:stretch>
        </p:blipFill>
        <p:spPr>
          <a:xfrm>
            <a:off x="-1" y="53640"/>
            <a:ext cx="4165837" cy="2156301"/>
          </a:xfrm>
          <a:prstGeom prst="rect">
            <a:avLst/>
          </a:prstGeom>
        </p:spPr>
      </p:pic>
      <p:pic>
        <p:nvPicPr>
          <p:cNvPr id="2" name="Kép 12">
            <a:extLst>
              <a:ext uri="{FF2B5EF4-FFF2-40B4-BE49-F238E27FC236}">
                <a16:creationId xmlns:a16="http://schemas.microsoft.com/office/drawing/2014/main" id="{C011ABC5-8F0E-9D8F-04EA-7C20170F851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825" y="1119153"/>
            <a:ext cx="7941950" cy="6569569"/>
          </a:xfrm>
          <a:prstGeom prst="rect">
            <a:avLst/>
          </a:prstGeom>
        </p:spPr>
      </p:pic>
      <p:sp>
        <p:nvSpPr>
          <p:cNvPr id="5" name="Ábra 17">
            <a:extLst>
              <a:ext uri="{FF2B5EF4-FFF2-40B4-BE49-F238E27FC236}">
                <a16:creationId xmlns:a16="http://schemas.microsoft.com/office/drawing/2014/main" id="{7785F1A6-0F79-7C19-C461-1E60BE4589FA}"/>
              </a:ext>
            </a:extLst>
          </p:cNvPr>
          <p:cNvSpPr/>
          <p:nvPr/>
        </p:nvSpPr>
        <p:spPr>
          <a:xfrm>
            <a:off x="7594091" y="3761243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23A5DF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6" name="Ábra 7">
            <a:extLst>
              <a:ext uri="{FF2B5EF4-FFF2-40B4-BE49-F238E27FC236}">
                <a16:creationId xmlns:a16="http://schemas.microsoft.com/office/drawing/2014/main" id="{4A011A5E-BAD5-23E5-57BE-78D8ED98E9D3}"/>
              </a:ext>
            </a:extLst>
          </p:cNvPr>
          <p:cNvSpPr/>
          <p:nvPr/>
        </p:nvSpPr>
        <p:spPr>
          <a:xfrm>
            <a:off x="5375125" y="45243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9" name="Ábra 17">
            <a:extLst>
              <a:ext uri="{FF2B5EF4-FFF2-40B4-BE49-F238E27FC236}">
                <a16:creationId xmlns:a16="http://schemas.microsoft.com/office/drawing/2014/main" id="{1A7BD624-1DEC-3333-73ED-1E80C2DACBE7}"/>
              </a:ext>
            </a:extLst>
          </p:cNvPr>
          <p:cNvSpPr/>
          <p:nvPr/>
        </p:nvSpPr>
        <p:spPr>
          <a:xfrm>
            <a:off x="11308327" y="1902512"/>
            <a:ext cx="417380" cy="417380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BCBEC0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6D090-2609-2E8A-208A-C5E9E1460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9979" y="763616"/>
            <a:ext cx="1247055" cy="43711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71E0394-C6D8-8DFB-8681-C598EA9A3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8599" y="796499"/>
            <a:ext cx="1163927" cy="40334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3E11D7E-8B45-82D2-2E1B-1AEBC01AB6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9980" y="1630177"/>
            <a:ext cx="1247054" cy="39854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BEB20BB-28ED-3082-EE82-5D9F86E820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6497" y="796499"/>
            <a:ext cx="1051035" cy="44589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4590064-8D68-09C8-DA62-F9ACCBDCE3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23831" y="1630177"/>
            <a:ext cx="961191" cy="39854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1B5138C6-43D5-3F89-56CF-B0837461863C}"/>
              </a:ext>
            </a:extLst>
          </p:cNvPr>
          <p:cNvSpPr txBox="1"/>
          <p:nvPr/>
        </p:nvSpPr>
        <p:spPr>
          <a:xfrm>
            <a:off x="253225" y="3466227"/>
            <a:ext cx="766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latin typeface="Pte Sans" pitchFamily="2" charset="2"/>
                <a:ea typeface="+mj-ea"/>
                <a:cs typeface="+mj-cs"/>
              </a:rPr>
              <a:t>To</a:t>
            </a:r>
            <a:r>
              <a:rPr lang="hu-HU" sz="2800" dirty="0">
                <a:latin typeface="Pte Sans" pitchFamily="2" charset="2"/>
                <a:ea typeface="+mj-ea"/>
                <a:cs typeface="+mj-cs"/>
              </a:rPr>
              <a:t> be </a:t>
            </a:r>
            <a:r>
              <a:rPr lang="hu-HU" sz="2800" dirty="0" err="1">
                <a:latin typeface="Pte Sans" pitchFamily="2" charset="2"/>
                <a:ea typeface="+mj-ea"/>
                <a:cs typeface="+mj-cs"/>
              </a:rPr>
              <a:t>completed</a:t>
            </a:r>
            <a:r>
              <a:rPr lang="hu-HU" sz="2800" dirty="0">
                <a:latin typeface="Pte Sans" pitchFamily="2" charset="2"/>
                <a:ea typeface="+mj-ea"/>
                <a:cs typeface="+mj-cs"/>
              </a:rPr>
              <a:t> in </a:t>
            </a:r>
            <a:r>
              <a:rPr lang="hu-HU" sz="2800" dirty="0" err="1">
                <a:latin typeface="Pte Sans" pitchFamily="2" charset="2"/>
                <a:ea typeface="+mj-ea"/>
                <a:cs typeface="+mj-cs"/>
              </a:rPr>
              <a:t>the</a:t>
            </a:r>
            <a:r>
              <a:rPr lang="hu-HU" sz="2800" dirty="0">
                <a:latin typeface="Pte Sans" pitchFamily="2" charset="2"/>
                <a:ea typeface="+mj-ea"/>
                <a:cs typeface="+mj-cs"/>
              </a:rPr>
              <a:t> 2026/27 </a:t>
            </a:r>
            <a:r>
              <a:rPr lang="hu-HU" sz="2800" dirty="0" err="1">
                <a:latin typeface="Pte Sans" pitchFamily="2" charset="2"/>
                <a:ea typeface="+mj-ea"/>
                <a:cs typeface="+mj-cs"/>
              </a:rPr>
              <a:t>academic</a:t>
            </a:r>
            <a:r>
              <a:rPr lang="hu-HU" sz="2800" dirty="0">
                <a:latin typeface="Pte Sans" pitchFamily="2" charset="2"/>
                <a:ea typeface="+mj-ea"/>
                <a:cs typeface="+mj-cs"/>
              </a:rPr>
              <a:t> </a:t>
            </a:r>
            <a:r>
              <a:rPr lang="hu-HU" sz="2800" dirty="0" err="1">
                <a:latin typeface="Pte Sans" pitchFamily="2" charset="2"/>
                <a:ea typeface="+mj-ea"/>
                <a:cs typeface="+mj-cs"/>
              </a:rPr>
              <a:t>year</a:t>
            </a:r>
            <a:r>
              <a:rPr lang="hu-HU" sz="2800" dirty="0">
                <a:latin typeface="Pte Sans" pitchFamily="2" charset="2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48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F86B8-0CCF-0C49-0AA1-860EF722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Faculty</a:t>
            </a:r>
            <a:r>
              <a:rPr lang="hu-HU" dirty="0"/>
              <a:t> </a:t>
            </a:r>
            <a:r>
              <a:rPr lang="hu-HU" dirty="0" err="1"/>
              <a:t>offers</a:t>
            </a:r>
            <a:r>
              <a:rPr lang="hu-HU" dirty="0"/>
              <a:t> and </a:t>
            </a:r>
            <a:r>
              <a:rPr lang="hu-HU" dirty="0" err="1"/>
              <a:t>deadlines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593FED8-0409-0656-0256-745334D3D8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1A0632EA-CF48-2452-9F1F-00352E2D4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68721"/>
              </p:ext>
            </p:extLst>
          </p:nvPr>
        </p:nvGraphicFramePr>
        <p:xfrm>
          <a:off x="1863124" y="3424718"/>
          <a:ext cx="8465749" cy="227185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07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83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Submisson</a:t>
                      </a:r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applications</a:t>
                      </a:r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(OPENUP)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10th </a:t>
                      </a:r>
                      <a:r>
                        <a:rPr lang="hu-HU" sz="18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March</a:t>
                      </a:r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15th May 2026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00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Interviews</a:t>
                      </a:r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10th of </a:t>
                      </a:r>
                      <a:r>
                        <a:rPr lang="hu-HU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</a:t>
                      </a:r>
                      <a:r>
                        <a:rPr lang="hu-H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24th of </a:t>
                      </a:r>
                      <a:r>
                        <a:rPr lang="hu-HU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endParaRPr lang="hu-H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00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Decision</a:t>
                      </a:r>
                      <a:r>
                        <a:rPr lang="hu-HU" sz="1800" u="none" strike="noStrike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27th </a:t>
                      </a:r>
                      <a:r>
                        <a:rPr lang="hu-HU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hu-H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12nd May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00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Finalization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15th of May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06208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A0FA6D9E-3EB4-0441-BAAE-B2C8DF9D3EF2}"/>
              </a:ext>
            </a:extLst>
          </p:cNvPr>
          <p:cNvSpPr/>
          <p:nvPr/>
        </p:nvSpPr>
        <p:spPr>
          <a:xfrm>
            <a:off x="4276258" y="2421654"/>
            <a:ext cx="56210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Application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Faculty</a:t>
            </a:r>
            <a:r>
              <a:rPr lang="hu-HU" dirty="0"/>
              <a:t> </a:t>
            </a:r>
            <a:r>
              <a:rPr lang="hu-HU" dirty="0" err="1"/>
              <a:t>offers</a:t>
            </a:r>
            <a:endParaRPr lang="hu-HU" dirty="0"/>
          </a:p>
        </p:txBody>
      </p:sp>
      <p:sp>
        <p:nvSpPr>
          <p:cNvPr id="7" name="Jobbra nyíl 12">
            <a:extLst>
              <a:ext uri="{FF2B5EF4-FFF2-40B4-BE49-F238E27FC236}">
                <a16:creationId xmlns:a16="http://schemas.microsoft.com/office/drawing/2014/main" id="{A1687423-8595-3D13-23C5-2776BD7B764D}"/>
              </a:ext>
            </a:extLst>
          </p:cNvPr>
          <p:cNvSpPr/>
          <p:nvPr/>
        </p:nvSpPr>
        <p:spPr>
          <a:xfrm>
            <a:off x="3686334" y="2643944"/>
            <a:ext cx="614307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15">
            <a:extLst>
              <a:ext uri="{FF2B5EF4-FFF2-40B4-BE49-F238E27FC236}">
                <a16:creationId xmlns:a16="http://schemas.microsoft.com/office/drawing/2014/main" id="{5951F3AC-6FF4-8C4E-06E0-1156EB3DE13C}"/>
              </a:ext>
            </a:extLst>
          </p:cNvPr>
          <p:cNvSpPr/>
          <p:nvPr/>
        </p:nvSpPr>
        <p:spPr>
          <a:xfrm>
            <a:off x="9897261" y="2597542"/>
            <a:ext cx="431612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3C61D06-6D03-45FD-1D79-A4DB77A6B387}"/>
              </a:ext>
            </a:extLst>
          </p:cNvPr>
          <p:cNvSpPr/>
          <p:nvPr/>
        </p:nvSpPr>
        <p:spPr>
          <a:xfrm>
            <a:off x="1863124" y="2446185"/>
            <a:ext cx="1809375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Register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OPENUP</a:t>
            </a:r>
          </a:p>
        </p:txBody>
      </p:sp>
    </p:spTree>
    <p:extLst>
      <p:ext uri="{BB962C8B-B14F-4D97-AF65-F5344CB8AC3E}">
        <p14:creationId xmlns:p14="http://schemas.microsoft.com/office/powerpoint/2010/main" val="59455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2953D6-AB7D-F581-0A7B-87AE4D6A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Contracts</a:t>
            </a:r>
            <a:r>
              <a:rPr lang="hu-HU" dirty="0"/>
              <a:t> and </a:t>
            </a:r>
            <a:r>
              <a:rPr lang="hu-HU" dirty="0" err="1"/>
              <a:t>deadlines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2CFCF3D-9D00-E4A3-217E-A7AF9A157F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95D35FD-6523-F677-90CC-ADE3E6398E9C}"/>
              </a:ext>
            </a:extLst>
          </p:cNvPr>
          <p:cNvSpPr/>
          <p:nvPr/>
        </p:nvSpPr>
        <p:spPr>
          <a:xfrm>
            <a:off x="2183359" y="2386793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Finding</a:t>
            </a:r>
            <a:r>
              <a:rPr lang="hu-HU" dirty="0"/>
              <a:t> a </a:t>
            </a:r>
            <a:r>
              <a:rPr lang="hu-HU" dirty="0" err="1"/>
              <a:t>place</a:t>
            </a:r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6C4EA19-4CC4-4EB6-F085-F9E67DC089F5}"/>
              </a:ext>
            </a:extLst>
          </p:cNvPr>
          <p:cNvSpPr/>
          <p:nvPr/>
        </p:nvSpPr>
        <p:spPr>
          <a:xfrm>
            <a:off x="2183359" y="3198758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Application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Faculty</a:t>
            </a:r>
            <a:r>
              <a:rPr lang="hu-HU" dirty="0"/>
              <a:t> </a:t>
            </a:r>
            <a:r>
              <a:rPr lang="hu-HU" dirty="0" err="1"/>
              <a:t>offers</a:t>
            </a:r>
            <a:r>
              <a:rPr lang="hu-HU" dirty="0"/>
              <a:t>, </a:t>
            </a:r>
            <a:r>
              <a:rPr lang="hu-HU" dirty="0" err="1"/>
              <a:t>interviews</a:t>
            </a:r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43920B7-7F86-30BC-EFE2-62022ABB62D1}"/>
              </a:ext>
            </a:extLst>
          </p:cNvPr>
          <p:cNvSpPr/>
          <p:nvPr/>
        </p:nvSpPr>
        <p:spPr>
          <a:xfrm>
            <a:off x="5360095" y="2386793"/>
            <a:ext cx="164780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Accreditation</a:t>
            </a:r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F375FB5-9DC9-4C3F-37CD-63F26992A6FA}"/>
              </a:ext>
            </a:extLst>
          </p:cNvPr>
          <p:cNvSpPr/>
          <p:nvPr/>
        </p:nvSpPr>
        <p:spPr>
          <a:xfrm>
            <a:off x="7007895" y="2386792"/>
            <a:ext cx="348488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Contract</a:t>
            </a:r>
            <a:r>
              <a:rPr lang="hu-HU" dirty="0"/>
              <a:t> –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dealt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of </a:t>
            </a:r>
            <a:r>
              <a:rPr lang="hu-HU" dirty="0" err="1"/>
              <a:t>accreditation</a:t>
            </a:r>
            <a:r>
              <a:rPr lang="hu-HU" dirty="0"/>
              <a:t>. </a:t>
            </a:r>
            <a:r>
              <a:rPr lang="hu-HU" dirty="0" err="1"/>
              <a:t>Faculty</a:t>
            </a:r>
            <a:r>
              <a:rPr lang="hu-HU" dirty="0"/>
              <a:t> </a:t>
            </a:r>
            <a:r>
              <a:rPr lang="hu-HU" dirty="0" err="1"/>
              <a:t>offer</a:t>
            </a:r>
            <a:r>
              <a:rPr lang="hu-HU" dirty="0"/>
              <a:t> </a:t>
            </a:r>
            <a:r>
              <a:rPr lang="hu-HU" dirty="0" err="1"/>
              <a:t>contracts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dealt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managment</a:t>
            </a:r>
            <a:r>
              <a:rPr lang="hu-HU" dirty="0"/>
              <a:t>.</a:t>
            </a:r>
          </a:p>
        </p:txBody>
      </p:sp>
      <p:sp>
        <p:nvSpPr>
          <p:cNvPr id="9" name="Jobbra nyíl 10">
            <a:extLst>
              <a:ext uri="{FF2B5EF4-FFF2-40B4-BE49-F238E27FC236}">
                <a16:creationId xmlns:a16="http://schemas.microsoft.com/office/drawing/2014/main" id="{49E7098C-2CF4-E5D6-21D7-307712265E34}"/>
              </a:ext>
            </a:extLst>
          </p:cNvPr>
          <p:cNvSpPr/>
          <p:nvPr/>
        </p:nvSpPr>
        <p:spPr>
          <a:xfrm rot="1952719">
            <a:off x="1707417" y="3234818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11">
            <a:extLst>
              <a:ext uri="{FF2B5EF4-FFF2-40B4-BE49-F238E27FC236}">
                <a16:creationId xmlns:a16="http://schemas.microsoft.com/office/drawing/2014/main" id="{3514EB56-CAB2-32A6-42DB-C01440F72C54}"/>
              </a:ext>
            </a:extLst>
          </p:cNvPr>
          <p:cNvSpPr/>
          <p:nvPr/>
        </p:nvSpPr>
        <p:spPr>
          <a:xfrm>
            <a:off x="5027675" y="2561351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2">
            <a:extLst>
              <a:ext uri="{FF2B5EF4-FFF2-40B4-BE49-F238E27FC236}">
                <a16:creationId xmlns:a16="http://schemas.microsoft.com/office/drawing/2014/main" id="{5532B7F8-DB2E-FCEE-3D2E-D296056B0DED}"/>
              </a:ext>
            </a:extLst>
          </p:cNvPr>
          <p:cNvSpPr/>
          <p:nvPr/>
        </p:nvSpPr>
        <p:spPr>
          <a:xfrm>
            <a:off x="6706292" y="296285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3">
            <a:extLst>
              <a:ext uri="{FF2B5EF4-FFF2-40B4-BE49-F238E27FC236}">
                <a16:creationId xmlns:a16="http://schemas.microsoft.com/office/drawing/2014/main" id="{87740F26-09D5-166F-32CC-BBB127440B55}"/>
              </a:ext>
            </a:extLst>
          </p:cNvPr>
          <p:cNvSpPr/>
          <p:nvPr/>
        </p:nvSpPr>
        <p:spPr>
          <a:xfrm rot="19759778">
            <a:off x="1699225" y="2826736"/>
            <a:ext cx="576064" cy="2344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E028D984-10A7-66D4-7496-A53AEF39B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95976"/>
              </p:ext>
            </p:extLst>
          </p:nvPr>
        </p:nvGraphicFramePr>
        <p:xfrm>
          <a:off x="1772022" y="4142428"/>
          <a:ext cx="8813056" cy="124875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87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Deadline</a:t>
                      </a:r>
                      <a:r>
                        <a:rPr lang="hu-H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hu-HU" sz="24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submisson</a:t>
                      </a:r>
                      <a:r>
                        <a:rPr lang="hu-H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11th</a:t>
                      </a:r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May 2026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75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1078DF-E594-A1D7-1EA2-5E4A09E0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Internship</a:t>
            </a:r>
            <a:r>
              <a:rPr lang="hu-HU" dirty="0"/>
              <a:t> </a:t>
            </a:r>
            <a:r>
              <a:rPr lang="hu-HU" dirty="0" err="1"/>
              <a:t>period</a:t>
            </a:r>
            <a:endParaRPr lang="en-US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150C4EA-6A2C-9752-0D1F-AFB152C04412}"/>
              </a:ext>
            </a:extLst>
          </p:cNvPr>
          <p:cNvSpPr/>
          <p:nvPr/>
        </p:nvSpPr>
        <p:spPr>
          <a:xfrm>
            <a:off x="2149843" y="2296983"/>
            <a:ext cx="7892314" cy="1531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err="1"/>
              <a:t>Internship</a:t>
            </a:r>
            <a:endParaRPr lang="hu-HU" b="1"/>
          </a:p>
        </p:txBody>
      </p:sp>
      <p:sp>
        <p:nvSpPr>
          <p:cNvPr id="5" name="Lefelé nyíl 5">
            <a:extLst>
              <a:ext uri="{FF2B5EF4-FFF2-40B4-BE49-F238E27FC236}">
                <a16:creationId xmlns:a16="http://schemas.microsoft.com/office/drawing/2014/main" id="{AAD130D4-9D83-1FD6-C82D-56F33D464BC5}"/>
              </a:ext>
            </a:extLst>
          </p:cNvPr>
          <p:cNvSpPr/>
          <p:nvPr/>
        </p:nvSpPr>
        <p:spPr>
          <a:xfrm>
            <a:off x="9680124" y="2091192"/>
            <a:ext cx="362033" cy="292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>
            <a:extLst>
              <a:ext uri="{FF2B5EF4-FFF2-40B4-BE49-F238E27FC236}">
                <a16:creationId xmlns:a16="http://schemas.microsoft.com/office/drawing/2014/main" id="{9353AA35-881E-31E0-1364-38CC929841BE}"/>
              </a:ext>
            </a:extLst>
          </p:cNvPr>
          <p:cNvSpPr/>
          <p:nvPr/>
        </p:nvSpPr>
        <p:spPr>
          <a:xfrm>
            <a:off x="3887600" y="3828800"/>
            <a:ext cx="362033" cy="292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91C806ED-3E35-FBE4-75D0-AE1096865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05509"/>
              </p:ext>
            </p:extLst>
          </p:nvPr>
        </p:nvGraphicFramePr>
        <p:xfrm>
          <a:off x="2149843" y="4121600"/>
          <a:ext cx="7892314" cy="122590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42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121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from</a:t>
                      </a:r>
                      <a:endParaRPr lang="hu-HU" sz="2400" b="1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</a:t>
                      </a:r>
                      <a:endParaRPr lang="hu-HU" sz="2400" b="1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78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Internship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9th </a:t>
                      </a:r>
                      <a:r>
                        <a:rPr lang="hu-H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June</a:t>
                      </a:r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2026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2nd November</a:t>
                      </a:r>
                    </a:p>
                    <a:p>
                      <a:pPr algn="ctr" fontAlgn="b"/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2026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6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B385E2-3E3E-54C7-090C-AEF40284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Evaluation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84C6936-B071-EE8B-D1A0-575A0399D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742E2F95-BC55-0DAE-D9DB-8DB90982E483}"/>
              </a:ext>
            </a:extLst>
          </p:cNvPr>
          <p:cNvSpPr/>
          <p:nvPr/>
        </p:nvSpPr>
        <p:spPr>
          <a:xfrm>
            <a:off x="2130777" y="2348164"/>
            <a:ext cx="4888861" cy="1447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/>
              <a:t>Mentor’s </a:t>
            </a:r>
            <a:r>
              <a:rPr lang="hu-HU" b="1" err="1"/>
              <a:t>evaluation</a:t>
            </a:r>
            <a:endParaRPr lang="hu-HU" b="1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CE5C960-F22A-C25A-7EC7-E47DFFE16777}"/>
              </a:ext>
            </a:extLst>
          </p:cNvPr>
          <p:cNvSpPr/>
          <p:nvPr/>
        </p:nvSpPr>
        <p:spPr>
          <a:xfrm>
            <a:off x="7150951" y="2348164"/>
            <a:ext cx="2910271" cy="1447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err="1"/>
              <a:t>Grade</a:t>
            </a:r>
            <a:r>
              <a:rPr lang="hu-HU" b="1"/>
              <a:t>/credit</a:t>
            </a:r>
          </a:p>
        </p:txBody>
      </p:sp>
      <p:sp>
        <p:nvSpPr>
          <p:cNvPr id="6" name="Jobbra nyíl 6">
            <a:extLst>
              <a:ext uri="{FF2B5EF4-FFF2-40B4-BE49-F238E27FC236}">
                <a16:creationId xmlns:a16="http://schemas.microsoft.com/office/drawing/2014/main" id="{00F0FFC2-0F6B-36E8-E8D9-6A72CBE9C913}"/>
              </a:ext>
            </a:extLst>
          </p:cNvPr>
          <p:cNvSpPr/>
          <p:nvPr/>
        </p:nvSpPr>
        <p:spPr>
          <a:xfrm>
            <a:off x="6853171" y="2923707"/>
            <a:ext cx="348576" cy="2963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7">
            <a:extLst>
              <a:ext uri="{FF2B5EF4-FFF2-40B4-BE49-F238E27FC236}">
                <a16:creationId xmlns:a16="http://schemas.microsoft.com/office/drawing/2014/main" id="{4D2092C2-A367-1FEE-7D29-AA8999581FD1}"/>
              </a:ext>
            </a:extLst>
          </p:cNvPr>
          <p:cNvSpPr/>
          <p:nvPr/>
        </p:nvSpPr>
        <p:spPr>
          <a:xfrm>
            <a:off x="4579603" y="2091193"/>
            <a:ext cx="348576" cy="27667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CC733959-DCCF-787E-422E-A2CA328F1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47050"/>
              </p:ext>
            </p:extLst>
          </p:nvPr>
        </p:nvGraphicFramePr>
        <p:xfrm>
          <a:off x="2130776" y="4052604"/>
          <a:ext cx="7930446" cy="125565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18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60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dirty="0" err="1">
                          <a:effectLst/>
                        </a:rPr>
                        <a:t>Submission</a:t>
                      </a:r>
                      <a:r>
                        <a:rPr lang="hu-HU" sz="2400" u="none" strike="noStrike" dirty="0">
                          <a:effectLst/>
                        </a:rPr>
                        <a:t> of </a:t>
                      </a:r>
                      <a:r>
                        <a:rPr lang="hu-HU" sz="2400" u="none" strike="noStrike" dirty="0" err="1">
                          <a:effectLst/>
                        </a:rPr>
                        <a:t>mentor’s</a:t>
                      </a:r>
                      <a:r>
                        <a:rPr lang="hu-HU" sz="2400" u="none" strike="noStrike" dirty="0">
                          <a:effectLst/>
                        </a:rPr>
                        <a:t> </a:t>
                      </a:r>
                      <a:r>
                        <a:rPr lang="hu-HU" sz="2400" u="none" strike="noStrike" dirty="0" err="1">
                          <a:effectLst/>
                        </a:rPr>
                        <a:t>evaluation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9th</a:t>
                      </a:r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November 2026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60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err="1">
                          <a:effectLst/>
                        </a:rPr>
                        <a:t>Grade</a:t>
                      </a:r>
                      <a:r>
                        <a:rPr lang="hu-HU" sz="2400" u="none" strike="noStrike">
                          <a:effectLst/>
                        </a:rPr>
                        <a:t> </a:t>
                      </a:r>
                      <a:r>
                        <a:rPr lang="hu-HU" sz="2400" u="none" strike="noStrike" err="1">
                          <a:effectLst/>
                        </a:rPr>
                        <a:t>record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  <a:r>
                        <a:rPr lang="hu-HU" sz="2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December 2026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5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03F7E2-D681-2322-4573-AA827D1D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contact</a:t>
            </a:r>
            <a:r>
              <a:rPr lang="hu-HU" dirty="0"/>
              <a:t> in </a:t>
            </a:r>
            <a:r>
              <a:rPr lang="hu-HU" dirty="0" err="1"/>
              <a:t>case</a:t>
            </a:r>
            <a:r>
              <a:rPr lang="hu-HU" dirty="0"/>
              <a:t> of </a:t>
            </a:r>
            <a:r>
              <a:rPr lang="hu-HU" dirty="0" err="1"/>
              <a:t>difficulties</a:t>
            </a:r>
            <a:r>
              <a:rPr lang="hu-HU" dirty="0"/>
              <a:t> </a:t>
            </a:r>
            <a:r>
              <a:rPr lang="hu-HU" dirty="0" err="1"/>
              <a:t>during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internship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5AE1EA-03D3-C397-F0AA-98DB512F9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1654"/>
            <a:ext cx="10515600" cy="4085770"/>
          </a:xfrm>
        </p:spPr>
        <p:txBody>
          <a:bodyPr/>
          <a:lstStyle/>
          <a:p>
            <a:pPr marL="342900" indent="-342900"/>
            <a:r>
              <a:rPr lang="hu-HU" sz="2000" dirty="0">
                <a:solidFill>
                  <a:srgbClr val="002060"/>
                </a:solidFill>
              </a:rPr>
              <a:t>Professional, </a:t>
            </a:r>
            <a:r>
              <a:rPr lang="hu-HU" sz="2000" dirty="0" err="1">
                <a:solidFill>
                  <a:srgbClr val="002060"/>
                </a:solidFill>
              </a:rPr>
              <a:t>work-related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problems</a:t>
            </a:r>
            <a:r>
              <a:rPr lang="hu-HU" sz="2000" dirty="0">
                <a:solidFill>
                  <a:srgbClr val="002060"/>
                </a:solidFill>
              </a:rPr>
              <a:t>:  Balázs KOVÁCS, Dr.</a:t>
            </a:r>
          </a:p>
          <a:p>
            <a:endParaRPr lang="hu-HU" sz="2000" dirty="0">
              <a:solidFill>
                <a:srgbClr val="002060"/>
              </a:solidFill>
            </a:endParaRPr>
          </a:p>
          <a:p>
            <a:pPr marL="342900" indent="-342900"/>
            <a:r>
              <a:rPr lang="hu-HU" sz="2000" dirty="0" err="1">
                <a:solidFill>
                  <a:srgbClr val="002060"/>
                </a:solidFill>
              </a:rPr>
              <a:t>Problems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with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faculty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offered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places</a:t>
            </a:r>
            <a:r>
              <a:rPr lang="hu-HU" sz="2000" dirty="0">
                <a:solidFill>
                  <a:srgbClr val="002060"/>
                </a:solidFill>
              </a:rPr>
              <a:t>: Dániel HORVÁTH</a:t>
            </a:r>
          </a:p>
          <a:p>
            <a:endParaRPr lang="hu-HU" sz="2000" dirty="0">
              <a:solidFill>
                <a:srgbClr val="002060"/>
              </a:solidFill>
            </a:endParaRPr>
          </a:p>
          <a:p>
            <a:pPr marL="342900" indent="-342900"/>
            <a:r>
              <a:rPr lang="hu-HU" sz="2000" dirty="0" err="1">
                <a:solidFill>
                  <a:srgbClr val="002060"/>
                </a:solidFill>
              </a:rPr>
              <a:t>Administrative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issues</a:t>
            </a:r>
            <a:r>
              <a:rPr lang="hu-HU" sz="2000" dirty="0">
                <a:solidFill>
                  <a:srgbClr val="002060"/>
                </a:solidFill>
              </a:rPr>
              <a:t>: 	          	 Judit TAKÁCS(BAM)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02060"/>
                </a:solidFill>
              </a:rPr>
              <a:t>					 Gerda DÓCZI (TC)</a:t>
            </a:r>
          </a:p>
          <a:p>
            <a:pPr marL="342900" indent="-342900"/>
            <a:endParaRPr lang="hu-HU" sz="2000" dirty="0">
              <a:solidFill>
                <a:srgbClr val="002060"/>
              </a:solidFill>
            </a:endParaRPr>
          </a:p>
          <a:p>
            <a:pPr marL="342900" indent="-342900"/>
            <a:r>
              <a:rPr lang="hu-HU" sz="2000" dirty="0" err="1">
                <a:solidFill>
                  <a:srgbClr val="002060"/>
                </a:solidFill>
              </a:rPr>
              <a:t>OpenUp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issues</a:t>
            </a:r>
            <a:r>
              <a:rPr lang="hu-HU" sz="2000" dirty="0">
                <a:solidFill>
                  <a:srgbClr val="002060"/>
                </a:solidFill>
              </a:rPr>
              <a:t>: 			 Klaudia RÁDÓCZY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850B4AC-76B1-4711-8850-CF222C654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59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30A772-8935-20F9-F157-D26F240E2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550" y="1041400"/>
            <a:ext cx="9144000" cy="2387600"/>
          </a:xfrm>
        </p:spPr>
        <p:txBody>
          <a:bodyPr/>
          <a:lstStyle/>
          <a:p>
            <a:pPr algn="ctr"/>
            <a:r>
              <a:rPr lang="hu-HU" dirty="0" err="1"/>
              <a:t>Questions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42C866-F407-9104-7058-3520CF4CB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9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54AAD53-722F-084E-B3B1-666CA0ED6442}"/>
              </a:ext>
            </a:extLst>
          </p:cNvPr>
          <p:cNvSpPr txBox="1">
            <a:spLocks/>
          </p:cNvSpPr>
          <p:nvPr/>
        </p:nvSpPr>
        <p:spPr>
          <a:xfrm>
            <a:off x="1223169" y="1546789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dirty="0" err="1">
                <a:latin typeface="Pte Serif" pitchFamily="2" charset="2"/>
              </a:rPr>
              <a:t>Thank</a:t>
            </a:r>
            <a:r>
              <a:rPr lang="hu-HU" sz="4400" b="1" dirty="0">
                <a:latin typeface="Pte Serif" pitchFamily="2" charset="2"/>
              </a:rPr>
              <a:t> </a:t>
            </a:r>
            <a:r>
              <a:rPr lang="hu-HU" sz="4400" b="1" dirty="0" err="1">
                <a:latin typeface="Pte Serif" pitchFamily="2" charset="2"/>
              </a:rPr>
              <a:t>you</a:t>
            </a:r>
            <a:r>
              <a:rPr lang="hu-HU" sz="4400" b="1" dirty="0">
                <a:latin typeface="Pte Serif" pitchFamily="2" charset="2"/>
              </a:rPr>
              <a:t> </a:t>
            </a:r>
            <a:r>
              <a:rPr lang="hu-HU" sz="4400" b="1" dirty="0" err="1">
                <a:latin typeface="Pte Serif" pitchFamily="2" charset="2"/>
              </a:rPr>
              <a:t>for</a:t>
            </a:r>
            <a:r>
              <a:rPr lang="hu-HU" sz="4400" b="1" dirty="0">
                <a:latin typeface="Pte Serif" pitchFamily="2" charset="2"/>
              </a:rPr>
              <a:t> </a:t>
            </a:r>
            <a:r>
              <a:rPr lang="hu-HU" sz="4400" b="1" dirty="0" err="1">
                <a:latin typeface="Pte Serif" pitchFamily="2" charset="2"/>
              </a:rPr>
              <a:t>your</a:t>
            </a:r>
            <a:r>
              <a:rPr lang="hu-HU" sz="4400" b="1" dirty="0">
                <a:latin typeface="Pte Serif" pitchFamily="2" charset="2"/>
              </a:rPr>
              <a:t> </a:t>
            </a:r>
            <a:r>
              <a:rPr lang="hu-HU" sz="4400" b="1" dirty="0" err="1">
                <a:latin typeface="Pte Serif" pitchFamily="2" charset="2"/>
              </a:rPr>
              <a:t>attention</a:t>
            </a:r>
            <a:r>
              <a:rPr lang="hu-HU" sz="4400" b="1" dirty="0">
                <a:latin typeface="Pte Serif" pitchFamily="2" charset="2"/>
              </a:rPr>
              <a:t>!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E7583084-A9F4-38B8-4457-6C989C105FA7}"/>
              </a:ext>
            </a:extLst>
          </p:cNvPr>
          <p:cNvSpPr txBox="1"/>
          <p:nvPr/>
        </p:nvSpPr>
        <p:spPr>
          <a:xfrm>
            <a:off x="1293813" y="3676650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5" dirty="0">
                <a:solidFill>
                  <a:srgbClr val="23A5DF"/>
                </a:solidFill>
                <a:latin typeface="Pte Sans"/>
                <a:cs typeface="Pte Sans"/>
              </a:rPr>
              <a:t>Előadó</a:t>
            </a:r>
            <a:r>
              <a:rPr sz="2450" b="1" spc="-95" dirty="0">
                <a:solidFill>
                  <a:srgbClr val="23A5DF"/>
                </a:solidFill>
                <a:latin typeface="Pte Sans"/>
                <a:cs typeface="Pte Sans"/>
              </a:rPr>
              <a:t> </a:t>
            </a:r>
            <a:r>
              <a:rPr sz="2450" b="1" spc="-20" dirty="0">
                <a:solidFill>
                  <a:srgbClr val="23A5DF"/>
                </a:solidFill>
                <a:latin typeface="Pte Sans"/>
                <a:cs typeface="Pte Sans"/>
              </a:rPr>
              <a:t>neve</a:t>
            </a:r>
            <a:endParaRPr sz="2450" dirty="0">
              <a:solidFill>
                <a:srgbClr val="23A5DF"/>
              </a:solidFill>
              <a:latin typeface="Pte Sans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>
                <a:latin typeface="Pte Sans"/>
                <a:cs typeface="Pte Sans"/>
              </a:rPr>
              <a:t>Munkakör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>
                <a:latin typeface="Pte Sans"/>
                <a:cs typeface="Pte Sans"/>
              </a:rPr>
              <a:t>Munkahely</a:t>
            </a:r>
            <a:endParaRPr sz="2000" dirty="0">
              <a:latin typeface="Pte Sans"/>
              <a:cs typeface="Pte San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0AAE3AF4-8EC9-DF9D-F942-0D9FC31D672A}"/>
              </a:ext>
            </a:extLst>
          </p:cNvPr>
          <p:cNvSpPr txBox="1"/>
          <p:nvPr/>
        </p:nvSpPr>
        <p:spPr>
          <a:xfrm>
            <a:off x="1293813" y="5787098"/>
            <a:ext cx="363061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pc="-40" dirty="0">
                <a:latin typeface="Pte Sans"/>
                <a:cs typeface="Pte Sans"/>
              </a:rPr>
              <a:t>Dátum</a:t>
            </a:r>
            <a:endParaRPr sz="2000" dirty="0">
              <a:latin typeface="Pte Sans"/>
              <a:cs typeface="Pte San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BDD8302-D291-8C69-9825-110CF476A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4238265" cy="1902512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66FDC611-8E1B-1382-D0E7-6D43045EC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/>
          <a:stretch>
            <a:fillRect/>
          </a:stretch>
        </p:blipFill>
        <p:spPr>
          <a:xfrm>
            <a:off x="-1" y="53640"/>
            <a:ext cx="4165837" cy="21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607FE83-8B45-09FD-90DF-067122B46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7B4BB5A-46D4-7400-D14B-02C72E04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284"/>
            <a:ext cx="4703943" cy="879475"/>
          </a:xfrm>
        </p:spPr>
        <p:txBody>
          <a:bodyPr>
            <a:normAutofit/>
          </a:bodyPr>
          <a:lstStyle/>
          <a:p>
            <a:pPr algn="ctr"/>
            <a:r>
              <a:rPr lang="hu-HU" sz="3600" dirty="0" err="1"/>
              <a:t>Introduction</a:t>
            </a:r>
            <a:endParaRPr lang="hu-HU" sz="3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D287A0B-237B-0C4C-966B-81A0EAFCB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967" y="1763472"/>
            <a:ext cx="10791523" cy="412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>
                <a:latin typeface="Pte Sans" pitchFamily="2" charset="2"/>
              </a:rPr>
              <a:t>Mr. Balázs </a:t>
            </a:r>
            <a:r>
              <a:rPr lang="hu-HU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te Sans" pitchFamily="2" charset="2"/>
              </a:rPr>
              <a:t>KOVÁCS</a:t>
            </a:r>
            <a:r>
              <a:rPr lang="hu-HU" sz="1800" b="1" dirty="0">
                <a:latin typeface="Pte Sans" pitchFamily="2" charset="2"/>
              </a:rPr>
              <a:t>, Dr.</a:t>
            </a:r>
            <a:r>
              <a:rPr lang="hu-HU" sz="1800" dirty="0">
                <a:latin typeface="Pte Sans" pitchFamily="2" charset="2"/>
              </a:rPr>
              <a:t>	</a:t>
            </a:r>
            <a:r>
              <a:rPr lang="hu-HU" sz="1800" dirty="0" err="1">
                <a:latin typeface="Pte Sans" pitchFamily="2" charset="2"/>
              </a:rPr>
              <a:t>Tutor</a:t>
            </a:r>
            <a:r>
              <a:rPr lang="hu-HU" sz="1800" dirty="0">
                <a:latin typeface="Pte Sans" pitchFamily="2" charset="2"/>
              </a:rPr>
              <a:t>, </a:t>
            </a:r>
            <a:r>
              <a:rPr lang="hu-HU" sz="1800" dirty="0" err="1">
                <a:latin typeface="Pte Sans" pitchFamily="2" charset="2"/>
              </a:rPr>
              <a:t>module</a:t>
            </a:r>
            <a:r>
              <a:rPr lang="hu-HU" sz="1800" dirty="0">
                <a:latin typeface="Pte Sans" pitchFamily="2" charset="2"/>
              </a:rPr>
              <a:t> </a:t>
            </a:r>
            <a:r>
              <a:rPr lang="hu-HU" sz="1800" dirty="0" err="1">
                <a:latin typeface="Pte Sans" pitchFamily="2" charset="2"/>
              </a:rPr>
              <a:t>leader</a:t>
            </a:r>
            <a:r>
              <a:rPr lang="hu-HU" sz="1800" dirty="0">
                <a:latin typeface="Pte Sans" pitchFamily="2" charset="2"/>
              </a:rPr>
              <a:t>  e-mail: </a:t>
            </a:r>
            <a:r>
              <a:rPr lang="hu-HU" sz="1800" dirty="0">
                <a:latin typeface="Pte Sans" pitchFamily="2" charset="2"/>
                <a:hlinkClick r:id="rId2"/>
              </a:rPr>
              <a:t>kovacsb@ktk.pte.hu</a:t>
            </a:r>
            <a:endParaRPr lang="hu-HU" sz="1800" dirty="0">
              <a:latin typeface="Pte Sans" pitchFamily="2" charset="2"/>
            </a:endParaRPr>
          </a:p>
          <a:p>
            <a:endParaRPr lang="en-US" sz="1800" dirty="0">
              <a:latin typeface="Pte San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>
                <a:latin typeface="Pte Sans" pitchFamily="2" charset="2"/>
              </a:rPr>
              <a:t>Mr. Dániel </a:t>
            </a:r>
            <a:r>
              <a:rPr lang="hu-HU" sz="1800" b="1" cap="all" dirty="0">
                <a:latin typeface="Pte Sans" pitchFamily="2" charset="2"/>
              </a:rPr>
              <a:t>HORVÁTH</a:t>
            </a:r>
            <a:r>
              <a:rPr lang="hu-HU" sz="1800" dirty="0">
                <a:latin typeface="Pte Sans" pitchFamily="2" charset="2"/>
              </a:rPr>
              <a:t>	</a:t>
            </a:r>
            <a:r>
              <a:rPr lang="hu-HU" sz="1800" dirty="0" err="1">
                <a:latin typeface="Pte Sans" pitchFamily="2" charset="2"/>
              </a:rPr>
              <a:t>Responsible</a:t>
            </a:r>
            <a:r>
              <a:rPr lang="hu-HU" sz="1800" dirty="0">
                <a:latin typeface="Pte Sans" pitchFamily="2" charset="2"/>
              </a:rPr>
              <a:t> </a:t>
            </a:r>
            <a:r>
              <a:rPr lang="hu-HU" sz="1800" dirty="0" err="1">
                <a:latin typeface="Pte Sans" pitchFamily="2" charset="2"/>
              </a:rPr>
              <a:t>for</a:t>
            </a:r>
            <a:r>
              <a:rPr lang="hu-HU" sz="1800" dirty="0">
                <a:latin typeface="Pte Sans" pitchFamily="2" charset="2"/>
              </a:rPr>
              <a:t> Faculty </a:t>
            </a:r>
            <a:r>
              <a:rPr lang="hu-HU" sz="1800" dirty="0" err="1">
                <a:latin typeface="Pte Sans" pitchFamily="2" charset="2"/>
              </a:rPr>
              <a:t>offered</a:t>
            </a:r>
            <a:r>
              <a:rPr lang="hu-HU" sz="1800" dirty="0">
                <a:latin typeface="Pte Sans" pitchFamily="2" charset="2"/>
              </a:rPr>
              <a:t> </a:t>
            </a:r>
            <a:r>
              <a:rPr lang="hu-HU" sz="1800" dirty="0" err="1">
                <a:latin typeface="Pte Sans" pitchFamily="2" charset="2"/>
              </a:rPr>
              <a:t>places</a:t>
            </a:r>
            <a:r>
              <a:rPr lang="hu-HU" sz="1800" dirty="0">
                <a:latin typeface="Pte Sans" pitchFamily="2" charset="2"/>
              </a:rPr>
              <a:t>  e-mail: </a:t>
            </a:r>
            <a:r>
              <a:rPr lang="hu-HU" sz="1800" dirty="0">
                <a:latin typeface="Pte Sans" pitchFamily="2" charset="2"/>
                <a:hlinkClick r:id="rId3"/>
              </a:rPr>
              <a:t>horvath.daniel@ktk.pte.hu</a:t>
            </a:r>
            <a:endParaRPr lang="hu-HU" sz="1800" dirty="0">
              <a:latin typeface="Pte San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latin typeface="Pte San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 err="1">
                <a:latin typeface="Pte Sans" pitchFamily="2" charset="2"/>
              </a:rPr>
              <a:t>Ms</a:t>
            </a:r>
            <a:r>
              <a:rPr lang="hu-HU" sz="1800" b="1" dirty="0">
                <a:latin typeface="Pte Sans" pitchFamily="2" charset="2"/>
              </a:rPr>
              <a:t>. Judit TAKÁCS	</a:t>
            </a:r>
            <a:r>
              <a:rPr lang="en-US" sz="1800" dirty="0">
                <a:latin typeface="Pte Sans" pitchFamily="2" charset="2"/>
              </a:rPr>
              <a:t>Student Affairs Officer of</a:t>
            </a:r>
            <a:r>
              <a:rPr lang="hu-HU" sz="1800" dirty="0">
                <a:latin typeface="Pte Sans" pitchFamily="2" charset="2"/>
              </a:rPr>
              <a:t> </a:t>
            </a:r>
            <a:r>
              <a:rPr lang="hu-HU" sz="1800" dirty="0" err="1">
                <a:latin typeface="Pte Sans" pitchFamily="2" charset="2"/>
              </a:rPr>
              <a:t>BSc</a:t>
            </a:r>
            <a:r>
              <a:rPr lang="hu-HU" sz="1800" dirty="0">
                <a:latin typeface="Pte Sans" pitchFamily="2" charset="2"/>
              </a:rPr>
              <a:t> in Business </a:t>
            </a:r>
            <a:r>
              <a:rPr lang="hu-HU" sz="1800" dirty="0" err="1">
                <a:latin typeface="Pte Sans" pitchFamily="2" charset="2"/>
              </a:rPr>
              <a:t>Administration</a:t>
            </a:r>
            <a:r>
              <a:rPr lang="hu-HU" sz="1800" dirty="0">
                <a:latin typeface="Pte Sans" pitchFamily="2" charset="2"/>
              </a:rPr>
              <a:t> and Management </a:t>
            </a:r>
            <a:endParaRPr lang="en-US" sz="1800" dirty="0">
              <a:latin typeface="Pte Sans" pitchFamily="2" charset="2"/>
            </a:endParaRPr>
          </a:p>
          <a:p>
            <a:r>
              <a:rPr lang="hu-HU" sz="1800" dirty="0">
                <a:latin typeface="Pte Sans" pitchFamily="2" charset="2"/>
              </a:rPr>
              <a:t>			</a:t>
            </a:r>
            <a:r>
              <a:rPr lang="hu-HU" sz="1800" dirty="0">
                <a:latin typeface="Pte Sans" pitchFamily="2" charset="2"/>
                <a:hlinkClick r:id="rId4"/>
              </a:rPr>
              <a:t>takacs.judit@ktk.pte.hu</a:t>
            </a:r>
            <a:r>
              <a:rPr lang="hu-HU" sz="1800" dirty="0">
                <a:latin typeface="Pte Sans" pitchFamily="2" charset="2"/>
              </a:rPr>
              <a:t> 	Study </a:t>
            </a:r>
            <a:r>
              <a:rPr lang="hu-HU" sz="1800" dirty="0" err="1">
                <a:latin typeface="Pte Sans" pitchFamily="2" charset="2"/>
              </a:rPr>
              <a:t>Department</a:t>
            </a:r>
            <a:r>
              <a:rPr lang="hu-HU" sz="1800" dirty="0">
                <a:latin typeface="Pte Sans" pitchFamily="2" charset="2"/>
              </a:rPr>
              <a:t>, </a:t>
            </a:r>
            <a:r>
              <a:rPr lang="hu-HU" sz="1800" dirty="0" err="1">
                <a:latin typeface="Pte Sans" pitchFamily="2" charset="2"/>
              </a:rPr>
              <a:t>counter</a:t>
            </a:r>
            <a:r>
              <a:rPr lang="hu-HU" sz="1800" dirty="0">
                <a:latin typeface="Pte Sans" pitchFamily="2" charset="2"/>
              </a:rPr>
              <a:t> 1</a:t>
            </a:r>
          </a:p>
          <a:p>
            <a:endParaRPr lang="en-US" sz="1800" dirty="0">
              <a:latin typeface="Pte San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 err="1">
                <a:latin typeface="Pte Sans" pitchFamily="2" charset="2"/>
              </a:rPr>
              <a:t>Ms</a:t>
            </a:r>
            <a:r>
              <a:rPr lang="hu-HU" sz="1800" b="1" dirty="0">
                <a:latin typeface="Pte Sans" pitchFamily="2" charset="2"/>
              </a:rPr>
              <a:t>. Gerda DÓCZI                  </a:t>
            </a:r>
            <a:r>
              <a:rPr lang="en-US" sz="1800" dirty="0">
                <a:latin typeface="Pte Sans" pitchFamily="2" charset="2"/>
              </a:rPr>
              <a:t>Student Affairs Officer of </a:t>
            </a:r>
            <a:r>
              <a:rPr lang="hu-HU" sz="1800" dirty="0" err="1">
                <a:latin typeface="Pte Sans" pitchFamily="2" charset="2"/>
              </a:rPr>
              <a:t>BSc</a:t>
            </a:r>
            <a:r>
              <a:rPr lang="hu-HU" sz="1800" dirty="0">
                <a:latin typeface="Pte Sans" pitchFamily="2" charset="2"/>
              </a:rPr>
              <a:t> in </a:t>
            </a:r>
            <a:r>
              <a:rPr lang="hu-HU" sz="1800" dirty="0" err="1">
                <a:latin typeface="Pte Sans" pitchFamily="2" charset="2"/>
              </a:rPr>
              <a:t>Tourism</a:t>
            </a:r>
            <a:r>
              <a:rPr lang="hu-HU" sz="1800" dirty="0">
                <a:latin typeface="Pte Sans" pitchFamily="2" charset="2"/>
              </a:rPr>
              <a:t> and </a:t>
            </a:r>
            <a:r>
              <a:rPr lang="hu-HU" sz="1800" dirty="0" err="1">
                <a:latin typeface="Pte Sans" pitchFamily="2" charset="2"/>
              </a:rPr>
              <a:t>Catering</a:t>
            </a:r>
            <a:r>
              <a:rPr lang="en-US" sz="1800" dirty="0">
                <a:latin typeface="Pte Sans" pitchFamily="2" charset="2"/>
              </a:rPr>
              <a:t> </a:t>
            </a:r>
            <a:r>
              <a:rPr lang="hu-HU" sz="1800" dirty="0">
                <a:latin typeface="Pte Sans" pitchFamily="2" charset="2"/>
              </a:rPr>
              <a:t>					                  </a:t>
            </a:r>
            <a:r>
              <a:rPr lang="hu-HU" sz="1800" dirty="0" err="1">
                <a:latin typeface="Pte Sans" pitchFamily="2" charset="2"/>
                <a:hlinkClick r:id="rId5"/>
              </a:rPr>
              <a:t>doczi.gerda</a:t>
            </a:r>
            <a:r>
              <a:rPr lang="en-US" sz="1800" dirty="0">
                <a:latin typeface="Pte Sans" pitchFamily="2" charset="2"/>
                <a:hlinkClick r:id="rId5"/>
              </a:rPr>
              <a:t>@ktk.pte.hu</a:t>
            </a:r>
            <a:r>
              <a:rPr lang="hu-HU" sz="1800" dirty="0">
                <a:latin typeface="Pte Sans" pitchFamily="2" charset="2"/>
              </a:rPr>
              <a:t> </a:t>
            </a:r>
            <a:r>
              <a:rPr lang="en-US" sz="1800" dirty="0">
                <a:latin typeface="Pte Sans" pitchFamily="2" charset="2"/>
              </a:rPr>
              <a:t>	</a:t>
            </a:r>
            <a:r>
              <a:rPr lang="hu-HU" sz="1800" dirty="0" err="1">
                <a:latin typeface="Pte Sans" pitchFamily="2" charset="2"/>
              </a:rPr>
              <a:t>Study</a:t>
            </a:r>
            <a:r>
              <a:rPr lang="hu-HU" sz="1800" dirty="0">
                <a:latin typeface="Pte Sans" pitchFamily="2" charset="2"/>
              </a:rPr>
              <a:t> </a:t>
            </a:r>
            <a:r>
              <a:rPr lang="hu-HU" sz="1800" dirty="0" err="1">
                <a:latin typeface="Pte Sans" pitchFamily="2" charset="2"/>
              </a:rPr>
              <a:t>Department</a:t>
            </a:r>
            <a:r>
              <a:rPr lang="hu-HU" sz="1800" dirty="0">
                <a:latin typeface="Pte Sans" pitchFamily="2" charset="2"/>
              </a:rPr>
              <a:t>, </a:t>
            </a:r>
            <a:r>
              <a:rPr lang="en-US" sz="1800" dirty="0">
                <a:latin typeface="Pte Sans" pitchFamily="2" charset="2"/>
              </a:rPr>
              <a:t>counter </a:t>
            </a:r>
            <a:r>
              <a:rPr lang="hu-HU" sz="1800" dirty="0">
                <a:latin typeface="Pte Sans" pitchFamily="2" charset="2"/>
              </a:rPr>
              <a:t>2</a:t>
            </a:r>
          </a:p>
          <a:p>
            <a:endParaRPr lang="hu-HU" sz="1800" dirty="0">
              <a:latin typeface="Pte San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 err="1">
                <a:latin typeface="Pte Sans" pitchFamily="2" charset="2"/>
              </a:rPr>
              <a:t>Ms</a:t>
            </a:r>
            <a:r>
              <a:rPr lang="hu-HU" sz="1800" b="1" dirty="0">
                <a:latin typeface="Pte Sans" pitchFamily="2" charset="2"/>
              </a:rPr>
              <a:t>. Klaudia RÁDÓCZY</a:t>
            </a:r>
            <a:r>
              <a:rPr lang="en-US" sz="1800" dirty="0">
                <a:latin typeface="Pte Sans" pitchFamily="2" charset="2"/>
              </a:rPr>
              <a:t>	</a:t>
            </a:r>
            <a:r>
              <a:rPr lang="hu-HU" sz="1800" dirty="0" err="1">
                <a:latin typeface="Pte Sans" pitchFamily="2" charset="2"/>
              </a:rPr>
              <a:t>OpenUp</a:t>
            </a:r>
            <a:r>
              <a:rPr lang="hu-HU" sz="1800" dirty="0">
                <a:latin typeface="Pte Sans" pitchFamily="2" charset="2"/>
              </a:rPr>
              <a:t> </a:t>
            </a:r>
            <a:r>
              <a:rPr lang="hu-HU" sz="1800" dirty="0" err="1">
                <a:latin typeface="Pte Sans" pitchFamily="2" charset="2"/>
              </a:rPr>
              <a:t>technical</a:t>
            </a:r>
            <a:r>
              <a:rPr lang="hu-HU" sz="1800" dirty="0">
                <a:latin typeface="Pte Sans" pitchFamily="2" charset="2"/>
              </a:rPr>
              <a:t> </a:t>
            </a:r>
            <a:r>
              <a:rPr lang="hu-HU" sz="1800" dirty="0" err="1">
                <a:latin typeface="Pte Sans" pitchFamily="2" charset="2"/>
              </a:rPr>
              <a:t>supporter</a:t>
            </a:r>
            <a:r>
              <a:rPr lang="hu-HU" sz="1800" dirty="0">
                <a:latin typeface="Pte Sans" pitchFamily="2" charset="2"/>
              </a:rPr>
              <a:t> e-mail: </a:t>
            </a:r>
            <a:r>
              <a:rPr lang="hu-HU" sz="1800" dirty="0">
                <a:latin typeface="Pte Sans" pitchFamily="2" charset="2"/>
                <a:hlinkClick r:id="rId6"/>
              </a:rPr>
              <a:t>radoczy.klaudia@ktk.pte.hu</a:t>
            </a:r>
            <a:endParaRPr lang="hu-HU" sz="1800" dirty="0">
              <a:latin typeface="Pte San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865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7BEFE5-671A-2ECD-4A34-EE65B75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Conditions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400" dirty="0">
                <a:solidFill>
                  <a:srgbClr val="002060"/>
                </a:solidFill>
              </a:rPr>
              <a:t> An </a:t>
            </a:r>
            <a:r>
              <a:rPr lang="hu-HU" sz="2400" dirty="0" err="1">
                <a:solidFill>
                  <a:srgbClr val="002060"/>
                </a:solidFill>
              </a:rPr>
              <a:t>internship</a:t>
            </a:r>
            <a:r>
              <a:rPr lang="hu-HU" sz="2400" dirty="0">
                <a:solidFill>
                  <a:srgbClr val="002060"/>
                </a:solidFill>
              </a:rPr>
              <a:t> is </a:t>
            </a:r>
            <a:r>
              <a:rPr lang="hu-HU" sz="2400" dirty="0" err="1">
                <a:solidFill>
                  <a:srgbClr val="002060"/>
                </a:solidFill>
              </a:rPr>
              <a:t>compulsory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to</a:t>
            </a:r>
            <a:r>
              <a:rPr lang="hu-HU" sz="2400" dirty="0">
                <a:solidFill>
                  <a:srgbClr val="002060"/>
                </a:solidFill>
              </a:rPr>
              <a:t> be </a:t>
            </a:r>
            <a:r>
              <a:rPr lang="hu-HU" sz="2400" dirty="0" err="1">
                <a:solidFill>
                  <a:srgbClr val="002060"/>
                </a:solidFill>
              </a:rPr>
              <a:t>completed</a:t>
            </a:r>
            <a:r>
              <a:rPr lang="hu-HU" sz="2400" dirty="0">
                <a:solidFill>
                  <a:srgbClr val="002060"/>
                </a:solidFill>
              </a:rPr>
              <a:t> in </a:t>
            </a:r>
            <a:r>
              <a:rPr lang="hu-HU" sz="2400" dirty="0" err="1">
                <a:solidFill>
                  <a:srgbClr val="002060"/>
                </a:solidFill>
              </a:rPr>
              <a:t>order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to</a:t>
            </a:r>
            <a:r>
              <a:rPr lang="hu-HU" sz="2400" dirty="0">
                <a:solidFill>
                  <a:srgbClr val="002060"/>
                </a:solidFill>
              </a:rPr>
              <a:t> be </a:t>
            </a:r>
            <a:r>
              <a:rPr lang="hu-HU" sz="2400" dirty="0" err="1">
                <a:solidFill>
                  <a:srgbClr val="002060"/>
                </a:solidFill>
              </a:rPr>
              <a:t>able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to</a:t>
            </a:r>
            <a:endParaRPr lang="hu-HU" sz="2400" dirty="0">
              <a:solidFill>
                <a:srgbClr val="002060"/>
              </a:solidFill>
            </a:endParaRPr>
          </a:p>
          <a:p>
            <a:pPr marL="800100" lvl="1" indent="-342900"/>
            <a:r>
              <a:rPr lang="hu-HU" dirty="0" err="1">
                <a:solidFill>
                  <a:srgbClr val="002060"/>
                </a:solidFill>
              </a:rPr>
              <a:t>defend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your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thesis</a:t>
            </a:r>
            <a:r>
              <a:rPr lang="hu-HU" dirty="0">
                <a:solidFill>
                  <a:srgbClr val="002060"/>
                </a:solidFill>
              </a:rPr>
              <a:t> </a:t>
            </a:r>
          </a:p>
          <a:p>
            <a:pPr marL="800100" lvl="1" indent="-342900"/>
            <a:r>
              <a:rPr lang="hu-HU" dirty="0" err="1">
                <a:solidFill>
                  <a:srgbClr val="002060"/>
                </a:solidFill>
              </a:rPr>
              <a:t>acquire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Hungarian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degree</a:t>
            </a:r>
            <a:r>
              <a:rPr lang="hu-HU" dirty="0">
                <a:solidFill>
                  <a:srgbClr val="002060"/>
                </a:solidFill>
              </a:rPr>
              <a:t> in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7th / 8th (</a:t>
            </a:r>
            <a:r>
              <a:rPr lang="hu-HU" dirty="0" err="1">
                <a:solidFill>
                  <a:srgbClr val="002060"/>
                </a:solidFill>
              </a:rPr>
              <a:t>for</a:t>
            </a:r>
            <a:r>
              <a:rPr lang="hu-HU" dirty="0">
                <a:solidFill>
                  <a:srgbClr val="002060"/>
                </a:solidFill>
              </a:rPr>
              <a:t> TC) </a:t>
            </a:r>
            <a:r>
              <a:rPr lang="hu-HU" dirty="0" err="1">
                <a:solidFill>
                  <a:srgbClr val="002060"/>
                </a:solidFill>
              </a:rPr>
              <a:t>semester</a:t>
            </a:r>
            <a:endParaRPr lang="hu-HU" dirty="0">
              <a:solidFill>
                <a:srgbClr val="002060"/>
              </a:solidFill>
            </a:endParaRPr>
          </a:p>
          <a:p>
            <a:pPr marL="0" lvl="1"/>
            <a:endParaRPr lang="hu-HU" dirty="0">
              <a:solidFill>
                <a:srgbClr val="002060"/>
              </a:solidFill>
            </a:endParaRPr>
          </a:p>
          <a:p>
            <a:pPr marL="0" lvl="1"/>
            <a:r>
              <a:rPr lang="hu-HU" dirty="0" err="1">
                <a:solidFill>
                  <a:srgbClr val="002060"/>
                </a:solidFill>
              </a:rPr>
              <a:t>Can</a:t>
            </a:r>
            <a:r>
              <a:rPr lang="hu-HU" dirty="0">
                <a:solidFill>
                  <a:srgbClr val="002060"/>
                </a:solidFill>
              </a:rPr>
              <a:t> be </a:t>
            </a:r>
            <a:r>
              <a:rPr lang="hu-HU" dirty="0" err="1">
                <a:solidFill>
                  <a:srgbClr val="002060"/>
                </a:solidFill>
              </a:rPr>
              <a:t>started</a:t>
            </a:r>
            <a:r>
              <a:rPr lang="hu-HU" dirty="0">
                <a:solidFill>
                  <a:srgbClr val="002060"/>
                </a:solidFill>
              </a:rPr>
              <a:t> </a:t>
            </a:r>
          </a:p>
          <a:p>
            <a:pPr marL="800100" lvl="1" indent="-342900"/>
            <a:r>
              <a:rPr lang="hu-HU" dirty="0" err="1">
                <a:solidFill>
                  <a:srgbClr val="002060"/>
                </a:solidFill>
              </a:rPr>
              <a:t>with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completed</a:t>
            </a:r>
            <a:r>
              <a:rPr lang="hu-HU" dirty="0">
                <a:solidFill>
                  <a:srgbClr val="002060"/>
                </a:solidFill>
              </a:rPr>
              <a:t> 155 </a:t>
            </a:r>
            <a:r>
              <a:rPr lang="hu-HU" dirty="0" err="1">
                <a:solidFill>
                  <a:srgbClr val="002060"/>
                </a:solidFill>
              </a:rPr>
              <a:t>credits</a:t>
            </a:r>
            <a:r>
              <a:rPr lang="hu-HU" dirty="0">
                <a:solidFill>
                  <a:srgbClr val="002060"/>
                </a:solidFill>
              </a:rPr>
              <a:t> </a:t>
            </a:r>
          </a:p>
          <a:p>
            <a:pPr marL="800100" lvl="1" indent="-342900"/>
            <a:r>
              <a:rPr lang="hu-HU" dirty="0" err="1">
                <a:solidFill>
                  <a:srgbClr val="002060"/>
                </a:solidFill>
              </a:rPr>
              <a:t>after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6th </a:t>
            </a:r>
            <a:r>
              <a:rPr lang="hu-HU" dirty="0" err="1">
                <a:solidFill>
                  <a:srgbClr val="002060"/>
                </a:solidFill>
              </a:rPr>
              <a:t>semester</a:t>
            </a:r>
            <a:endParaRPr lang="hu-HU" dirty="0">
              <a:solidFill>
                <a:srgbClr val="002060"/>
              </a:solidFill>
            </a:endParaRPr>
          </a:p>
          <a:p>
            <a:pPr marL="800100" lvl="1" indent="-342900"/>
            <a:r>
              <a:rPr lang="hu-HU" dirty="0" err="1">
                <a:solidFill>
                  <a:srgbClr val="002060"/>
                </a:solidFill>
              </a:rPr>
              <a:t>after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6th and 7th </a:t>
            </a:r>
            <a:r>
              <a:rPr lang="hu-HU" dirty="0" err="1">
                <a:solidFill>
                  <a:srgbClr val="002060"/>
                </a:solidFill>
              </a:rPr>
              <a:t>semester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for</a:t>
            </a:r>
            <a:r>
              <a:rPr lang="hu-HU" dirty="0">
                <a:solidFill>
                  <a:srgbClr val="002060"/>
                </a:solidFill>
              </a:rPr>
              <a:t> TC </a:t>
            </a:r>
            <a:r>
              <a:rPr lang="hu-HU" dirty="0" err="1">
                <a:solidFill>
                  <a:srgbClr val="002060"/>
                </a:solidFill>
              </a:rPr>
              <a:t>students</a:t>
            </a:r>
            <a:endParaRPr lang="hu-HU" dirty="0">
              <a:solidFill>
                <a:srgbClr val="002060"/>
              </a:solidFill>
            </a:endParaRPr>
          </a:p>
          <a:p>
            <a:endParaRPr lang="hu-HU" sz="2400" dirty="0">
              <a:solidFill>
                <a:srgbClr val="002060"/>
              </a:solidFill>
            </a:endParaRPr>
          </a:p>
          <a:p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Length</a:t>
            </a:r>
            <a:r>
              <a:rPr lang="hu-HU" sz="2400" dirty="0">
                <a:solidFill>
                  <a:srgbClr val="002060"/>
                </a:solidFill>
              </a:rPr>
              <a:t>: 12 </a:t>
            </a:r>
            <a:r>
              <a:rPr lang="hu-HU" sz="2400" dirty="0" err="1">
                <a:solidFill>
                  <a:srgbClr val="002060"/>
                </a:solidFill>
              </a:rPr>
              <a:t>weeks</a:t>
            </a:r>
            <a:r>
              <a:rPr lang="hu-HU" sz="2400" dirty="0">
                <a:solidFill>
                  <a:srgbClr val="002060"/>
                </a:solidFill>
              </a:rPr>
              <a:t> / 2* 12 </a:t>
            </a:r>
            <a:r>
              <a:rPr lang="hu-HU" sz="2400" dirty="0" err="1">
                <a:solidFill>
                  <a:srgbClr val="002060"/>
                </a:solidFill>
              </a:rPr>
              <a:t>weeks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for</a:t>
            </a:r>
            <a:r>
              <a:rPr lang="hu-HU" sz="2400" dirty="0">
                <a:solidFill>
                  <a:srgbClr val="002060"/>
                </a:solidFill>
              </a:rPr>
              <a:t> TC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b="1" dirty="0">
                <a:solidFill>
                  <a:srgbClr val="FF0000"/>
                </a:solidFill>
              </a:rPr>
              <a:t>SH </a:t>
            </a:r>
            <a:r>
              <a:rPr lang="hu-HU" sz="2400" b="1" dirty="0" err="1">
                <a:solidFill>
                  <a:srgbClr val="FF0000"/>
                </a:solidFill>
              </a:rPr>
              <a:t>students</a:t>
            </a:r>
            <a:r>
              <a:rPr lang="hu-HU" sz="2400" b="1" dirty="0">
                <a:solidFill>
                  <a:srgbClr val="FF0000"/>
                </a:solidFill>
              </a:rPr>
              <a:t> must </a:t>
            </a:r>
            <a:r>
              <a:rPr lang="hu-HU" sz="2400" b="1" dirty="0" err="1">
                <a:solidFill>
                  <a:srgbClr val="FF0000"/>
                </a:solidFill>
              </a:rPr>
              <a:t>complete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it</a:t>
            </a:r>
            <a:r>
              <a:rPr lang="hu-HU" sz="2400" b="1" dirty="0">
                <a:solidFill>
                  <a:srgbClr val="FF0000"/>
                </a:solidFill>
              </a:rPr>
              <a:t> in Hungary </a:t>
            </a:r>
            <a:r>
              <a:rPr lang="hu-HU" sz="2400" b="1" dirty="0" err="1">
                <a:solidFill>
                  <a:srgbClr val="FF0000"/>
                </a:solidFill>
              </a:rPr>
              <a:t>or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remotely</a:t>
            </a:r>
            <a:r>
              <a:rPr lang="hu-HU" sz="2400" b="1" dirty="0">
                <a:solidFill>
                  <a:srgbClr val="FF0000"/>
                </a:solidFill>
              </a:rPr>
              <a:t> (</a:t>
            </a:r>
            <a:r>
              <a:rPr lang="hu-HU" sz="2400" b="1" dirty="0" err="1">
                <a:solidFill>
                  <a:srgbClr val="FF0000"/>
                </a:solidFill>
              </a:rPr>
              <a:t>learning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agreement</a:t>
            </a:r>
            <a:r>
              <a:rPr lang="hu-HU" sz="24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32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20DF96-516E-636B-7BA2-B3C77898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Regulation</a:t>
            </a:r>
            <a:r>
              <a:rPr lang="hu-HU" dirty="0"/>
              <a:t>, Info, </a:t>
            </a:r>
            <a:r>
              <a:rPr lang="hu-HU" dirty="0" err="1"/>
              <a:t>Forms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5B97FC-FF31-7C04-DC00-BBC4EF12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2000" dirty="0" err="1">
                <a:solidFill>
                  <a:srgbClr val="002060"/>
                </a:solidFill>
              </a:rPr>
              <a:t>Downloadable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from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the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Faculty’s</a:t>
            </a:r>
            <a:r>
              <a:rPr lang="hu-HU" sz="2000" dirty="0">
                <a:solidFill>
                  <a:srgbClr val="002060"/>
                </a:solidFill>
              </a:rPr>
              <a:t> website:</a:t>
            </a:r>
          </a:p>
          <a:p>
            <a:pPr marL="0" indent="0">
              <a:buNone/>
            </a:pPr>
            <a:r>
              <a:rPr lang="hu-HU" sz="2000" b="1" u="sng" dirty="0">
                <a:solidFill>
                  <a:srgbClr val="1807F3"/>
                </a:solidFill>
                <a:hlinkClick r:id="rId2"/>
              </a:rPr>
              <a:t>https://ktk.pte.hu/en/students/studies/bachelor-programs/internship</a:t>
            </a:r>
            <a:endParaRPr lang="hu-HU" sz="2000" b="1" u="sng" dirty="0">
              <a:solidFill>
                <a:srgbClr val="1807F3"/>
              </a:solidFill>
            </a:endParaRPr>
          </a:p>
          <a:p>
            <a:endParaRPr lang="hu-HU" sz="2000" dirty="0"/>
          </a:p>
          <a:p>
            <a:pPr lvl="0"/>
            <a:r>
              <a:rPr lang="hu-HU" sz="2000" dirty="0" err="1">
                <a:solidFill>
                  <a:srgbClr val="002060"/>
                </a:solidFill>
              </a:rPr>
              <a:t>By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person</a:t>
            </a:r>
            <a:r>
              <a:rPr lang="hu-HU" sz="2000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hu-HU" sz="2000" dirty="0" err="1">
                <a:solidFill>
                  <a:srgbClr val="002060"/>
                </a:solidFill>
              </a:rPr>
              <a:t>Tutor</a:t>
            </a:r>
            <a:endParaRPr lang="hu-H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000" dirty="0" err="1">
                <a:solidFill>
                  <a:srgbClr val="002060"/>
                </a:solidFill>
              </a:rPr>
              <a:t>Study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Department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58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3E7003-564A-F99D-56A4-EC66BBC2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Goals</a:t>
            </a:r>
            <a:r>
              <a:rPr lang="hu-HU" dirty="0"/>
              <a:t> and </a:t>
            </a:r>
            <a:r>
              <a:rPr lang="hu-HU" dirty="0" err="1"/>
              <a:t>Tasks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CB3BBB-E22E-9343-9C5D-E459A92A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The </a:t>
            </a:r>
            <a:r>
              <a:rPr lang="hu-HU" dirty="0" err="1">
                <a:solidFill>
                  <a:srgbClr val="002060"/>
                </a:solidFill>
              </a:rPr>
              <a:t>taken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position</a:t>
            </a:r>
            <a:r>
              <a:rPr lang="hu-HU" dirty="0">
                <a:solidFill>
                  <a:srgbClr val="002060"/>
                </a:solidFill>
              </a:rPr>
              <a:t> has </a:t>
            </a:r>
            <a:r>
              <a:rPr lang="hu-HU" dirty="0" err="1">
                <a:solidFill>
                  <a:srgbClr val="002060"/>
                </a:solidFill>
              </a:rPr>
              <a:t>to</a:t>
            </a:r>
            <a:r>
              <a:rPr lang="hu-HU" dirty="0">
                <a:solidFill>
                  <a:srgbClr val="002060"/>
                </a:solidFill>
              </a:rPr>
              <a:t> be </a:t>
            </a:r>
            <a:r>
              <a:rPr lang="hu-HU" b="1" dirty="0" err="1">
                <a:solidFill>
                  <a:srgbClr val="002060"/>
                </a:solidFill>
              </a:rPr>
              <a:t>professional</a:t>
            </a:r>
            <a:r>
              <a:rPr lang="hu-HU" b="1" dirty="0">
                <a:solidFill>
                  <a:srgbClr val="002060"/>
                </a:solidFill>
              </a:rPr>
              <a:t> and business-</a:t>
            </a:r>
            <a:r>
              <a:rPr lang="hu-HU" b="1" dirty="0" err="1">
                <a:solidFill>
                  <a:srgbClr val="002060"/>
                </a:solidFill>
              </a:rPr>
              <a:t>related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err="1">
                <a:solidFill>
                  <a:srgbClr val="002060"/>
                </a:solidFill>
              </a:rPr>
              <a:t>Forms</a:t>
            </a:r>
            <a:r>
              <a:rPr lang="hu-HU" dirty="0">
                <a:solidFill>
                  <a:srgbClr val="002060"/>
                </a:solidFill>
              </a:rPr>
              <a:t> and </a:t>
            </a:r>
            <a:r>
              <a:rPr lang="hu-HU" dirty="0" err="1">
                <a:solidFill>
                  <a:srgbClr val="002060"/>
                </a:solidFill>
              </a:rPr>
              <a:t>contracts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have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to</a:t>
            </a:r>
            <a:r>
              <a:rPr lang="hu-HU" dirty="0">
                <a:solidFill>
                  <a:srgbClr val="002060"/>
                </a:solidFill>
              </a:rPr>
              <a:t> be </a:t>
            </a:r>
            <a:r>
              <a:rPr lang="hu-HU" dirty="0" err="1">
                <a:solidFill>
                  <a:srgbClr val="002060"/>
                </a:solidFill>
              </a:rPr>
              <a:t>submitted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by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given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deadlines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err="1">
                <a:solidFill>
                  <a:srgbClr val="002060"/>
                </a:solidFill>
              </a:rPr>
              <a:t>You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have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to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register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yourself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to</a:t>
            </a:r>
            <a:r>
              <a:rPr lang="hu-HU" dirty="0">
                <a:solidFill>
                  <a:srgbClr val="002060"/>
                </a:solidFill>
              </a:rPr>
              <a:t> „Szakmai gyakorlat” (</a:t>
            </a:r>
            <a:r>
              <a:rPr lang="hu-HU" dirty="0" err="1">
                <a:solidFill>
                  <a:srgbClr val="002060"/>
                </a:solidFill>
              </a:rPr>
              <a:t>Internship</a:t>
            </a:r>
            <a:r>
              <a:rPr lang="hu-HU" dirty="0">
                <a:solidFill>
                  <a:srgbClr val="002060"/>
                </a:solidFill>
              </a:rPr>
              <a:t>) </a:t>
            </a:r>
            <a:r>
              <a:rPr lang="hu-HU" dirty="0" err="1">
                <a:solidFill>
                  <a:srgbClr val="002060"/>
                </a:solidFill>
              </a:rPr>
              <a:t>module</a:t>
            </a:r>
            <a:r>
              <a:rPr lang="hu-HU" dirty="0">
                <a:solidFill>
                  <a:srgbClr val="002060"/>
                </a:solidFill>
              </a:rPr>
              <a:t> in NEPTUN in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7th </a:t>
            </a:r>
            <a:r>
              <a:rPr lang="hu-HU" dirty="0" err="1">
                <a:solidFill>
                  <a:srgbClr val="002060"/>
                </a:solidFill>
              </a:rPr>
              <a:t>semester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TC </a:t>
            </a:r>
            <a:r>
              <a:rPr lang="hu-HU" dirty="0" err="1">
                <a:solidFill>
                  <a:srgbClr val="002060"/>
                </a:solidFill>
              </a:rPr>
              <a:t>students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need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to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register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for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Internship</a:t>
            </a:r>
            <a:r>
              <a:rPr lang="hu-HU" dirty="0">
                <a:solidFill>
                  <a:srgbClr val="002060"/>
                </a:solidFill>
              </a:rPr>
              <a:t> I </a:t>
            </a:r>
            <a:r>
              <a:rPr lang="hu-HU" dirty="0" err="1">
                <a:solidFill>
                  <a:srgbClr val="002060"/>
                </a:solidFill>
              </a:rPr>
              <a:t>for</a:t>
            </a:r>
            <a:r>
              <a:rPr lang="hu-HU" dirty="0">
                <a:solidFill>
                  <a:srgbClr val="002060"/>
                </a:solidFill>
              </a:rPr>
              <a:t> 20 </a:t>
            </a:r>
            <a:r>
              <a:rPr lang="hu-HU" dirty="0" err="1">
                <a:solidFill>
                  <a:srgbClr val="002060"/>
                </a:solidFill>
              </a:rPr>
              <a:t>credits</a:t>
            </a:r>
            <a:r>
              <a:rPr lang="hu-HU" dirty="0">
                <a:solidFill>
                  <a:srgbClr val="002060"/>
                </a:solidFill>
              </a:rPr>
              <a:t> in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7th </a:t>
            </a:r>
            <a:r>
              <a:rPr lang="hu-HU" dirty="0" err="1">
                <a:solidFill>
                  <a:srgbClr val="002060"/>
                </a:solidFill>
              </a:rPr>
              <a:t>semester</a:t>
            </a:r>
            <a:r>
              <a:rPr lang="hu-HU" dirty="0">
                <a:solidFill>
                  <a:srgbClr val="002060"/>
                </a:solidFill>
              </a:rPr>
              <a:t> and </a:t>
            </a:r>
            <a:r>
              <a:rPr lang="hu-HU" dirty="0" err="1">
                <a:solidFill>
                  <a:srgbClr val="002060"/>
                </a:solidFill>
              </a:rPr>
              <a:t>Internship</a:t>
            </a:r>
            <a:r>
              <a:rPr lang="hu-HU" dirty="0">
                <a:solidFill>
                  <a:srgbClr val="002060"/>
                </a:solidFill>
              </a:rPr>
              <a:t> II </a:t>
            </a:r>
            <a:r>
              <a:rPr lang="hu-HU" dirty="0" err="1">
                <a:solidFill>
                  <a:srgbClr val="002060"/>
                </a:solidFill>
              </a:rPr>
              <a:t>for</a:t>
            </a:r>
            <a:r>
              <a:rPr lang="hu-HU" dirty="0">
                <a:solidFill>
                  <a:srgbClr val="002060"/>
                </a:solidFill>
              </a:rPr>
              <a:t> 30 </a:t>
            </a:r>
            <a:r>
              <a:rPr lang="hu-HU" dirty="0" err="1">
                <a:solidFill>
                  <a:srgbClr val="002060"/>
                </a:solidFill>
              </a:rPr>
              <a:t>credits</a:t>
            </a:r>
            <a:r>
              <a:rPr lang="hu-HU" dirty="0">
                <a:solidFill>
                  <a:srgbClr val="002060"/>
                </a:solidFill>
              </a:rPr>
              <a:t> in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8th </a:t>
            </a:r>
            <a:r>
              <a:rPr lang="hu-HU" dirty="0" err="1">
                <a:solidFill>
                  <a:srgbClr val="002060"/>
                </a:solidFill>
              </a:rPr>
              <a:t>semester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err="1">
                <a:solidFill>
                  <a:srgbClr val="002060"/>
                </a:solidFill>
              </a:rPr>
              <a:t>Internship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module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worths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20 </a:t>
            </a:r>
            <a:r>
              <a:rPr lang="hu-HU" b="1" dirty="0" err="1">
                <a:solidFill>
                  <a:srgbClr val="002060"/>
                </a:solidFill>
              </a:rPr>
              <a:t>credits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and </a:t>
            </a:r>
            <a:r>
              <a:rPr lang="hu-HU" dirty="0" err="1">
                <a:solidFill>
                  <a:srgbClr val="002060"/>
                </a:solidFill>
              </a:rPr>
              <a:t>will</a:t>
            </a:r>
            <a:r>
              <a:rPr lang="hu-HU" dirty="0">
                <a:solidFill>
                  <a:srgbClr val="002060"/>
                </a:solidFill>
              </a:rPr>
              <a:t> be </a:t>
            </a:r>
            <a:r>
              <a:rPr lang="hu-HU" dirty="0" err="1">
                <a:solidFill>
                  <a:srgbClr val="002060"/>
                </a:solidFill>
              </a:rPr>
              <a:t>evaluated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by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your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mentor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at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company</a:t>
            </a:r>
            <a:r>
              <a:rPr lang="hu-HU" dirty="0">
                <a:solidFill>
                  <a:srgbClr val="002060"/>
                </a:solidFill>
              </a:rPr>
              <a:t>: </a:t>
            </a:r>
          </a:p>
          <a:p>
            <a:pPr lvl="0"/>
            <a:endParaRPr lang="hu-HU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hu-HU" dirty="0" err="1">
                <a:solidFill>
                  <a:srgbClr val="002060"/>
                </a:solidFill>
              </a:rPr>
              <a:t>Mentor’s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Evaluation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form</a:t>
            </a:r>
            <a:r>
              <a:rPr lang="hu-HU" dirty="0">
                <a:solidFill>
                  <a:srgbClr val="002060"/>
                </a:solidFill>
              </a:rPr>
              <a:t> (</a:t>
            </a:r>
            <a:r>
              <a:rPr lang="hu-HU" dirty="0" err="1">
                <a:solidFill>
                  <a:srgbClr val="002060"/>
                </a:solidFill>
              </a:rPr>
              <a:t>to</a:t>
            </a:r>
            <a:r>
              <a:rPr lang="hu-HU" dirty="0">
                <a:solidFill>
                  <a:srgbClr val="002060"/>
                </a:solidFill>
              </a:rPr>
              <a:t> be </a:t>
            </a:r>
            <a:r>
              <a:rPr lang="hu-HU" dirty="0" err="1">
                <a:solidFill>
                  <a:srgbClr val="002060"/>
                </a:solidFill>
              </a:rPr>
              <a:t>submitted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by</a:t>
            </a:r>
            <a:r>
              <a:rPr lang="hu-HU" dirty="0">
                <a:solidFill>
                  <a:srgbClr val="002060"/>
                </a:solidFill>
              </a:rPr>
              <a:t> a </a:t>
            </a:r>
            <a:r>
              <a:rPr lang="hu-HU" dirty="0" err="1">
                <a:solidFill>
                  <a:srgbClr val="002060"/>
                </a:solidFill>
              </a:rPr>
              <a:t>given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deadline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after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intership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period</a:t>
            </a:r>
            <a:r>
              <a:rPr lang="hu-HU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DD1C3B1-5F85-6DF0-2D6D-060734467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FBB738-8333-C8D2-0044-325CEF4A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Schedule</a:t>
            </a:r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D73A9BD-8ECB-B770-0811-8E7D3D372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5814"/>
            <a:ext cx="5157787" cy="4097862"/>
          </a:xfrm>
        </p:spPr>
        <p:txBody>
          <a:bodyPr/>
          <a:lstStyle/>
          <a:p>
            <a:pPr marL="342900" lvl="0" indent="-342900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</a:t>
            </a:r>
          </a:p>
          <a:p>
            <a:pPr marL="342900" lvl="0" indent="-342900"/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Orientation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11th.03.2026. 14:30. B025. </a:t>
            </a:r>
          </a:p>
          <a:p>
            <a:pPr marL="342900" indent="-342900"/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OPENUP 10th.03.2026- 12th.05.2026. (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interviews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feedbacks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/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Finalisation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15th 05.2026.</a:t>
            </a:r>
          </a:p>
          <a:p>
            <a:pPr marL="342900" indent="-342900"/>
            <a:r>
              <a:rPr lang="hu-HU" sz="2000" dirty="0">
                <a:hlinkClick r:id="rId2"/>
              </a:rPr>
              <a:t>https://openup.pte.hu/welcome</a:t>
            </a:r>
            <a:endParaRPr lang="hu-HU" sz="2000" dirty="0"/>
          </a:p>
          <a:p>
            <a:pPr marL="342900" indent="-34290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offers (not too many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therefore SH students enjoy priority)</a:t>
            </a:r>
            <a:endParaRPr lang="hu-H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</a:p>
          <a:p>
            <a:pPr marL="342900" indent="-342900"/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8455F69-1180-42CC-5DF7-473616FD2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5814"/>
            <a:ext cx="5183188" cy="4097862"/>
          </a:xfrm>
        </p:spPr>
        <p:txBody>
          <a:bodyPr/>
          <a:lstStyle/>
          <a:p>
            <a:pPr marL="342900" indent="-342900"/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Finding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/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Accreditation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contract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/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/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Completion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/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/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Follow-up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/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Mentor’s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submission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2032DD33-310A-C2D6-0A0D-F1EABACD6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110ED9-6DF7-4530-CAB8-5FE47753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Process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3172FF-6418-4422-32D4-C256D83BD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AD213AE-0AB1-0C65-4BF2-DD0B6A569DB0}"/>
              </a:ext>
            </a:extLst>
          </p:cNvPr>
          <p:cNvSpPr/>
          <p:nvPr/>
        </p:nvSpPr>
        <p:spPr>
          <a:xfrm>
            <a:off x="1277881" y="2080835"/>
            <a:ext cx="2960376" cy="4529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Finding</a:t>
            </a:r>
            <a:r>
              <a:rPr lang="hu-HU" dirty="0"/>
              <a:t> a </a:t>
            </a:r>
            <a:r>
              <a:rPr lang="hu-HU" dirty="0" err="1"/>
              <a:t>place</a:t>
            </a:r>
            <a:r>
              <a:rPr lang="hu-HU" dirty="0"/>
              <a:t> 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6E5A466-EB6F-111E-2B9B-424D36E5200E}"/>
              </a:ext>
            </a:extLst>
          </p:cNvPr>
          <p:cNvSpPr/>
          <p:nvPr/>
        </p:nvSpPr>
        <p:spPr>
          <a:xfrm>
            <a:off x="3239762" y="2698662"/>
            <a:ext cx="4589740" cy="4529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Faculty</a:t>
            </a:r>
            <a:r>
              <a:rPr lang="hu-HU"/>
              <a:t> </a:t>
            </a:r>
            <a:r>
              <a:rPr lang="hu-HU" err="1"/>
              <a:t>offers</a:t>
            </a:r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4A28B83-D9A3-3B35-2283-F18A325BE05A}"/>
              </a:ext>
            </a:extLst>
          </p:cNvPr>
          <p:cNvSpPr/>
          <p:nvPr/>
        </p:nvSpPr>
        <p:spPr>
          <a:xfrm>
            <a:off x="6349314" y="2131163"/>
            <a:ext cx="1612951" cy="4529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Accreditation</a:t>
            </a:r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0CA84B8-F8A1-5BD1-F770-5550F299444E}"/>
              </a:ext>
            </a:extLst>
          </p:cNvPr>
          <p:cNvSpPr/>
          <p:nvPr/>
        </p:nvSpPr>
        <p:spPr>
          <a:xfrm>
            <a:off x="7962267" y="2131162"/>
            <a:ext cx="2960376" cy="1020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Forms</a:t>
            </a:r>
            <a:r>
              <a:rPr lang="hu-HU"/>
              <a:t> and </a:t>
            </a:r>
            <a:r>
              <a:rPr lang="hu-HU" err="1"/>
              <a:t>contracts</a:t>
            </a:r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1260DF3-199C-6320-7EF2-A8E27E5D33E3}"/>
              </a:ext>
            </a:extLst>
          </p:cNvPr>
          <p:cNvSpPr/>
          <p:nvPr/>
        </p:nvSpPr>
        <p:spPr>
          <a:xfrm>
            <a:off x="3239762" y="3288705"/>
            <a:ext cx="7682881" cy="1020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Internship</a:t>
            </a:r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CB7AE0B-9A12-2D1D-E96A-113640635E00}"/>
              </a:ext>
            </a:extLst>
          </p:cNvPr>
          <p:cNvSpPr/>
          <p:nvPr/>
        </p:nvSpPr>
        <p:spPr>
          <a:xfrm>
            <a:off x="3247969" y="4490316"/>
            <a:ext cx="4581535" cy="1020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Mentor’s </a:t>
            </a:r>
            <a:r>
              <a:rPr lang="hu-HU" err="1"/>
              <a:t>evaluation</a:t>
            </a:r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28C52DB2-BE5B-1F72-AE48-AB019D5AB747}"/>
              </a:ext>
            </a:extLst>
          </p:cNvPr>
          <p:cNvSpPr/>
          <p:nvPr/>
        </p:nvSpPr>
        <p:spPr>
          <a:xfrm>
            <a:off x="7962267" y="4490316"/>
            <a:ext cx="2942409" cy="1020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Grade</a:t>
            </a:r>
            <a:r>
              <a:rPr lang="hu-HU"/>
              <a:t>/</a:t>
            </a:r>
            <a:r>
              <a:rPr lang="hu-HU" err="1"/>
              <a:t>credits</a:t>
            </a:r>
            <a:endParaRPr lang="hu-HU"/>
          </a:p>
        </p:txBody>
      </p:sp>
      <p:sp>
        <p:nvSpPr>
          <p:cNvPr id="12" name="Jobbra nyíl 12">
            <a:extLst>
              <a:ext uri="{FF2B5EF4-FFF2-40B4-BE49-F238E27FC236}">
                <a16:creationId xmlns:a16="http://schemas.microsoft.com/office/drawing/2014/main" id="{6FC52C51-0B28-1252-DE66-332FD0CB6752}"/>
              </a:ext>
            </a:extLst>
          </p:cNvPr>
          <p:cNvSpPr/>
          <p:nvPr/>
        </p:nvSpPr>
        <p:spPr>
          <a:xfrm>
            <a:off x="2758070" y="2894602"/>
            <a:ext cx="501603" cy="1765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3">
            <a:extLst>
              <a:ext uri="{FF2B5EF4-FFF2-40B4-BE49-F238E27FC236}">
                <a16:creationId xmlns:a16="http://schemas.microsoft.com/office/drawing/2014/main" id="{37ACACE1-3150-A8DE-A3E0-B28FDD329FEA}"/>
              </a:ext>
            </a:extLst>
          </p:cNvPr>
          <p:cNvSpPr/>
          <p:nvPr/>
        </p:nvSpPr>
        <p:spPr>
          <a:xfrm>
            <a:off x="7661198" y="4896067"/>
            <a:ext cx="352425" cy="2089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4">
            <a:extLst>
              <a:ext uri="{FF2B5EF4-FFF2-40B4-BE49-F238E27FC236}">
                <a16:creationId xmlns:a16="http://schemas.microsoft.com/office/drawing/2014/main" id="{0BBC7D91-2C3D-3695-EFFB-6292389F245A}"/>
              </a:ext>
            </a:extLst>
          </p:cNvPr>
          <p:cNvSpPr/>
          <p:nvPr/>
        </p:nvSpPr>
        <p:spPr>
          <a:xfrm>
            <a:off x="4256400" y="2216729"/>
            <a:ext cx="2092914" cy="2341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5">
            <a:extLst>
              <a:ext uri="{FF2B5EF4-FFF2-40B4-BE49-F238E27FC236}">
                <a16:creationId xmlns:a16="http://schemas.microsoft.com/office/drawing/2014/main" id="{4EC3C5E9-421D-B440-D6D9-DFD46888B711}"/>
              </a:ext>
            </a:extLst>
          </p:cNvPr>
          <p:cNvSpPr/>
          <p:nvPr/>
        </p:nvSpPr>
        <p:spPr>
          <a:xfrm>
            <a:off x="7667043" y="2533786"/>
            <a:ext cx="352425" cy="2089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7">
            <a:extLst>
              <a:ext uri="{FF2B5EF4-FFF2-40B4-BE49-F238E27FC236}">
                <a16:creationId xmlns:a16="http://schemas.microsoft.com/office/drawing/2014/main" id="{B92CD119-A6D5-A2AF-A940-800F9867B26D}"/>
              </a:ext>
            </a:extLst>
          </p:cNvPr>
          <p:cNvSpPr/>
          <p:nvPr/>
        </p:nvSpPr>
        <p:spPr>
          <a:xfrm>
            <a:off x="10570218" y="3151612"/>
            <a:ext cx="352425" cy="1950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felé nyíl 18">
            <a:extLst>
              <a:ext uri="{FF2B5EF4-FFF2-40B4-BE49-F238E27FC236}">
                <a16:creationId xmlns:a16="http://schemas.microsoft.com/office/drawing/2014/main" id="{4ED3130E-72E5-F0F5-A5B8-57A2FC581A77}"/>
              </a:ext>
            </a:extLst>
          </p:cNvPr>
          <p:cNvSpPr/>
          <p:nvPr/>
        </p:nvSpPr>
        <p:spPr>
          <a:xfrm>
            <a:off x="5362523" y="4309154"/>
            <a:ext cx="352425" cy="1950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6E114C00-BC43-7ABB-A687-2D8F981B81C4}"/>
              </a:ext>
            </a:extLst>
          </p:cNvPr>
          <p:cNvSpPr/>
          <p:nvPr/>
        </p:nvSpPr>
        <p:spPr>
          <a:xfrm>
            <a:off x="1269357" y="2756384"/>
            <a:ext cx="1477416" cy="4529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/>
              <a:t>Register</a:t>
            </a:r>
            <a:r>
              <a:rPr lang="hu-HU" sz="1600" dirty="0"/>
              <a:t> </a:t>
            </a:r>
            <a:r>
              <a:rPr lang="hu-HU" sz="1600" dirty="0" err="1"/>
              <a:t>on</a:t>
            </a:r>
            <a:r>
              <a:rPr lang="hu-HU" sz="1600" dirty="0"/>
              <a:t> OPENUP</a:t>
            </a:r>
          </a:p>
        </p:txBody>
      </p:sp>
    </p:spTree>
    <p:extLst>
      <p:ext uri="{BB962C8B-B14F-4D97-AF65-F5344CB8AC3E}">
        <p14:creationId xmlns:p14="http://schemas.microsoft.com/office/powerpoint/2010/main" val="246819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A451AFA-82E3-A506-1184-8EA56EFC5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2112" y="970003"/>
            <a:ext cx="4386750" cy="4805764"/>
          </a:xfrm>
        </p:spPr>
        <p:txBody>
          <a:bodyPr/>
          <a:lstStyle/>
          <a:p>
            <a:r>
              <a:rPr lang="hu-HU" sz="2000" b="1" dirty="0" err="1"/>
              <a:t>Deadlines</a:t>
            </a:r>
            <a:r>
              <a:rPr lang="hu-HU" sz="2000" b="1" dirty="0"/>
              <a:t>: </a:t>
            </a:r>
          </a:p>
          <a:p>
            <a:r>
              <a:rPr lang="hu-HU" sz="20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10 </a:t>
            </a:r>
            <a:r>
              <a:rPr lang="hu-HU" sz="2000" dirty="0" err="1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March</a:t>
            </a:r>
            <a:r>
              <a:rPr lang="hu-HU" sz="20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 – 15 May</a:t>
            </a:r>
            <a:r>
              <a:rPr lang="hu-HU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Register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Openup</a:t>
            </a:r>
            <a:r>
              <a:rPr lang="hu-H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Fill</a:t>
            </a:r>
            <a:r>
              <a:rPr lang="hu-HU" dirty="0"/>
              <a:t> out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profile</a:t>
            </a:r>
            <a:r>
              <a:rPr lang="hu-H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Upload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CV,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Upload</a:t>
            </a:r>
            <a:r>
              <a:rPr lang="hu-HU" dirty="0"/>
              <a:t> a </a:t>
            </a:r>
            <a:r>
              <a:rPr lang="hu-HU" dirty="0" err="1"/>
              <a:t>professional</a:t>
            </a:r>
            <a:r>
              <a:rPr lang="hu-HU" dirty="0"/>
              <a:t> </a:t>
            </a:r>
            <a:r>
              <a:rPr lang="hu-HU" dirty="0" err="1"/>
              <a:t>profile</a:t>
            </a:r>
            <a:r>
              <a:rPr lang="hu-HU" dirty="0"/>
              <a:t> </a:t>
            </a:r>
            <a:r>
              <a:rPr lang="hu-HU" dirty="0" err="1"/>
              <a:t>picture</a:t>
            </a:r>
            <a:r>
              <a:rPr lang="hu-HU" dirty="0"/>
              <a:t> and a </a:t>
            </a:r>
            <a:r>
              <a:rPr lang="hu-HU" dirty="0" err="1"/>
              <a:t>cover</a:t>
            </a:r>
            <a:r>
              <a:rPr lang="hu-HU" dirty="0"/>
              <a:t> </a:t>
            </a:r>
            <a:r>
              <a:rPr lang="hu-HU" dirty="0" err="1"/>
              <a:t>photo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Apply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3 </a:t>
            </a:r>
            <a:r>
              <a:rPr lang="hu-HU" dirty="0" err="1"/>
              <a:t>positions</a:t>
            </a:r>
            <a:r>
              <a:rPr lang="hu-HU" dirty="0"/>
              <a:t> and </a:t>
            </a:r>
            <a:r>
              <a:rPr lang="hu-HU" dirty="0" err="1"/>
              <a:t>wait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called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an </a:t>
            </a:r>
            <a:r>
              <a:rPr lang="hu-HU" dirty="0" err="1"/>
              <a:t>interview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hired</a:t>
            </a:r>
            <a:r>
              <a:rPr lang="hu-HU" dirty="0"/>
              <a:t> </a:t>
            </a:r>
          </a:p>
          <a:p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accepted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surface</a:t>
            </a:r>
            <a:r>
              <a:rPr lang="hu-HU" dirty="0"/>
              <a:t>, </a:t>
            </a:r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sure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accept</a:t>
            </a:r>
            <a:r>
              <a:rPr lang="hu-HU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only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company’s</a:t>
            </a:r>
            <a:r>
              <a:rPr lang="hu-HU" dirty="0"/>
              <a:t> </a:t>
            </a:r>
            <a:r>
              <a:rPr lang="hu-HU" dirty="0" err="1"/>
              <a:t>position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truly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go </a:t>
            </a:r>
            <a:r>
              <a:rPr lang="hu-HU" dirty="0" err="1"/>
              <a:t>because</a:t>
            </a:r>
            <a:r>
              <a:rPr lang="hu-HU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after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this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 err="1"/>
              <a:t>action</a:t>
            </a:r>
            <a:r>
              <a:rPr lang="hu-HU" dirty="0"/>
              <a:t>, </a:t>
            </a:r>
            <a:r>
              <a:rPr lang="hu-HU" b="1" dirty="0" err="1">
                <a:solidFill>
                  <a:srgbClr val="FF0000"/>
                </a:solidFill>
              </a:rPr>
              <a:t>there</a:t>
            </a:r>
            <a:r>
              <a:rPr lang="hu-HU" b="1" dirty="0">
                <a:solidFill>
                  <a:srgbClr val="FF0000"/>
                </a:solidFill>
              </a:rPr>
              <a:t> is no </a:t>
            </a:r>
            <a:r>
              <a:rPr lang="hu-HU" b="1" dirty="0" err="1">
                <a:solidFill>
                  <a:srgbClr val="FF0000"/>
                </a:solidFill>
              </a:rPr>
              <a:t>opportunity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to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change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 err="1"/>
              <a:t>the</a:t>
            </a:r>
            <a:r>
              <a:rPr lang="hu-HU" dirty="0"/>
              <a:t> decision,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contract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starts</a:t>
            </a:r>
            <a:endParaRPr lang="hu-HU" dirty="0"/>
          </a:p>
          <a:p>
            <a:endParaRPr lang="en-US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CA51A99-FA23-7ABD-D19B-2967910A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003"/>
            <a:ext cx="5636816" cy="879475"/>
          </a:xfrm>
        </p:spPr>
        <p:txBody>
          <a:bodyPr/>
          <a:lstStyle/>
          <a:p>
            <a:r>
              <a:rPr lang="hu-HU" dirty="0" err="1"/>
              <a:t>Internship</a:t>
            </a:r>
            <a:r>
              <a:rPr lang="hu-HU" dirty="0"/>
              <a:t> </a:t>
            </a:r>
            <a:r>
              <a:rPr lang="hu-HU" dirty="0" err="1"/>
              <a:t>application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Openup</a:t>
            </a:r>
            <a:endParaRPr lang="en-US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E3B3DCA-6845-F51F-48C1-375570C40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B6294B6-4457-9378-F351-640F6D28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07" y="2055505"/>
            <a:ext cx="5643735" cy="328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70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4BFE6A-88CB-1C00-3D6C-E2638027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Accreditation</a:t>
            </a:r>
            <a:r>
              <a:rPr lang="hu-HU" dirty="0"/>
              <a:t> </a:t>
            </a:r>
            <a:r>
              <a:rPr lang="hu-HU" dirty="0" err="1"/>
              <a:t>procedure</a:t>
            </a:r>
            <a:r>
              <a:rPr lang="hu-HU" dirty="0"/>
              <a:t> and </a:t>
            </a:r>
            <a:r>
              <a:rPr lang="hu-HU" dirty="0" err="1"/>
              <a:t>deadlines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E51847A-995F-4805-72F5-70C64574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107BC90B-ED50-B1C3-53A7-58995E47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47122"/>
              </p:ext>
            </p:extLst>
          </p:nvPr>
        </p:nvGraphicFramePr>
        <p:xfrm>
          <a:off x="1775520" y="3759921"/>
          <a:ext cx="8640960" cy="187220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err="1">
                          <a:effectLst/>
                          <a:latin typeface="+mj-lt"/>
                        </a:rPr>
                        <a:t>Submission</a:t>
                      </a:r>
                      <a:r>
                        <a:rPr lang="hu-HU" sz="1800" u="none" strike="noStrike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err="1"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u="none" strike="noStrike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err="1">
                          <a:effectLst/>
                          <a:latin typeface="+mj-lt"/>
                        </a:rPr>
                        <a:t>form</a:t>
                      </a:r>
                      <a:r>
                        <a:rPr lang="hu-HU" sz="1800" u="none" strike="noStrike">
                          <a:effectLst/>
                          <a:latin typeface="+mj-lt"/>
                        </a:rPr>
                        <a:t> and</a:t>
                      </a:r>
                      <a:r>
                        <a:rPr lang="hu-HU" sz="1800" u="none" strike="noStrike" baseline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baseline="0" err="1">
                          <a:effectLst/>
                          <a:latin typeface="+mj-lt"/>
                        </a:rPr>
                        <a:t>Letter</a:t>
                      </a:r>
                      <a:r>
                        <a:rPr lang="hu-HU" sz="1800" u="none" strike="noStrike" baseline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baseline="0" err="1">
                          <a:effectLst/>
                          <a:latin typeface="+mj-lt"/>
                        </a:rPr>
                        <a:t>Acceptance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16th </a:t>
                      </a:r>
                      <a:r>
                        <a:rPr lang="hu-HU" sz="1800" u="none" strike="noStrike" dirty="0" err="1"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u="none" strike="noStrike" baseline="0" dirty="0">
                          <a:effectLst/>
                          <a:latin typeface="+mj-lt"/>
                        </a:rPr>
                        <a:t> 2026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Acceptance</a:t>
                      </a:r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hu-H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refusal</a:t>
                      </a:r>
                      <a:r>
                        <a:rPr lang="hu-HU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27th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Submission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Cooperation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agreement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11th May 2026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919346"/>
                  </a:ext>
                </a:extLst>
              </a:tr>
            </a:tbl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123C2880-BA39-D6C3-A684-3868CCB55902}"/>
              </a:ext>
            </a:extLst>
          </p:cNvPr>
          <p:cNvSpPr/>
          <p:nvPr/>
        </p:nvSpPr>
        <p:spPr>
          <a:xfrm>
            <a:off x="2568367" y="2603056"/>
            <a:ext cx="4162441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Finding</a:t>
            </a:r>
            <a:r>
              <a:rPr lang="hu-HU" dirty="0"/>
              <a:t> a </a:t>
            </a:r>
            <a:r>
              <a:rPr lang="hu-HU" dirty="0" err="1"/>
              <a:t>place</a:t>
            </a:r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0043823-7D06-AD7F-3266-20AEB87105CC}"/>
              </a:ext>
            </a:extLst>
          </p:cNvPr>
          <p:cNvSpPr/>
          <p:nvPr/>
        </p:nvSpPr>
        <p:spPr>
          <a:xfrm>
            <a:off x="7265930" y="2599985"/>
            <a:ext cx="2521299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Accreditation</a:t>
            </a:r>
            <a:endParaRPr lang="hu-HU" dirty="0"/>
          </a:p>
        </p:txBody>
      </p:sp>
      <p:sp>
        <p:nvSpPr>
          <p:cNvPr id="7" name="Jobbra nyíl 6">
            <a:extLst>
              <a:ext uri="{FF2B5EF4-FFF2-40B4-BE49-F238E27FC236}">
                <a16:creationId xmlns:a16="http://schemas.microsoft.com/office/drawing/2014/main" id="{5A8C8EB7-9F00-ACF3-BD95-43262412D9A1}"/>
              </a:ext>
            </a:extLst>
          </p:cNvPr>
          <p:cNvSpPr/>
          <p:nvPr/>
        </p:nvSpPr>
        <p:spPr>
          <a:xfrm>
            <a:off x="6750604" y="2752469"/>
            <a:ext cx="515326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>
            <a:extLst>
              <a:ext uri="{FF2B5EF4-FFF2-40B4-BE49-F238E27FC236}">
                <a16:creationId xmlns:a16="http://schemas.microsoft.com/office/drawing/2014/main" id="{C6181721-5529-91F6-BF30-48505172C97F}"/>
              </a:ext>
            </a:extLst>
          </p:cNvPr>
          <p:cNvSpPr/>
          <p:nvPr/>
        </p:nvSpPr>
        <p:spPr>
          <a:xfrm>
            <a:off x="1775521" y="2811179"/>
            <a:ext cx="792846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>
            <a:extLst>
              <a:ext uri="{FF2B5EF4-FFF2-40B4-BE49-F238E27FC236}">
                <a16:creationId xmlns:a16="http://schemas.microsoft.com/office/drawing/2014/main" id="{62C0107A-2630-F36B-A93C-565A792FE497}"/>
              </a:ext>
            </a:extLst>
          </p:cNvPr>
          <p:cNvSpPr/>
          <p:nvPr/>
        </p:nvSpPr>
        <p:spPr>
          <a:xfrm>
            <a:off x="9787229" y="2771677"/>
            <a:ext cx="629251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7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50E3FF7A83DC24EAD96B51B5C934B1A" ma:contentTypeVersion="18" ma:contentTypeDescription="Új dokumentum létrehozása." ma:contentTypeScope="" ma:versionID="775a4fa3f522298f76d31770975086fa">
  <xsd:schema xmlns:xsd="http://www.w3.org/2001/XMLSchema" xmlns:xs="http://www.w3.org/2001/XMLSchema" xmlns:p="http://schemas.microsoft.com/office/2006/metadata/properties" xmlns:ns2="560d5341-933b-41a3-b7af-744e9fb94ba0" xmlns:ns3="c150c119-6cd4-4d13-994f-364b395a6467" targetNamespace="http://schemas.microsoft.com/office/2006/metadata/properties" ma:root="true" ma:fieldsID="5d0bb0692e60f186dd22d0692d012e54" ns2:_="" ns3:_="">
    <xsd:import namespace="560d5341-933b-41a3-b7af-744e9fb94ba0"/>
    <xsd:import namespace="c150c119-6cd4-4d13-994f-364b395a6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d5341-933b-41a3-b7af-744e9fb94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0c119-6cd4-4d13-994f-364b395a6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1cc069-5b87-4edc-af22-7f08d010a2b5}" ma:internalName="TaxCatchAll" ma:showField="CatchAllData" ma:web="c150c119-6cd4-4d13-994f-364b395a6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0d5341-933b-41a3-b7af-744e9fb94ba0">
      <Terms xmlns="http://schemas.microsoft.com/office/infopath/2007/PartnerControls"/>
    </lcf76f155ced4ddcb4097134ff3c332f>
    <TaxCatchAll xmlns="c150c119-6cd4-4d13-994f-364b395a6467" xsi:nil="true"/>
  </documentManagement>
</p:properties>
</file>

<file path=customXml/itemProps1.xml><?xml version="1.0" encoding="utf-8"?>
<ds:datastoreItem xmlns:ds="http://schemas.openxmlformats.org/officeDocument/2006/customXml" ds:itemID="{477E73B1-D85A-4162-9669-90F3C0D5C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d5341-933b-41a3-b7af-744e9fb94ba0"/>
    <ds:schemaRef ds:uri="c150c119-6cd4-4d13-994f-364b395a6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0F5F30-8DA5-4BC1-9AD8-97649A50B0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9D616-4AB9-4CF9-BA27-DEF4253543AB}">
  <ds:schemaRefs>
    <ds:schemaRef ds:uri="http://schemas.microsoft.com/office/2006/metadata/properties"/>
    <ds:schemaRef ds:uri="http://schemas.microsoft.com/office/infopath/2007/PartnerControls"/>
    <ds:schemaRef ds:uri="c866c34f-4536-4bf8-aeaf-be882266e136"/>
    <ds:schemaRef ds:uri="25bc8df9-20da-424b-8589-8b039ab44732"/>
    <ds:schemaRef ds:uri="560d5341-933b-41a3-b7af-744e9fb94ba0"/>
    <ds:schemaRef ds:uri="c150c119-6cd4-4d13-994f-364b395a64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755</Words>
  <Application>Microsoft Office PowerPoint</Application>
  <PresentationFormat>Szélesvásznú</PresentationFormat>
  <Paragraphs>136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Pte Sans</vt:lpstr>
      <vt:lpstr>Pte Serif</vt:lpstr>
      <vt:lpstr>Roboto Light</vt:lpstr>
      <vt:lpstr>Times New Roman</vt:lpstr>
      <vt:lpstr>Office-téma</vt:lpstr>
      <vt:lpstr>Egyéni tervezés</vt:lpstr>
      <vt:lpstr>PowerPoint-bemutató</vt:lpstr>
      <vt:lpstr>Introduction</vt:lpstr>
      <vt:lpstr>Conditions</vt:lpstr>
      <vt:lpstr>Regulation, Info, Forms</vt:lpstr>
      <vt:lpstr>Goals and Tasks</vt:lpstr>
      <vt:lpstr>Schedule</vt:lpstr>
      <vt:lpstr>Process</vt:lpstr>
      <vt:lpstr>Internship application on Openup</vt:lpstr>
      <vt:lpstr>Accreditation procedure and deadlines</vt:lpstr>
      <vt:lpstr>Faculty offers and deadlines</vt:lpstr>
      <vt:lpstr>Contracts and deadlines</vt:lpstr>
      <vt:lpstr>Internship period</vt:lpstr>
      <vt:lpstr>Evaluation</vt:lpstr>
      <vt:lpstr>Who to contact in case of difficulties during the internship</vt:lpstr>
      <vt:lpstr>Questions?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Takács Judit Zsuzsanna</dc:creator>
  <cp:lastModifiedBy>Pap Balázs</cp:lastModifiedBy>
  <cp:revision>8</cp:revision>
  <dcterms:created xsi:type="dcterms:W3CDTF">2025-08-31T22:18:41Z</dcterms:created>
  <dcterms:modified xsi:type="dcterms:W3CDTF">2026-03-19T09:54:56Z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0x010100550E3FF7A83DC24EAD96B51B5C934B1A</vt:lpwstr>
  </property>
  <property fmtid="{D5CDD505-2E9C-101B-9397-08002B2CF9AE}" pid="3" name="MediaServiceImageTags">
    <vt:lpwstr/>
  </property>
</Properties>
</file>