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66" r:id="rId15"/>
    <p:sldId id="272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4E5"/>
    <a:srgbClr val="ECECEC"/>
    <a:srgbClr val="10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02644-890C-494F-8015-522DF3979AD5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58AC-5BD6-42CF-9A9E-10A21513F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C00735-C1A0-4276-AB55-FC115166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78B3B1-383C-4D12-9DCA-30BFA647A59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D12A6B0-1C37-479D-AB66-6E7C8C7BEE9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65A003-958D-4253-9325-BDFFF1EE7CF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5D14139F-3C9C-40EB-9B4B-9365C252F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ECAB0B5-0883-4B48-BD46-C6433FC5B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333379"/>
            <a:ext cx="8192691" cy="5033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1" y="104280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1" y="1866721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4280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66721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C9481C6-840F-4D79-B1AF-BE46011E89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0B4A1-D2AF-4C40-B133-5061DDBCE9C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1C005-3048-460D-85AF-744EDB450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AE77FD7-D202-4E7F-BDEA-F0871CC6A9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DCB01-F2EB-453C-9D54-5FF76A9146DF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E462D0-792A-49FB-834B-74FABD0C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5FC59CA-E59D-4F10-8F83-06DF9069B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0343D-AFFD-43D0-90D4-75186C814C98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01910FC-23AC-466D-90D1-E84D096CB209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FA333D-E25A-478A-ABE2-42F99DB69D4C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C1760DD-25E4-4409-94C9-F9B46450C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2412E-5B11-48B2-A32A-CB4011615B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6F7753-5BF7-43FC-8A2B-CDE10502062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D89CB66-57E6-4743-B8D6-B9378F973BF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F5895-2AA2-4D71-8E85-E1A3C25BC1B3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F3759D7A-18FF-42D2-A6E3-579CEB3D47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1A072B-CA12-4790-A8AA-A079AA81AE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2978FD5-FE74-458E-8C9A-17B5C84D5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605D55-FE40-48B9-9903-AA06A28D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>
                <a:solidFill>
                  <a:srgbClr val="46B4E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D78389-346E-48FD-A5AE-B7D0654156F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215083-1B8E-43C2-9E9D-9F8D5FC34CD8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ED4962-3FE0-4D5E-BAE4-6622B6597D8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8B89BC02-9E22-4929-9141-179E634135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36" y="333375"/>
            <a:ext cx="2723117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636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4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12D030-8B2B-4F9F-BA3B-B95348CB20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321E-4AFF-497F-9ACB-983499A23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3163034"/>
            <a:ext cx="8496300" cy="531932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GB" sz="4400" b="1" dirty="0">
                <a:solidFill>
                  <a:srgbClr val="101827"/>
                </a:solidFill>
              </a:rPr>
              <a:t>Thank you for your attention!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D5AF5-EFC8-43A6-B165-0C5697A7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7DC5D-898E-4A50-97F1-F3DDC6D2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941F-82D4-4382-AEA7-13249AF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89C6807-63EC-4654-8B9A-DC3F1B65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73C56E-5EA5-47D4-8514-F382E75B5A5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A4E631-9F17-4EFB-87A9-3F381D7600F1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E21C99-84CE-4684-A1C0-046EE0A6CDF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61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213411F-9D4C-4FFF-9245-5DD0302D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D60CDE7-E5F4-4304-9C7E-AAC4A69C50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818633" y="-749300"/>
            <a:ext cx="12135106" cy="891670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3D6CA5-DE52-438E-B31A-3294B77997B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74D299-0F60-46BE-9A32-B71E1EEFA2CD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4F0FAA6-A1B0-46A8-9A16-B1A5B950D912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79E7EB-942D-4E1D-8B4E-97378E9B1037}"/>
              </a:ext>
            </a:extLst>
          </p:cNvPr>
          <p:cNvSpPr txBox="1"/>
          <p:nvPr userDrawn="1"/>
        </p:nvSpPr>
        <p:spPr>
          <a:xfrm>
            <a:off x="323850" y="3101875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C320C9-50D1-43F0-87B6-0FDD2CE6EC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E820C3E-899A-4C2F-A4CD-5411F9D98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3718" cy="6858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3F506E5-4E5D-41FA-9A5C-184BE2321C8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B0362B-D7C7-4D30-87FF-63C41578824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21B546-8145-4DF3-ACC9-3746BEF9D4E9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32020CE0-9878-4799-9500-F37A914B99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9297" y="4204035"/>
            <a:ext cx="2925127" cy="218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7CA0-C3E0-4850-8D54-0DDC918CADC4}"/>
              </a:ext>
            </a:extLst>
          </p:cNvPr>
          <p:cNvSpPr txBox="1"/>
          <p:nvPr userDrawn="1"/>
        </p:nvSpPr>
        <p:spPr>
          <a:xfrm>
            <a:off x="323850" y="3044279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46B4E5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3387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5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44EA401-57C6-4C99-947C-EAEB935D55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6B4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098167-1878-4396-B633-40405168BD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AC28698-4E71-4670-838C-615FF1EB0250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D1DE26-47E4-46B0-BC7D-E08413CE2D14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6C1159F-A459-43F0-9974-5E5387C38B41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5288B-0758-4168-8151-66959F957EE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D813E3-A81C-4DE3-ADAE-0CF674CEA2B6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EA03EC-65E3-4159-899A-F1F6BF00AC6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68D5F43-26A7-4771-ABCA-3146862017D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0CFE12F-2C5B-4BE5-BE6D-1203993F7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ABF31C8-C631-4FBB-92D7-C72056079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F20D23-FDED-4E80-97BA-FB38DCDBF39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7E5C43-11E6-4C0B-8B1E-1B9AF855055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CF5A6F-56D9-468B-A39A-EE1D758B2E54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CDC916-19B1-48F7-A510-50C3E4433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BC191F-AACC-4333-9E8D-7289264F66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rgbClr val="1018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C7431-32DA-4CBF-B065-8A203A932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F4CABD8-42B2-4BFA-BC26-FA564CB07DE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1A29BE-B5FC-47B2-B833-F8C6DA263486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7CCD785D-E117-40DA-B1C6-531C721EB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CEA9BC2-17EB-4581-AE7C-CB8087020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B4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8EADCC-1D1C-422C-A6EC-1F2FCFD8045D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2DA6DD-66D3-4A31-A1A9-F87B17BAEF8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0F5C80-013F-487E-B139-7F920210DD2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1D49FFA-D0FD-484E-9004-40A216EE6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489B-5651-46B2-B37B-6625F1D5C7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493F9E-6CAE-489F-BB69-AE21D8DAFABB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EB427-16A5-4224-9D72-E473397C93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9B571B-9CE1-4BC0-9691-F7C4B3E09DE8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DBCFA91-5D34-486C-94DB-228ECB62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ECEC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37BF1E-D4E4-407A-A87D-EB95457A936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5B1226-516A-4BE5-AA96-2901C3EA976A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3D2F4A-921E-4406-AD70-084C3CC5FA0E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3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019295"/>
            <a:ext cx="8496300" cy="515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563-62B5-4F3C-8079-8EA9E2A88D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949" y="6344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750" y="61581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7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FDB98DD-4189-4A07-ABDD-A5C0E1F9E8A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75" r:id="rId3"/>
    <p:sldLayoutId id="2147483662" r:id="rId4"/>
    <p:sldLayoutId id="2147483676" r:id="rId5"/>
    <p:sldLayoutId id="2147483663" r:id="rId6"/>
    <p:sldLayoutId id="2147483677" r:id="rId7"/>
    <p:sldLayoutId id="2147483664" r:id="rId8"/>
    <p:sldLayoutId id="2147483678" r:id="rId9"/>
    <p:sldLayoutId id="2147483665" r:id="rId10"/>
    <p:sldLayoutId id="2147483666" r:id="rId11"/>
    <p:sldLayoutId id="2147483679" r:id="rId12"/>
    <p:sldLayoutId id="2147483667" r:id="rId13"/>
    <p:sldLayoutId id="2147483668" r:id="rId14"/>
    <p:sldLayoutId id="2147483680" r:id="rId15"/>
    <p:sldLayoutId id="2147483669" r:id="rId16"/>
    <p:sldLayoutId id="2147483674" r:id="rId17"/>
    <p:sldLayoutId id="2147483672" r:id="rId18"/>
    <p:sldLayoutId id="214748367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018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82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8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8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55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2647021"/>
            <a:ext cx="8496300" cy="51590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hu-HU" sz="2800" dirty="0"/>
          </a:p>
          <a:p>
            <a:pPr algn="ctr"/>
            <a:r>
              <a:rPr lang="hu-HU" dirty="0"/>
              <a:t>2025-26 tanév 1. félévében szakmai gyakorlatot teljesítőknek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7422" y="963997"/>
            <a:ext cx="8191500" cy="503386"/>
          </a:xfrm>
        </p:spPr>
        <p:txBody>
          <a:bodyPr>
            <a:noAutofit/>
          </a:bodyPr>
          <a:lstStyle/>
          <a:p>
            <a:r>
              <a:rPr lang="hu-HU" sz="3600" dirty="0"/>
              <a:t>Szakmai gyakorlati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125407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92033" y="1330616"/>
            <a:ext cx="302433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5629934" y="1309186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  <a:p>
            <a:pPr algn="ctr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979582" y="146332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02902" y="1425097"/>
            <a:ext cx="468546" cy="3078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2788"/>
              </p:ext>
            </p:extLst>
          </p:nvPr>
        </p:nvGraphicFramePr>
        <p:xfrm>
          <a:off x="223900" y="3140968"/>
          <a:ext cx="8640960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akkreditációs lapjának leadása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2025. április 7.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akkreditálása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2025.</a:t>
                      </a:r>
                      <a:r>
                        <a:rPr lang="hu-HU" sz="1800" u="none" strike="noStrike" baseline="0" dirty="0">
                          <a:effectLst/>
                          <a:latin typeface="+mj-lt"/>
                        </a:rPr>
                        <a:t> április 28.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Jobbra nyíl 6"/>
          <p:cNvSpPr/>
          <p:nvPr/>
        </p:nvSpPr>
        <p:spPr>
          <a:xfrm>
            <a:off x="7362687" y="148343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Akkreditáció</a:t>
            </a:r>
          </a:p>
        </p:txBody>
      </p:sp>
      <p:sp>
        <p:nvSpPr>
          <p:cNvPr id="10" name="Cím 3"/>
          <p:cNvSpPr txBox="1">
            <a:spLocks/>
          </p:cNvSpPr>
          <p:nvPr/>
        </p:nvSpPr>
        <p:spPr>
          <a:xfrm>
            <a:off x="320565" y="394544"/>
            <a:ext cx="8229600" cy="288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/>
              <a:t>Saját helyek kereséséhez kötődő időpontok</a:t>
            </a:r>
          </a:p>
        </p:txBody>
      </p:sp>
    </p:spTree>
    <p:extLst>
      <p:ext uri="{BB962C8B-B14F-4D97-AF65-F5344CB8AC3E}">
        <p14:creationId xmlns:p14="http://schemas.microsoft.com/office/powerpoint/2010/main" val="23923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3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SZERZŐDÉSKÖTÉS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871687" y="1206540"/>
            <a:ext cx="244855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788296" y="1197472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1197471"/>
            <a:ext cx="3024336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382634" y="1400849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008240" y="194024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2400" y="1400849"/>
            <a:ext cx="406897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58554"/>
              </p:ext>
            </p:extLst>
          </p:nvPr>
        </p:nvGraphicFramePr>
        <p:xfrm>
          <a:off x="187896" y="3529253"/>
          <a:ext cx="8712968" cy="13141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Együttműködési megállapodás és egyéb dokumentumok 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 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2025. május 12.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944413"/>
            <a:ext cx="8496300" cy="40328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800" dirty="0"/>
              <a:t>2025. március 10 – április 18.</a:t>
            </a:r>
            <a:r>
              <a:rPr lang="hu-HU" sz="1800" dirty="0"/>
              <a:t>: kari szakmai gyakorlati helyek meghirdetése, jelentkezés, interjúk</a:t>
            </a:r>
          </a:p>
          <a:p>
            <a:r>
              <a:rPr lang="hu-HU" sz="2800" dirty="0"/>
              <a:t>2025. április 21- május 2.</a:t>
            </a:r>
            <a:r>
              <a:rPr lang="hu-HU" sz="1800" dirty="0"/>
              <a:t>: interjúk lebonyolításának befejezése, visszajelzés a hallgatóknak </a:t>
            </a:r>
          </a:p>
          <a:p>
            <a:r>
              <a:rPr lang="hu-HU" sz="2800" dirty="0"/>
              <a:t>2025. május 5.</a:t>
            </a:r>
            <a:r>
              <a:rPr lang="hu-HU" sz="1800" dirty="0"/>
              <a:t>: helyek véglegesítése</a:t>
            </a:r>
          </a:p>
          <a:p>
            <a:endParaRPr lang="hu-HU" sz="1800" dirty="0">
              <a:cs typeface="Arial" panose="020B0604020202020204"/>
            </a:endParaRP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Kizárólag elektronikusan a </a:t>
            </a:r>
            <a:r>
              <a:rPr lang="hu-HU" sz="1800" b="1" dirty="0">
                <a:hlinkClick r:id="rId2"/>
              </a:rPr>
              <a:t>https://openup.pte.hu/welcome</a:t>
            </a:r>
            <a:r>
              <a:rPr lang="hu-HU" sz="1800" b="1" dirty="0"/>
              <a:t> oldalon.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Kari szakmai gyakorlati helyek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32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9572" y="1345580"/>
            <a:ext cx="7848872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/>
              <a:t>Szakmai gyakorlat</a:t>
            </a:r>
          </a:p>
        </p:txBody>
      </p:sp>
      <p:sp>
        <p:nvSpPr>
          <p:cNvPr id="3" name="Lefelé nyíl 2"/>
          <p:cNvSpPr/>
          <p:nvPr/>
        </p:nvSpPr>
        <p:spPr>
          <a:xfrm>
            <a:off x="7280585" y="771925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4391980" y="296065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426363"/>
              </p:ext>
            </p:extLst>
          </p:nvPr>
        </p:nvGraphicFramePr>
        <p:xfrm>
          <a:off x="395536" y="3501008"/>
          <a:ext cx="8496944" cy="20882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hu-HU" sz="2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tól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ig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Szakmai gyakorlat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2025. június 9.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2025. november 1.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Szakmai gyakorlat</a:t>
            </a:r>
          </a:p>
        </p:txBody>
      </p:sp>
      <p:sp>
        <p:nvSpPr>
          <p:cNvPr id="7" name="Cím 7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SZAKMAI GYAKORLATI 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25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8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ÉRTÉKELÉS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0824" y="1157737"/>
            <a:ext cx="4680520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593750" y="1157737"/>
            <a:ext cx="2656871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082527" y="1738277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2780184" y="69962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25118"/>
              </p:ext>
            </p:extLst>
          </p:nvPr>
        </p:nvGraphicFramePr>
        <p:xfrm>
          <a:off x="250824" y="3212976"/>
          <a:ext cx="8191251" cy="2880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u="none" strike="noStrike" dirty="0">
                          <a:effectLst/>
                        </a:rPr>
                        <a:t>Mentori értékelés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november 10. 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Szakmai gyakorlat értékelése, </a:t>
                      </a:r>
                      <a:r>
                        <a:rPr lang="hu-HU" sz="2400" u="none" strike="noStrike" dirty="0" err="1">
                          <a:effectLst/>
                        </a:rPr>
                        <a:t>Neptun</a:t>
                      </a:r>
                      <a:r>
                        <a:rPr lang="hu-HU" sz="2400" u="none" strike="noStrike" dirty="0">
                          <a:effectLst/>
                        </a:rPr>
                        <a:t> rögzítés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december 2-ig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Szakdolgozati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konzulens!</a:t>
            </a:r>
          </a:p>
          <a:p>
            <a:pPr marL="457200" indent="-457200">
              <a:lnSpc>
                <a:spcPct val="130000"/>
              </a:lnSpc>
            </a:pPr>
            <a:endParaRPr lang="hu-HU" sz="3200" b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Szakmai gyakorlati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!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Adminisztratív, ügymeneti kérdések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TO munkatársai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Céges problémák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, illetve </a:t>
            </a:r>
            <a:r>
              <a:rPr lang="hu-HU" sz="3200" b="1" i="1" dirty="0" err="1"/>
              <a:t>Iflinger</a:t>
            </a:r>
            <a:r>
              <a:rPr lang="hu-HU" sz="3200" b="1" i="1" dirty="0"/>
              <a:t> Noémi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KONZULTÁCIÓ A GYAKORLAT ALATT</a:t>
            </a:r>
          </a:p>
        </p:txBody>
      </p:sp>
    </p:spTree>
    <p:extLst>
      <p:ext uri="{BB962C8B-B14F-4D97-AF65-F5344CB8AC3E}">
        <p14:creationId xmlns:p14="http://schemas.microsoft.com/office/powerpoint/2010/main" val="29365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816703"/>
            <a:ext cx="8496300" cy="515904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Lásd a szabályzat mellékleteit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Dokumentumok</a:t>
            </a:r>
          </a:p>
        </p:txBody>
      </p:sp>
    </p:spTree>
    <p:extLst>
      <p:ext uri="{BB962C8B-B14F-4D97-AF65-F5344CB8AC3E}">
        <p14:creationId xmlns:p14="http://schemas.microsoft.com/office/powerpoint/2010/main" val="374201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Kérdések?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186083"/>
            <a:ext cx="8496300" cy="51590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/>
              <a:t>Dr. Kovács Balázs: </a:t>
            </a:r>
            <a:r>
              <a:rPr lang="hu-HU" sz="2400" dirty="0" err="1"/>
              <a:t>tutor</a:t>
            </a:r>
            <a:r>
              <a:rPr lang="hu-HU" sz="2400" dirty="0"/>
              <a:t>, szakmai gyakorlattal kapcsolatos információk, tanácsok</a:t>
            </a:r>
          </a:p>
          <a:p>
            <a:endParaRPr lang="hu-HU" sz="2400" b="1" dirty="0"/>
          </a:p>
          <a:p>
            <a:r>
              <a:rPr lang="hu-HU" sz="2400" b="1" dirty="0" err="1"/>
              <a:t>Iflinger</a:t>
            </a:r>
            <a:r>
              <a:rPr lang="hu-HU" sz="2400" b="1" dirty="0"/>
              <a:t> Noémi: </a:t>
            </a:r>
            <a:r>
              <a:rPr lang="hu-HU" sz="2400" dirty="0"/>
              <a:t>kari szervezésű helyek felkutatása, ajánlása</a:t>
            </a:r>
          </a:p>
          <a:p>
            <a:r>
              <a:rPr lang="hu-HU" sz="2400" b="1" dirty="0">
                <a:cs typeface="Arial"/>
              </a:rPr>
              <a:t>Tóth Csenge</a:t>
            </a:r>
            <a:r>
              <a:rPr lang="hu-HU" sz="2400" dirty="0">
                <a:cs typeface="Arial"/>
              </a:rPr>
              <a:t>: </a:t>
            </a:r>
            <a:r>
              <a:rPr lang="hu-HU" sz="2400" dirty="0" err="1">
                <a:cs typeface="Arial"/>
              </a:rPr>
              <a:t>Openup</a:t>
            </a:r>
            <a:r>
              <a:rPr lang="hu-HU" sz="2400" dirty="0">
                <a:cs typeface="Arial"/>
              </a:rPr>
              <a:t> felület technikai támogatása</a:t>
            </a:r>
          </a:p>
          <a:p>
            <a:endParaRPr lang="hu-HU" sz="2400" dirty="0"/>
          </a:p>
          <a:p>
            <a:r>
              <a:rPr lang="hu-HU" sz="2400" b="1" dirty="0"/>
              <a:t>Dóczi Gerda: </a:t>
            </a:r>
            <a:r>
              <a:rPr lang="hu-HU" sz="2400" u="sng" dirty="0"/>
              <a:t>FOKSZ nappali</a:t>
            </a:r>
            <a:r>
              <a:rPr lang="hu-HU" sz="2400" dirty="0"/>
              <a:t> szakmai gyakorlat operatív intézése, elektronikus rendszerek, stb.</a:t>
            </a:r>
            <a:endParaRPr lang="hu-HU" sz="2400" dirty="0">
              <a:cs typeface="Arial"/>
            </a:endParaRPr>
          </a:p>
          <a:p>
            <a:r>
              <a:rPr lang="hu-HU" sz="2400" b="1" dirty="0" err="1"/>
              <a:t>Schunk</a:t>
            </a:r>
            <a:r>
              <a:rPr lang="hu-HU" sz="2400" b="1" dirty="0"/>
              <a:t> Szilvia</a:t>
            </a:r>
            <a:r>
              <a:rPr lang="hu-HU" sz="2400" dirty="0"/>
              <a:t>: </a:t>
            </a:r>
            <a:r>
              <a:rPr lang="hu-HU" sz="2400" u="sng" dirty="0" err="1"/>
              <a:t>BSc</a:t>
            </a:r>
            <a:r>
              <a:rPr lang="hu-HU" sz="2400" u="sng" dirty="0"/>
              <a:t> nappali</a:t>
            </a:r>
            <a:r>
              <a:rPr lang="hu-HU" sz="2400" dirty="0"/>
              <a:t> szakmai gyakorlat operatív intézése, elektronikus rendszerek, stb.</a:t>
            </a:r>
          </a:p>
          <a:p>
            <a:r>
              <a:rPr lang="hu-HU" sz="2400" b="1" dirty="0">
                <a:cs typeface="Arial" panose="020B0604020202020204"/>
              </a:rPr>
              <a:t>Gáspárné Szomor Anett:</a:t>
            </a:r>
            <a:r>
              <a:rPr lang="hu-HU" sz="2400" dirty="0">
                <a:cs typeface="Arial" panose="020B0604020202020204"/>
              </a:rPr>
              <a:t> </a:t>
            </a:r>
            <a:r>
              <a:rPr lang="hu-HU" sz="2400" u="sng" dirty="0">
                <a:cs typeface="Arial" panose="020B0604020202020204"/>
              </a:rPr>
              <a:t>FOKSZ levelező, </a:t>
            </a:r>
            <a:r>
              <a:rPr lang="hu-HU" sz="2400" u="sng" dirty="0" err="1">
                <a:cs typeface="Arial" panose="020B0604020202020204"/>
              </a:rPr>
              <a:t>BSc</a:t>
            </a:r>
            <a:r>
              <a:rPr lang="hu-HU" sz="2400" u="sng" dirty="0">
                <a:cs typeface="Arial" panose="020B0604020202020204"/>
              </a:rPr>
              <a:t> levelező</a:t>
            </a:r>
            <a:r>
              <a:rPr lang="hu-HU" sz="2400" dirty="0">
                <a:cs typeface="Arial" panose="020B0604020202020204"/>
              </a:rPr>
              <a:t> </a:t>
            </a:r>
            <a:r>
              <a:rPr lang="hu-HU" sz="2400" dirty="0">
                <a:ea typeface="+mn-lt"/>
                <a:cs typeface="+mn-lt"/>
              </a:rPr>
              <a:t>szakmai gyakorlat operatív intézése, elektronikus rendszerek, stb.</a:t>
            </a:r>
            <a:endParaRPr lang="hu-HU" sz="2400" dirty="0">
              <a:cs typeface="Arial" panose="020B0604020202020204"/>
            </a:endParaRPr>
          </a:p>
          <a:p>
            <a:pPr marL="0" indent="0">
              <a:buNone/>
            </a:pPr>
            <a:endParaRPr lang="hu-HU" u="sng" dirty="0">
              <a:cs typeface="Arial" panose="020B0604020202020204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Bemutatkozás</a:t>
            </a:r>
          </a:p>
        </p:txBody>
      </p:sp>
    </p:spTree>
    <p:extLst>
      <p:ext uri="{BB962C8B-B14F-4D97-AF65-F5344CB8AC3E}">
        <p14:creationId xmlns:p14="http://schemas.microsoft.com/office/powerpoint/2010/main" val="11473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3220" indent="-363220">
              <a:lnSpc>
                <a:spcPct val="95000"/>
              </a:lnSpc>
            </a:pPr>
            <a:r>
              <a:rPr lang="hu-HU" sz="2400" b="1" dirty="0"/>
              <a:t>Az üzleti szakokon </a:t>
            </a:r>
            <a:r>
              <a:rPr lang="hu-HU" sz="2400" dirty="0"/>
              <a:t>a tanterv kötelező része az </a:t>
            </a:r>
            <a:r>
              <a:rPr lang="hu-HU" sz="2400" b="1" dirty="0"/>
              <a:t>egy félévig (</a:t>
            </a:r>
            <a:r>
              <a:rPr lang="hu-HU" sz="2400" dirty="0"/>
              <a:t>turizmus-vendéglátás szakon alapképzésen 2 félévig</a:t>
            </a:r>
            <a:r>
              <a:rPr lang="hu-HU" sz="2400" b="1" dirty="0"/>
              <a:t>) tartó szakmai gyakorlat</a:t>
            </a:r>
            <a:endParaRPr lang="hu-HU" dirty="0"/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155 kredit teljesítése után mehet valaki gyakorlatra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(FOKSZ képzésen 75 kredit)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A gyakorlatot </a:t>
            </a:r>
            <a:r>
              <a:rPr lang="hu-HU" sz="2400" dirty="0"/>
              <a:t>igazolható és értékelt módon</a:t>
            </a:r>
            <a:r>
              <a:rPr lang="hu-HU" sz="2400" b="1" dirty="0"/>
              <a:t> kell teljesíteni, </a:t>
            </a:r>
            <a:endParaRPr lang="hu-HU" sz="2400" b="1" dirty="0">
              <a:cs typeface="Arial" panose="020B0604020202020204"/>
            </a:endParaRPr>
          </a:p>
          <a:p>
            <a:pPr marL="763270" lvl="1" indent="-363220">
              <a:lnSpc>
                <a:spcPct val="95000"/>
              </a:lnSpc>
            </a:pPr>
            <a:r>
              <a:rPr lang="hu-HU" sz="2400" b="1" dirty="0"/>
              <a:t>az ajánlott tanterv szerinti </a:t>
            </a:r>
            <a:endParaRPr lang="hu-HU" sz="2400" b="1" dirty="0">
              <a:cs typeface="Arial" panose="020B0604020202020204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7. félévben – </a:t>
            </a:r>
            <a:r>
              <a:rPr lang="hu-HU" sz="2400" dirty="0" err="1"/>
              <a:t>BSc</a:t>
            </a:r>
            <a:endParaRPr lang="hu-HU" sz="2400" dirty="0" err="1">
              <a:cs typeface="Arial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4. félévben – FOKSZ</a:t>
            </a:r>
            <a:endParaRPr lang="hu-HU" sz="2400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dirty="0"/>
              <a:t>A záróvizsgára bocsátás feltétele</a:t>
            </a:r>
            <a:r>
              <a:rPr lang="hu-HU" sz="2400" b="1" dirty="0"/>
              <a:t> az előírt szakmai gyakorlat teljesítése is.</a:t>
            </a:r>
            <a:endParaRPr lang="hu-HU" sz="2400" b="1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alapvető keretei</a:t>
            </a:r>
          </a:p>
        </p:txBody>
      </p:sp>
    </p:spTree>
    <p:extLst>
      <p:ext uri="{BB962C8B-B14F-4D97-AF65-F5344CB8AC3E}">
        <p14:creationId xmlns:p14="http://schemas.microsoft.com/office/powerpoint/2010/main" val="4373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hu-HU" sz="2400" b="1" dirty="0"/>
              <a:t>PTE KTK honlap:</a:t>
            </a:r>
            <a:r>
              <a:rPr lang="hu-HU" sz="2400" i="1" dirty="0"/>
              <a:t> </a:t>
            </a:r>
            <a:r>
              <a:rPr lang="hu-HU" sz="2400" dirty="0"/>
              <a:t>a hivatalos szabályzat és jelen anyag </a:t>
            </a:r>
          </a:p>
          <a:p>
            <a:pPr marL="0" indent="0">
              <a:buNone/>
            </a:pPr>
            <a:endParaRPr lang="hu-HU" sz="2400" dirty="0">
              <a:cs typeface="Arial"/>
            </a:endParaRPr>
          </a:p>
          <a:p>
            <a:pPr marL="0" indent="0">
              <a:buNone/>
            </a:pPr>
            <a:endParaRPr lang="hu-HU" sz="1800" b="1" dirty="0">
              <a:cs typeface="Arial" panose="020B0604020202020204"/>
            </a:endParaRPr>
          </a:p>
          <a:p>
            <a:pPr marL="685800">
              <a:buFont typeface="Arial" pitchFamily="2" charset="2"/>
              <a:buChar char="•"/>
            </a:pPr>
            <a:r>
              <a:rPr lang="hu-HU" sz="2400" b="1" dirty="0">
                <a:ea typeface="+mn-lt"/>
                <a:cs typeface="+mn-lt"/>
                <a:hlinkClick r:id="rId2"/>
              </a:rPr>
              <a:t>Tanulmányok / Alapképzés / Szakmai gyakorlat</a:t>
            </a:r>
            <a:endParaRPr lang="hu-HU"/>
          </a:p>
          <a:p>
            <a:pPr marL="685800">
              <a:buFont typeface="Arial" pitchFamily="2" charset="2"/>
            </a:pPr>
            <a:r>
              <a:rPr lang="hu-HU" sz="2400" b="1" dirty="0">
                <a:ea typeface="+mn-lt"/>
                <a:cs typeface="+mn-lt"/>
                <a:hlinkClick r:id="rId3"/>
              </a:rPr>
              <a:t>Tanulmányok / Felsőoktatási szakképzés / Szakmai gyakorlat</a:t>
            </a:r>
            <a:endParaRPr lang="hu-HU" sz="2400" b="1" dirty="0">
              <a:cs typeface="Arial"/>
            </a:endParaRPr>
          </a:p>
          <a:p>
            <a:pPr marL="400050" lvl="1"/>
            <a:endParaRPr lang="hu-HU" sz="2400" b="1" dirty="0"/>
          </a:p>
          <a:p>
            <a:pPr marL="539750" indent="-539750">
              <a:buNone/>
            </a:pPr>
            <a:r>
              <a:rPr lang="hu-HU" sz="2400" b="1" dirty="0"/>
              <a:t>2) 	Közvetlen: </a:t>
            </a:r>
          </a:p>
          <a:p>
            <a:pPr marL="804545"/>
            <a:r>
              <a:rPr lang="hu-HU" sz="2400" dirty="0" err="1"/>
              <a:t>Tutorok</a:t>
            </a:r>
            <a:endParaRPr lang="hu-HU" sz="2400" dirty="0">
              <a:cs typeface="Arial" panose="020B0604020202020204"/>
            </a:endParaRPr>
          </a:p>
          <a:p>
            <a:pPr marL="804545"/>
            <a:r>
              <a:rPr lang="hu-HU" sz="2400" dirty="0"/>
              <a:t>TO</a:t>
            </a:r>
            <a:endParaRPr lang="hu-HU" sz="2400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Szabályzatok, információk, dokumentumok</a:t>
            </a:r>
          </a:p>
        </p:txBody>
      </p:sp>
    </p:spTree>
    <p:extLst>
      <p:ext uri="{BB962C8B-B14F-4D97-AF65-F5344CB8AC3E}">
        <p14:creationId xmlns:p14="http://schemas.microsoft.com/office/powerpoint/2010/main" val="8115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spcBef>
                <a:spcPct val="15000"/>
              </a:spcBef>
            </a:pPr>
            <a:r>
              <a:rPr lang="hu-HU" sz="2400" dirty="0"/>
              <a:t>A szakmai gyakorlati félév is </a:t>
            </a:r>
            <a:r>
              <a:rPr lang="hu-HU" sz="2400" b="1" dirty="0"/>
              <a:t>„szorgalmi-” és vizsga-időszakból</a:t>
            </a:r>
            <a:r>
              <a:rPr lang="hu-HU" sz="2400" dirty="0"/>
              <a:t> áll.</a:t>
            </a: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u="sng" err="1"/>
              <a:t>BSc</a:t>
            </a:r>
            <a:r>
              <a:rPr lang="hu-HU" sz="2400" u="sng" dirty="0"/>
              <a:t> képzésen</a:t>
            </a:r>
            <a:r>
              <a:rPr lang="hu-HU" sz="2400" dirty="0"/>
              <a:t> (nappali/levelező) szorgalmi időszakban </a:t>
            </a:r>
            <a:r>
              <a:rPr lang="hu-HU" sz="2400" b="1" dirty="0"/>
              <a:t>14 hét szakmai gyakorlat</a:t>
            </a:r>
            <a:r>
              <a:rPr lang="hu-HU" sz="2400" dirty="0"/>
              <a:t> teljesítendő. Ebből 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(minimum) </a:t>
            </a:r>
            <a:r>
              <a:rPr lang="hu-HU" sz="2400" b="1" dirty="0"/>
              <a:t>12 hét közvetlen </a:t>
            </a:r>
            <a:r>
              <a:rPr lang="hu-HU" sz="2400" dirty="0"/>
              <a:t>a gyakorlat helyén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(maximum) </a:t>
            </a:r>
            <a:r>
              <a:rPr lang="hu-HU" sz="2400" b="1" dirty="0"/>
              <a:t>2 hét </a:t>
            </a:r>
            <a:r>
              <a:rPr lang="hu-HU" sz="2400" dirty="0"/>
              <a:t>szakdolgozat-készítésre: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2+12 vagy 12+2 vagy 14 </a:t>
            </a:r>
            <a:r>
              <a:rPr lang="hu-HU" sz="2400" dirty="0"/>
              <a:t>(nincs rögzítve)</a:t>
            </a:r>
          </a:p>
          <a:p>
            <a:pPr marL="342900" indent="-342900">
              <a:spcBef>
                <a:spcPct val="15000"/>
              </a:spcBef>
            </a:pPr>
            <a:r>
              <a:rPr lang="hu-HU" sz="2400" u="sng" err="1"/>
              <a:t>FOKSz</a:t>
            </a:r>
            <a:r>
              <a:rPr lang="hu-HU" sz="2400" u="sng" dirty="0"/>
              <a:t> nappali</a:t>
            </a:r>
            <a:r>
              <a:rPr lang="hu-HU" sz="2400"/>
              <a:t> képzésen 14 hét szakmai gyakorlat teljesítendő</a:t>
            </a:r>
            <a:endParaRPr lang="hu-HU" sz="240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err="1">
                <a:ea typeface="+mn-lt"/>
                <a:cs typeface="+mn-lt"/>
              </a:rPr>
              <a:t>FOKSz</a:t>
            </a:r>
            <a:r>
              <a:rPr lang="hu-HU" sz="2400" u="sng" dirty="0">
                <a:ea typeface="+mn-lt"/>
                <a:cs typeface="+mn-lt"/>
              </a:rPr>
              <a:t> levelező</a:t>
            </a:r>
            <a:r>
              <a:rPr lang="hu-HU" sz="2400" dirty="0">
                <a:ea typeface="+mn-lt"/>
                <a:cs typeface="+mn-lt"/>
              </a:rPr>
              <a:t> képzésen 6 hét szakmai gyakorlat teljesítendő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dirty="0"/>
              <a:t>Legkorábban a májusi vizsgaidőszak után (2025.06.09.)</a:t>
            </a:r>
            <a:r>
              <a:rPr lang="hu-HU" sz="2400" dirty="0">
                <a:ea typeface="+mn-lt"/>
                <a:cs typeface="+mn-lt"/>
              </a:rPr>
              <a:t> lehet elkezdeni; úgy, hogy a megadott határidőre be lehessen fejezni.</a:t>
            </a:r>
            <a:endParaRPr lang="hu-HU" sz="2400" dirty="0">
              <a:cs typeface="Arial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gyakorlati félév beosztása</a:t>
            </a:r>
          </a:p>
        </p:txBody>
      </p:sp>
    </p:spTree>
    <p:extLst>
      <p:ext uri="{BB962C8B-B14F-4D97-AF65-F5344CB8AC3E}">
        <p14:creationId xmlns:p14="http://schemas.microsoft.com/office/powerpoint/2010/main" val="26071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hu-HU" sz="2800" b="1" dirty="0"/>
              <a:t>Szakmai tapasztalatszerzés, gyakorlati feladatok megoldása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szakdolgozat elkészítése a diplomakonzultáció keretében – tárgyként külön teljesítendő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Szakmai gyakorlat tárgyat </a:t>
            </a:r>
            <a:r>
              <a:rPr lang="hu-HU" sz="2800" b="1" dirty="0">
                <a:solidFill>
                  <a:srgbClr val="FF0000"/>
                </a:solidFill>
              </a:rPr>
              <a:t>hallgató veszi fel </a:t>
            </a:r>
          </a:p>
          <a:p>
            <a:pPr marL="914400" lvl="1" indent="-457200"/>
            <a:r>
              <a:rPr lang="hu-HU" sz="2400" b="1" dirty="0"/>
              <a:t>a 7. félévben (20 kredit) </a:t>
            </a:r>
            <a:r>
              <a:rPr lang="hu-HU" sz="2400" b="1" dirty="0" err="1"/>
              <a:t>BSc</a:t>
            </a:r>
            <a:endParaRPr lang="hu-HU" sz="2400" b="1" dirty="0"/>
          </a:p>
          <a:p>
            <a:pPr marL="914400" lvl="1" indent="-457200"/>
            <a:r>
              <a:rPr lang="hu-HU" sz="2400" b="1" dirty="0"/>
              <a:t>a 4. félévben (30 kredit) FOKSZ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véleményezése:</a:t>
            </a:r>
          </a:p>
          <a:p>
            <a:pPr lvl="1"/>
            <a:r>
              <a:rPr lang="hu-HU" sz="2800" dirty="0"/>
              <a:t>A mentor a hallgatóról – mentori értékelés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értékelése (TO) </a:t>
            </a:r>
          </a:p>
          <a:p>
            <a:pPr lvl="1"/>
            <a:r>
              <a:rPr lang="hu-HU" sz="2800" dirty="0"/>
              <a:t>1 – 2 – 3 – 4 – 5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alatt és után</a:t>
            </a:r>
          </a:p>
        </p:txBody>
      </p:sp>
    </p:spTree>
    <p:extLst>
      <p:ext uri="{BB962C8B-B14F-4D97-AF65-F5344CB8AC3E}">
        <p14:creationId xmlns:p14="http://schemas.microsoft.com/office/powerpoint/2010/main" val="37583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E0FDFB4-3DD6-C06A-566B-D5FA6B74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31087"/>
            <a:ext cx="8496300" cy="4645875"/>
          </a:xfrm>
        </p:spPr>
        <p:txBody>
          <a:bodyPr/>
          <a:lstStyle/>
          <a:p>
            <a:r>
              <a:rPr lang="hu-HU" dirty="0"/>
              <a:t>2 félév gyakorlat!</a:t>
            </a:r>
          </a:p>
          <a:p>
            <a:endParaRPr lang="hu-HU" dirty="0"/>
          </a:p>
          <a:p>
            <a:r>
              <a:rPr lang="hu-HU" dirty="0"/>
              <a:t>Szakmai gyakorlat I. és II. tárgy felvétele a 7. és a 8. félévben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A523B0-764E-6DE8-770F-AB4F4644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Turizmus-vendéglátás szakos gyakorlat</a:t>
            </a:r>
          </a:p>
        </p:txBody>
      </p:sp>
    </p:spTree>
    <p:extLst>
      <p:ext uri="{BB962C8B-B14F-4D97-AF65-F5344CB8AC3E}">
        <p14:creationId xmlns:p14="http://schemas.microsoft.com/office/powerpoint/2010/main" val="33195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 FOLYAMAT </a:t>
            </a:r>
          </a:p>
        </p:txBody>
      </p:sp>
      <p:sp>
        <p:nvSpPr>
          <p:cNvPr id="3" name="Téglalap 2"/>
          <p:cNvSpPr/>
          <p:nvPr/>
        </p:nvSpPr>
        <p:spPr>
          <a:xfrm>
            <a:off x="822397" y="961987"/>
            <a:ext cx="237908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788296" y="980729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980728"/>
            <a:ext cx="3024336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Téglalap 5"/>
          <p:cNvSpPr/>
          <p:nvPr/>
        </p:nvSpPr>
        <p:spPr>
          <a:xfrm>
            <a:off x="611560" y="2806513"/>
            <a:ext cx="7848872" cy="1186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Szakmai gyakorlat</a:t>
            </a:r>
          </a:p>
        </p:txBody>
      </p:sp>
      <p:sp>
        <p:nvSpPr>
          <p:cNvPr id="7" name="Téglalap 6"/>
          <p:cNvSpPr/>
          <p:nvPr/>
        </p:nvSpPr>
        <p:spPr>
          <a:xfrm>
            <a:off x="611559" y="4421197"/>
            <a:ext cx="4425385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8" name="Téglalap 7"/>
          <p:cNvSpPr/>
          <p:nvPr/>
        </p:nvSpPr>
        <p:spPr>
          <a:xfrm>
            <a:off x="5580140" y="4421197"/>
            <a:ext cx="2861936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5128522" y="493669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3323062" y="1132398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5008240" y="1714341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3175" y="1171900"/>
            <a:ext cx="432048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6768244" y="2484099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2780184" y="4096950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698954"/>
            <a:ext cx="8496300" cy="515904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Hozott szakmai gyakorlat: </a:t>
            </a:r>
          </a:p>
          <a:p>
            <a:pPr marL="914400" lvl="1" indent="-457200"/>
            <a:r>
              <a:rPr lang="hu-HU" sz="2800" b="1" dirty="0"/>
              <a:t>a cégakkreditációs lapot kitöltés után és</a:t>
            </a:r>
          </a:p>
          <a:p>
            <a:pPr marL="914400" lvl="1" indent="-457200"/>
            <a:r>
              <a:rPr lang="hu-HU" sz="2800" b="1" dirty="0"/>
              <a:t>a fogadó nyilatkozat eredeti példányát a TO-n kell leadni.</a:t>
            </a:r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Egy lehetőség</a:t>
            </a:r>
          </a:p>
        </p:txBody>
      </p:sp>
    </p:spTree>
    <p:extLst>
      <p:ext uri="{BB962C8B-B14F-4D97-AF65-F5344CB8AC3E}">
        <p14:creationId xmlns:p14="http://schemas.microsoft.com/office/powerpoint/2010/main" val="3752777014"/>
      </p:ext>
    </p:extLst>
  </p:cSld>
  <p:clrMapOvr>
    <a:masterClrMapping/>
  </p:clrMapOvr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ysClr val="window" lastClr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F278FC025FA2A4CA226AF5236E20746" ma:contentTypeVersion="18" ma:contentTypeDescription="Új dokumentum létrehozása." ma:contentTypeScope="" ma:versionID="bf2f5dfb90c8bd5f8ea7e46d2b18d350">
  <xsd:schema xmlns:xsd="http://www.w3.org/2001/XMLSchema" xmlns:xs="http://www.w3.org/2001/XMLSchema" xmlns:p="http://schemas.microsoft.com/office/2006/metadata/properties" xmlns:ns3="207cad02-fcde-42ff-b5a1-a33afd9b192d" xmlns:ns4="7d693f1f-e34a-46e7-9c2d-c90605aa9c15" targetNamespace="http://schemas.microsoft.com/office/2006/metadata/properties" ma:root="true" ma:fieldsID="2e4017a32655e3d52c6c54db84c9fc05" ns3:_="" ns4:_="">
    <xsd:import namespace="207cad02-fcde-42ff-b5a1-a33afd9b192d"/>
    <xsd:import namespace="7d693f1f-e34a-46e7-9c2d-c90605aa9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cad02-fcde-42ff-b5a1-a33afd9b1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93f1f-e34a-46e7-9c2d-c90605aa9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7cad02-fcde-42ff-b5a1-a33afd9b192d" xsi:nil="true"/>
  </documentManagement>
</p:properties>
</file>

<file path=customXml/itemProps1.xml><?xml version="1.0" encoding="utf-8"?>
<ds:datastoreItem xmlns:ds="http://schemas.openxmlformats.org/officeDocument/2006/customXml" ds:itemID="{708762B5-9EE7-424E-BB2C-290414B2E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cad02-fcde-42ff-b5a1-a33afd9b192d"/>
    <ds:schemaRef ds:uri="7d693f1f-e34a-46e7-9c2d-c90605aa9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4740F9-FB10-428A-8C55-8CE09E08EE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917067-6ABF-4FE9-ABE0-AE4A785138D7}">
  <ds:schemaRefs>
    <ds:schemaRef ds:uri="http://schemas.microsoft.com/office/2006/metadata/properties"/>
    <ds:schemaRef ds:uri="7d693f1f-e34a-46e7-9c2d-c90605aa9c1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07cad02-fcde-42ff-b5a1-a33afd9b192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642</Words>
  <Application>Microsoft Office PowerPoint</Application>
  <PresentationFormat>Diavetítés a képernyőre (4:3 oldalarány)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Turizmus-vendéglátás szakos gyakorlat</vt:lpstr>
      <vt:lpstr>PowerPoint-bemutató</vt:lpstr>
      <vt:lpstr>Egy lehetőség</vt:lpstr>
      <vt:lpstr>PowerPoint-bemutató</vt:lpstr>
      <vt:lpstr>PowerPoint-bemutató</vt:lpstr>
      <vt:lpstr>Kari szakmai gyakorlati helyek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 Péter</dc:creator>
  <cp:lastModifiedBy>Schunk Szilvia</cp:lastModifiedBy>
  <cp:revision>130</cp:revision>
  <dcterms:created xsi:type="dcterms:W3CDTF">2022-03-03T08:53:51Z</dcterms:created>
  <dcterms:modified xsi:type="dcterms:W3CDTF">2025-02-25T10:54:26Z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0x010100EF278FC025FA2A4CA226AF5236E20746</vt:lpwstr>
  </property>
  <property fmtid="{D5CDD505-2E9C-101B-9397-08002B2CF9AE}" pid="3" name="MediaServiceImageTags">
    <vt:lpwstr/>
  </property>
</Properties>
</file>