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5"/>
  </p:notesMasterIdLst>
  <p:handoutMasterIdLst>
    <p:handoutMasterId r:id="rId26"/>
  </p:handoutMasterIdLst>
  <p:sldIdLst>
    <p:sldId id="258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6" r:id="rId23"/>
    <p:sldId id="26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5DF"/>
    <a:srgbClr val="005892"/>
    <a:srgbClr val="21A06B"/>
    <a:srgbClr val="818B95"/>
    <a:srgbClr val="008874"/>
    <a:srgbClr val="A20F3B"/>
    <a:srgbClr val="005F71"/>
    <a:srgbClr val="BCBEC0"/>
    <a:srgbClr val="30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A5D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CEFBF6-108D-4617-8E36-49DB3365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3F6416-B222-874C-F4CB-4B31994A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7655EC-47C5-B7A3-BFEE-CB94BB61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8662B-C99C-9B07-1C09-6363706B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FF6C90-8784-ACE9-B01F-478FD342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3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9BF63F-12F4-8580-38E3-F03884A0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0DE452-DBF9-70B6-BA2F-4DF3B21B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836053-7DF7-8E88-762E-DE276A740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725529-8767-CF18-8773-7DEB3D81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D24F7E-56D3-A2CA-6178-99629DD0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D7B989-92AB-B38F-39D4-AB82438A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17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8DC0FC-466D-6B5A-362A-1184D871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04AA91-6B19-0C76-B047-0D3AA8E9C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37A5A5-DE7A-32D5-AFA3-D0C251DC1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97344E3-C0D5-D28E-400E-7AC5E86B7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EA540BF-71B2-2E66-341B-A05EF1F6E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5115D8D-C429-50D5-0E85-AE588A9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41F00F-4EEC-E2D5-53C8-E1F7E287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71783B0-C24C-B66F-77C5-A46CED9B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1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87A33B-5A4E-BB39-E3F0-9AC59271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46578FB-6905-CBA2-561C-973B11CD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27940C9-3901-85BC-10A0-962A16F2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591B40E-EDB3-401E-D55B-8E4E855D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31C1912-DD81-9DEC-DD61-B1C1BC08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C0646B8-53DF-2152-C8B6-97B18E4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D45AD01-97EF-2B85-4883-97A1E7CD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57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56188A-8870-72D3-9A9D-3344D706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F1FE22-99B5-6E73-80B8-CEAD3680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5E2303-0DEC-0496-0EE7-BB0054C6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370522-4D75-8BF2-3AB1-656FA759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1EBB0A-F237-D038-2737-8CCAE72C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ADC8048-FED3-6E67-5E18-5B75FF4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33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1F493D-C31D-3431-7AE7-6416AF12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598AC92-D2DF-3112-DB65-7F8D6D101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DBD2D0F-0F72-1624-2B29-E2D2BA7AA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043465-338C-848E-7FE1-F8F81D50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A9528E-E7A3-8D1A-EBCC-F28ACE89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39B480-EE83-8ABE-8B11-246C4940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10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CC8769-D616-C838-CC57-D7396F05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20339AB-9581-8559-DED4-7633D4E58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AAB258-0B44-31A5-875A-467B5EB2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FD30AA-5372-A7F3-5DA1-05687BDB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AA8F9-9980-2BCF-DBA7-9B7FD67B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278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D4F55B3-D552-137C-5B04-42166B24C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BE8700-24E4-5825-8F79-FBDD827CE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6DE235-C951-D253-6284-72FE8105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6F822B-DAE6-D4EE-AFBF-27E926B4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78208A-4F56-1C83-B90D-4B3F3298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92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23A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FE87E6E7-4D64-F7B9-9E05-CFCD61EE5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3A5DF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23A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9E678A07-4AD4-678C-A679-71348F49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/>
          </a:p>
        </p:txBody>
      </p:sp>
      <p:sp>
        <p:nvSpPr>
          <p:cNvPr id="25" name="Szöveg helye 10">
            <a:extLst>
              <a:ext uri="{FF2B5EF4-FFF2-40B4-BE49-F238E27FC236}">
                <a16:creationId xmlns:a16="http://schemas.microsoft.com/office/drawing/2014/main" id="{87269C65-30E3-CDB7-B0DE-5FAB50154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3A5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3A5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E437C8E7-A035-1F67-FA79-C3FCF2332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008874"/>
              </a:solidFill>
            </a:endParaRPr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A734F1-E190-66FA-F460-9E64059CB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6EAF6A-3788-0ECA-69FE-61F2FB6E7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FCCBC2-6A09-FCCC-BAE4-77D52116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921A45-C23A-3169-BA48-04F8AE5B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E0D03A-F9E8-D1D7-2F74-61B66379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67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57C64F-159A-0575-06E6-4252742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00B1F6-371F-B297-E4B0-235975A47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9E8F90-6263-81CE-509A-12809CEB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38773E-B129-F5B3-1E7D-6447B44B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F7C2C1-3F37-DBEC-A2BF-11B5EACB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6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AB25E2C-B67B-350C-8988-63432CDD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17F956-ED70-EE07-DC44-98F2E8DC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DDBA3C-B5AD-9CF9-3DDC-851E15365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A9BE5F-ACB2-F0DD-F5E2-160723BEF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101954-0AF6-C8A1-2EFC-57B5636C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up.pte.hu/welc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tk.pte.hu/hu/hallgatok/tanulmanyok/felsooktatasi-szakkepzes/szakmai-gyakorlat" TargetMode="External"/><Relationship Id="rId2" Type="http://schemas.openxmlformats.org/officeDocument/2006/relationships/hyperlink" Target="https://ktk.pte.hu/hu/hallgatok/tanulmanyok/alap-es-osztatlan-kepzes/szakmai-gyakorlat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23BD685-B998-E6AC-AC05-D8965063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238265" cy="1902512"/>
          </a:xfrm>
          <a:prstGeom prst="rect">
            <a:avLst/>
          </a:prstGeom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880793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000" spc="-40" dirty="0">
                <a:latin typeface="Pte Sans"/>
                <a:cs typeface="Pte Sans"/>
              </a:rPr>
              <a:t>2026. március 11.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6D1B517-27DD-F006-FE79-76971136C2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018" y="1696990"/>
            <a:ext cx="7941950" cy="6569569"/>
          </a:xfrm>
          <a:prstGeom prst="rect">
            <a:avLst/>
          </a:prstGeom>
        </p:spPr>
      </p:pic>
      <p:sp>
        <p:nvSpPr>
          <p:cNvPr id="15" name="Ábra 17">
            <a:extLst>
              <a:ext uri="{FF2B5EF4-FFF2-40B4-BE49-F238E27FC236}">
                <a16:creationId xmlns:a16="http://schemas.microsoft.com/office/drawing/2014/main" id="{2429A6FE-BA3E-4540-9428-3032A2E5698B}"/>
              </a:ext>
            </a:extLst>
          </p:cNvPr>
          <p:cNvSpPr/>
          <p:nvPr/>
        </p:nvSpPr>
        <p:spPr>
          <a:xfrm>
            <a:off x="7594091" y="3761243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1223169" y="1630177"/>
            <a:ext cx="5730081" cy="22401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latin typeface="Pte Serif" pitchFamily="2" charset="2"/>
              </a:rPr>
              <a:t>Szakmai gyakorlat tájékoztató</a:t>
            </a:r>
            <a:endParaRPr lang="hu-HU" sz="4400" b="1" dirty="0">
              <a:latin typeface="Pte Serif" pitchFamily="2" charset="2"/>
            </a:endParaRPr>
          </a:p>
        </p:txBody>
      </p:sp>
      <p:sp>
        <p:nvSpPr>
          <p:cNvPr id="18" name="Ábra 7">
            <a:extLst>
              <a:ext uri="{FF2B5EF4-FFF2-40B4-BE49-F238E27FC236}">
                <a16:creationId xmlns:a16="http://schemas.microsoft.com/office/drawing/2014/main" id="{7A2A1C18-7129-A111-7E62-7E266FBA4E15}"/>
              </a:ext>
            </a:extLst>
          </p:cNvPr>
          <p:cNvSpPr/>
          <p:nvPr/>
        </p:nvSpPr>
        <p:spPr>
          <a:xfrm>
            <a:off x="5375125" y="45243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9" name="Ábra 17">
            <a:extLst>
              <a:ext uri="{FF2B5EF4-FFF2-40B4-BE49-F238E27FC236}">
                <a16:creationId xmlns:a16="http://schemas.microsoft.com/office/drawing/2014/main" id="{1D72927B-0C44-C453-ED48-D7A9A5AC4B56}"/>
              </a:ext>
            </a:extLst>
          </p:cNvPr>
          <p:cNvSpPr/>
          <p:nvPr/>
        </p:nvSpPr>
        <p:spPr>
          <a:xfrm>
            <a:off x="11308327" y="1902512"/>
            <a:ext cx="417380" cy="417380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BCBEC0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70E263-24F4-429B-CFBE-9315D1FC6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979" y="763616"/>
            <a:ext cx="1247055" cy="437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DAF6780-8CA8-2CCE-79CB-4CFC8C22B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8599" y="796499"/>
            <a:ext cx="1163927" cy="40334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843484C-065F-DCE3-7557-908A51C7D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9980" y="1630177"/>
            <a:ext cx="1247054" cy="3985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E04360-DDF7-6E2A-3DD8-99E68BEC2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6497" y="796499"/>
            <a:ext cx="1051035" cy="44589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3614725-ECCB-0718-A03F-5A2D94B0DD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23831" y="1630177"/>
            <a:ext cx="961191" cy="398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ACADD93-40A5-39A4-32FF-452A8B42EA0B}"/>
              </a:ext>
            </a:extLst>
          </p:cNvPr>
          <p:cNvSpPr txBox="1"/>
          <p:nvPr/>
        </p:nvSpPr>
        <p:spPr>
          <a:xfrm>
            <a:off x="1220617" y="3880793"/>
            <a:ext cx="706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Pte Sans" pitchFamily="2" charset="2"/>
              </a:rPr>
              <a:t>2026-27 tanév 1. félévében szakmai gyakorlatot </a:t>
            </a:r>
          </a:p>
          <a:p>
            <a:r>
              <a:rPr lang="hu-HU" dirty="0">
                <a:latin typeface="Pte Sans" pitchFamily="2" charset="2"/>
              </a:rPr>
              <a:t>teljesítőknek</a:t>
            </a: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7539B2-D3BB-9FEA-763E-497F9E94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Saját helyek kereséséhez kötődő időpontok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D6F66F5-682F-5BE7-C7C0-3E103D638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57E4868-BCE4-170A-AC11-28CDCA20D53E}"/>
              </a:ext>
            </a:extLst>
          </p:cNvPr>
          <p:cNvSpPr/>
          <p:nvPr/>
        </p:nvSpPr>
        <p:spPr>
          <a:xfrm>
            <a:off x="3243653" y="2443084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Saját helyek keresése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944DC0B-DE98-F093-E079-BE0188EDF3AD}"/>
              </a:ext>
            </a:extLst>
          </p:cNvPr>
          <p:cNvSpPr/>
          <p:nvPr/>
        </p:nvSpPr>
        <p:spPr>
          <a:xfrm>
            <a:off x="7181554" y="2421654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7" name="Jobbra nyíl 3">
            <a:extLst>
              <a:ext uri="{FF2B5EF4-FFF2-40B4-BE49-F238E27FC236}">
                <a16:creationId xmlns:a16="http://schemas.microsoft.com/office/drawing/2014/main" id="{94042932-836D-38C1-C8C2-C6882EDF576E}"/>
              </a:ext>
            </a:extLst>
          </p:cNvPr>
          <p:cNvSpPr/>
          <p:nvPr/>
        </p:nvSpPr>
        <p:spPr>
          <a:xfrm>
            <a:off x="6531202" y="257579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4">
            <a:extLst>
              <a:ext uri="{FF2B5EF4-FFF2-40B4-BE49-F238E27FC236}">
                <a16:creationId xmlns:a16="http://schemas.microsoft.com/office/drawing/2014/main" id="{912E9A19-6489-4EA3-6EBF-419E61D46969}"/>
              </a:ext>
            </a:extLst>
          </p:cNvPr>
          <p:cNvSpPr/>
          <p:nvPr/>
        </p:nvSpPr>
        <p:spPr>
          <a:xfrm>
            <a:off x="2554522" y="2537565"/>
            <a:ext cx="468546" cy="3078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DBAE41C3-F8C7-2D27-20CF-52CE128AF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72854"/>
              </p:ext>
            </p:extLst>
          </p:nvPr>
        </p:nvGraphicFramePr>
        <p:xfrm>
          <a:off x="1775520" y="4253436"/>
          <a:ext cx="8640960" cy="15425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9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2026. 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április 16</a:t>
                      </a:r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9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2026.</a:t>
                      </a:r>
                      <a:r>
                        <a:rPr lang="hu-HU" sz="1800" u="none" strike="noStrike" baseline="0" dirty="0">
                          <a:effectLst/>
                          <a:latin typeface="+mj-lt"/>
                        </a:rPr>
                        <a:t> április 27.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Jobbra nyíl 6">
            <a:extLst>
              <a:ext uri="{FF2B5EF4-FFF2-40B4-BE49-F238E27FC236}">
                <a16:creationId xmlns:a16="http://schemas.microsoft.com/office/drawing/2014/main" id="{59A97102-9FDE-B425-E9C5-449590831FE5}"/>
              </a:ext>
            </a:extLst>
          </p:cNvPr>
          <p:cNvSpPr/>
          <p:nvPr/>
        </p:nvSpPr>
        <p:spPr>
          <a:xfrm>
            <a:off x="8914307" y="2595901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01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DB4AD-3810-03F9-0D2E-ECAD1B5E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Szerződéskötés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F150CC-CF25-468A-2B52-FBE7589E3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1F00AD-A9CC-77C6-5ABC-1974FCC8FBF2}"/>
              </a:ext>
            </a:extLst>
          </p:cNvPr>
          <p:cNvSpPr/>
          <p:nvPr/>
        </p:nvSpPr>
        <p:spPr>
          <a:xfrm>
            <a:off x="2422694" y="2288906"/>
            <a:ext cx="2448557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Saját helyek keresése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A788066-2C49-21FE-0661-256636D12570}"/>
              </a:ext>
            </a:extLst>
          </p:cNvPr>
          <p:cNvSpPr/>
          <p:nvPr/>
        </p:nvSpPr>
        <p:spPr>
          <a:xfrm>
            <a:off x="5339303" y="2279838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Akkreditáció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9157A64-9F6F-034B-6A37-991C90DCAF55}"/>
              </a:ext>
            </a:extLst>
          </p:cNvPr>
          <p:cNvSpPr/>
          <p:nvPr/>
        </p:nvSpPr>
        <p:spPr>
          <a:xfrm>
            <a:off x="6987103" y="2279837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Együttműködési/kiegészítő megállapodás, fogadónyilatkozat, szerződéskötés stb.</a:t>
            </a:r>
          </a:p>
        </p:txBody>
      </p:sp>
      <p:sp>
        <p:nvSpPr>
          <p:cNvPr id="8" name="Jobbra nyíl 5">
            <a:extLst>
              <a:ext uri="{FF2B5EF4-FFF2-40B4-BE49-F238E27FC236}">
                <a16:creationId xmlns:a16="http://schemas.microsoft.com/office/drawing/2014/main" id="{EB8BF74C-E4A9-B0A7-7FBD-700CB3713992}"/>
              </a:ext>
            </a:extLst>
          </p:cNvPr>
          <p:cNvSpPr/>
          <p:nvPr/>
        </p:nvSpPr>
        <p:spPr>
          <a:xfrm>
            <a:off x="4933641" y="2483215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6">
            <a:extLst>
              <a:ext uri="{FF2B5EF4-FFF2-40B4-BE49-F238E27FC236}">
                <a16:creationId xmlns:a16="http://schemas.microsoft.com/office/drawing/2014/main" id="{5EBD0CFD-D40B-B329-BDC1-05076D7105DB}"/>
              </a:ext>
            </a:extLst>
          </p:cNvPr>
          <p:cNvSpPr/>
          <p:nvPr/>
        </p:nvSpPr>
        <p:spPr>
          <a:xfrm>
            <a:off x="6559247" y="3022609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7">
            <a:extLst>
              <a:ext uri="{FF2B5EF4-FFF2-40B4-BE49-F238E27FC236}">
                <a16:creationId xmlns:a16="http://schemas.microsoft.com/office/drawing/2014/main" id="{A886B747-A8F8-83EF-6D6E-7686E90534AA}"/>
              </a:ext>
            </a:extLst>
          </p:cNvPr>
          <p:cNvSpPr/>
          <p:nvPr/>
        </p:nvSpPr>
        <p:spPr>
          <a:xfrm>
            <a:off x="1953407" y="2483215"/>
            <a:ext cx="406897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8E3E0156-273D-BE9B-4307-1DA8C5C24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54805"/>
              </p:ext>
            </p:extLst>
          </p:nvPr>
        </p:nvGraphicFramePr>
        <p:xfrm>
          <a:off x="1953408" y="4541543"/>
          <a:ext cx="8058032" cy="12544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6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u="none" strike="noStrike" dirty="0">
                          <a:effectLst/>
                        </a:rPr>
                        <a:t>Együttműködési megállapodás és egyéb dokumentumok leadása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 dirty="0">
                          <a:effectLst/>
                        </a:rPr>
                        <a:t>2026. május 11.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0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B7E28F-3D2E-D5FE-F4D2-FFA77954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Kari szakmai gyakorlati helyek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04CCA9-0DCF-2E7F-92E4-A1390559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2026. március 10 – április 24</a:t>
            </a:r>
            <a:r>
              <a:rPr lang="hu-HU" sz="2200" dirty="0"/>
              <a:t>.: kari szakmai gyakorlati helyek meghirdetése, jelentkezés, interjúk</a:t>
            </a:r>
          </a:p>
          <a:p>
            <a:r>
              <a:rPr lang="hu-HU" sz="2600" dirty="0"/>
              <a:t>2026. április 27- május 12</a:t>
            </a:r>
            <a:r>
              <a:rPr lang="hu-HU" sz="2200" dirty="0"/>
              <a:t>.: interjúk lebonyolításának befejezése, visszajelzés a hallgatóknak </a:t>
            </a:r>
          </a:p>
          <a:p>
            <a:r>
              <a:rPr lang="hu-HU" sz="2600" dirty="0"/>
              <a:t>2026. május 15</a:t>
            </a:r>
            <a:r>
              <a:rPr lang="hu-HU" sz="2200" dirty="0"/>
              <a:t>.: helyek véglegesítése</a:t>
            </a:r>
          </a:p>
          <a:p>
            <a:endParaRPr lang="hu-HU" sz="2200" dirty="0">
              <a:cs typeface="Arial" panose="020B0604020202020204"/>
            </a:endParaRPr>
          </a:p>
          <a:p>
            <a:pPr marL="0" indent="0">
              <a:buNone/>
            </a:pPr>
            <a:endParaRPr lang="hu-HU" sz="2200" b="1" dirty="0"/>
          </a:p>
          <a:p>
            <a:pPr marL="0" indent="0">
              <a:buNone/>
            </a:pPr>
            <a:r>
              <a:rPr lang="hu-HU" sz="2200" b="1" dirty="0"/>
              <a:t>Kizárólag elektronikusan a </a:t>
            </a:r>
            <a:r>
              <a:rPr lang="hu-HU" sz="2200" b="1" dirty="0">
                <a:hlinkClick r:id="rId2"/>
              </a:rPr>
              <a:t>https://openup.pte.hu/welcome</a:t>
            </a:r>
            <a:r>
              <a:rPr lang="hu-HU" sz="2200" b="1" dirty="0"/>
              <a:t> oldalon.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E2DACDB-AACE-0490-EB7E-1226015B9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84F74B-8586-1532-29CE-890A9755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gyakorlati idő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DC398F-6C78-D9D8-9442-7079E6828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D48E5195-1307-FD9D-6734-22C4E451A7BC}"/>
              </a:ext>
            </a:extLst>
          </p:cNvPr>
          <p:cNvGrpSpPr/>
          <p:nvPr/>
        </p:nvGrpSpPr>
        <p:grpSpPr>
          <a:xfrm>
            <a:off x="2832747" y="1731290"/>
            <a:ext cx="6526501" cy="2023857"/>
            <a:chOff x="2073810" y="1269636"/>
            <a:chExt cx="7848872" cy="2467807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8EA7B524-047A-88E2-E1E5-5384E115CA3C}"/>
                </a:ext>
              </a:extLst>
            </p:cNvPr>
            <p:cNvSpPr/>
            <p:nvPr/>
          </p:nvSpPr>
          <p:spPr>
            <a:xfrm>
              <a:off x="2073810" y="1843291"/>
              <a:ext cx="7848872" cy="14600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Szakmai gyakorlat</a:t>
              </a:r>
            </a:p>
          </p:txBody>
        </p:sp>
        <p:sp>
          <p:nvSpPr>
            <p:cNvPr id="6" name="Lefelé nyíl 2">
              <a:extLst>
                <a:ext uri="{FF2B5EF4-FFF2-40B4-BE49-F238E27FC236}">
                  <a16:creationId xmlns:a16="http://schemas.microsoft.com/office/drawing/2014/main" id="{111E13A2-2871-2098-1773-FD979895D043}"/>
                </a:ext>
              </a:extLst>
            </p:cNvPr>
            <p:cNvSpPr/>
            <p:nvPr/>
          </p:nvSpPr>
          <p:spPr>
            <a:xfrm>
              <a:off x="8634823" y="1269636"/>
              <a:ext cx="360040" cy="27908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felé nyíl 3">
              <a:extLst>
                <a:ext uri="{FF2B5EF4-FFF2-40B4-BE49-F238E27FC236}">
                  <a16:creationId xmlns:a16="http://schemas.microsoft.com/office/drawing/2014/main" id="{1C8B69C5-1CD0-96FC-8FD6-3373C3457182}"/>
                </a:ext>
              </a:extLst>
            </p:cNvPr>
            <p:cNvSpPr/>
            <p:nvPr/>
          </p:nvSpPr>
          <p:spPr>
            <a:xfrm>
              <a:off x="5746218" y="3458363"/>
              <a:ext cx="360040" cy="27908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AAF9608C-E900-D0EE-600F-2425F9999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25071"/>
              </p:ext>
            </p:extLst>
          </p:nvPr>
        </p:nvGraphicFramePr>
        <p:xfrm>
          <a:off x="2832747" y="3882293"/>
          <a:ext cx="6526502" cy="19137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9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914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2026. június 9.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2026. november 2.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02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67EA53-47DF-CC8C-5E09-BE597C04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Értékelés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603479B-0510-44EB-37D1-BA212A8A0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ECD0AB8-4E4C-3D03-D902-683BACB31053}"/>
              </a:ext>
            </a:extLst>
          </p:cNvPr>
          <p:cNvGrpSpPr/>
          <p:nvPr/>
        </p:nvGrpSpPr>
        <p:grpSpPr>
          <a:xfrm>
            <a:off x="2096101" y="1707618"/>
            <a:ext cx="7999797" cy="1918152"/>
            <a:chOff x="2000374" y="731521"/>
            <a:chExt cx="7999797" cy="1918152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5C732D2B-FA50-22B1-E9D0-5770C4000394}"/>
                </a:ext>
              </a:extLst>
            </p:cNvPr>
            <p:cNvSpPr/>
            <p:nvPr/>
          </p:nvSpPr>
          <p:spPr>
            <a:xfrm>
              <a:off x="2000374" y="1189636"/>
              <a:ext cx="4680520" cy="14600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Mentori értékelés (szakmai gyakorlati igazolás) leadása</a:t>
              </a: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16B7045F-455E-6571-31AF-1010E773A9B3}"/>
                </a:ext>
              </a:extLst>
            </p:cNvPr>
            <p:cNvSpPr/>
            <p:nvPr/>
          </p:nvSpPr>
          <p:spPr>
            <a:xfrm>
              <a:off x="7343300" y="1189636"/>
              <a:ext cx="2656871" cy="14600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Teljesítés (1-2–3-4-5)</a:t>
              </a:r>
            </a:p>
          </p:txBody>
        </p:sp>
        <p:sp>
          <p:nvSpPr>
            <p:cNvPr id="7" name="Jobbra nyíl 4">
              <a:extLst>
                <a:ext uri="{FF2B5EF4-FFF2-40B4-BE49-F238E27FC236}">
                  <a16:creationId xmlns:a16="http://schemas.microsoft.com/office/drawing/2014/main" id="{6F0A6842-2872-032A-4764-0A2D79456990}"/>
                </a:ext>
              </a:extLst>
            </p:cNvPr>
            <p:cNvSpPr/>
            <p:nvPr/>
          </p:nvSpPr>
          <p:spPr>
            <a:xfrm>
              <a:off x="6832077" y="1770176"/>
              <a:ext cx="360040" cy="29895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felé nyíl 5">
              <a:extLst>
                <a:ext uri="{FF2B5EF4-FFF2-40B4-BE49-F238E27FC236}">
                  <a16:creationId xmlns:a16="http://schemas.microsoft.com/office/drawing/2014/main" id="{05E19813-32C2-92E0-EEA3-9AAC53D92938}"/>
                </a:ext>
              </a:extLst>
            </p:cNvPr>
            <p:cNvSpPr/>
            <p:nvPr/>
          </p:nvSpPr>
          <p:spPr>
            <a:xfrm>
              <a:off x="4529734" y="731521"/>
              <a:ext cx="360040" cy="27908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E08E308-09F4-DE69-D22E-37F7FACC3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69975"/>
              </p:ext>
            </p:extLst>
          </p:nvPr>
        </p:nvGraphicFramePr>
        <p:xfrm>
          <a:off x="2096102" y="3912243"/>
          <a:ext cx="7999796" cy="18837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2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8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u="none" strike="noStrike" dirty="0">
                          <a:effectLst/>
                        </a:rPr>
                        <a:t>Mentori értékelés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200" u="none" strike="noStrike" dirty="0">
                          <a:effectLst/>
                        </a:rPr>
                        <a:t>leadása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2026. november 9.  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94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200" u="none" strike="noStrike" dirty="0" err="1">
                          <a:effectLst/>
                        </a:rPr>
                        <a:t>Neptun</a:t>
                      </a:r>
                      <a:r>
                        <a:rPr lang="hu-HU" sz="2200" u="none" strike="noStrike" dirty="0">
                          <a:effectLst/>
                        </a:rPr>
                        <a:t> rögzítés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2026. december 2-ig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4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BC178C-12D7-1000-1AB3-4C473010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Konzultáció a gyakorlat alatt</a:t>
            </a:r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ADBC8E-E9B3-A323-0D9D-27874565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4"/>
            <a:ext cx="5157787" cy="40978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</a:pPr>
            <a:r>
              <a:rPr lang="hu-HU" sz="2400" dirty="0"/>
              <a:t>Szakdolgozati konzultáció </a:t>
            </a:r>
          </a:p>
          <a:p>
            <a:pPr lvl="1">
              <a:lnSpc>
                <a:spcPct val="130000"/>
              </a:lnSpc>
            </a:pPr>
            <a:r>
              <a:rPr lang="hu-HU" sz="2400" i="1" dirty="0"/>
              <a:t>konzulens!</a:t>
            </a:r>
          </a:p>
          <a:p>
            <a:pPr marL="457200" indent="-457200">
              <a:lnSpc>
                <a:spcPct val="130000"/>
              </a:lnSpc>
            </a:pPr>
            <a:endParaRPr lang="hu-HU" sz="2400" dirty="0"/>
          </a:p>
          <a:p>
            <a:pPr marL="457200" indent="-457200">
              <a:lnSpc>
                <a:spcPct val="130000"/>
              </a:lnSpc>
            </a:pPr>
            <a:r>
              <a:rPr lang="hu-HU" sz="2400" dirty="0"/>
              <a:t>Szakmai gyakorlati konzultáció </a:t>
            </a:r>
          </a:p>
          <a:p>
            <a:pPr lvl="1">
              <a:lnSpc>
                <a:spcPct val="130000"/>
              </a:lnSpc>
            </a:pPr>
            <a:r>
              <a:rPr lang="hu-HU" sz="2400" i="1" dirty="0" err="1"/>
              <a:t>tutor</a:t>
            </a:r>
            <a:r>
              <a:rPr lang="hu-HU" sz="2400" i="1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FAEC17B-CF6C-80AC-B59A-82DBC0161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5814"/>
            <a:ext cx="5183188" cy="40978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</a:pPr>
            <a:r>
              <a:rPr lang="hu-HU" sz="2400" i="1" dirty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2400" i="1" dirty="0"/>
              <a:t>TO munkatársai</a:t>
            </a:r>
          </a:p>
          <a:p>
            <a:pPr marL="457200" indent="-457200">
              <a:lnSpc>
                <a:spcPct val="130000"/>
              </a:lnSpc>
            </a:pPr>
            <a:endParaRPr lang="hu-HU" sz="2400" i="1" dirty="0"/>
          </a:p>
          <a:p>
            <a:pPr marL="457200" indent="-457200">
              <a:lnSpc>
                <a:spcPct val="130000"/>
              </a:lnSpc>
            </a:pPr>
            <a:r>
              <a:rPr lang="hu-HU" sz="2400" i="1" dirty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2400" i="1" dirty="0" err="1"/>
              <a:t>tutor</a:t>
            </a:r>
            <a:r>
              <a:rPr lang="hu-HU" sz="2400" i="1" dirty="0"/>
              <a:t>, illetve Horváth Dániel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A0CEAABC-437D-D35C-9A4C-A8F45692D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6A352-E627-D863-FE77-4A55512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97101F-4E9A-E3C6-251B-FFBB86D5B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Lásd a szabályzat mellékleteit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9089C6-879F-AACE-372A-38B187E29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AC9196-46F4-4681-8B6C-B4EC853D9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pPr algn="ctr"/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318F36-5D4C-4FE9-1701-255FED9F0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>
                <a:latin typeface="Pte Serif" pitchFamily="2" charset="2"/>
              </a:rPr>
              <a:t>Köszönöm a figyelmet!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7583084-A9F4-38B8-4457-6C989C105FA7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5">
                <a:solidFill>
                  <a:srgbClr val="23A5DF"/>
                </a:solidFill>
                <a:latin typeface="Pte Sans"/>
                <a:cs typeface="Pte Sans"/>
              </a:rPr>
              <a:t>Előadó</a:t>
            </a:r>
            <a:r>
              <a:rPr sz="2450" b="1" spc="-95">
                <a:solidFill>
                  <a:srgbClr val="23A5DF"/>
                </a:solidFill>
                <a:latin typeface="Pte Sans"/>
                <a:cs typeface="Pte Sans"/>
              </a:rPr>
              <a:t> </a:t>
            </a:r>
            <a:r>
              <a:rPr sz="2450" b="1" spc="-20">
                <a:solidFill>
                  <a:srgbClr val="23A5DF"/>
                </a:solidFill>
                <a:latin typeface="Pte Sans"/>
                <a:cs typeface="Pte Sans"/>
              </a:rPr>
              <a:t>neve</a:t>
            </a:r>
            <a:endParaRPr sz="2450">
              <a:solidFill>
                <a:srgbClr val="23A5DF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>
                <a:latin typeface="Pte Sans"/>
                <a:cs typeface="Pte Sans"/>
              </a:rPr>
              <a:t>Munkakör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>
                <a:latin typeface="Pte Sans"/>
                <a:cs typeface="Pte Sans"/>
              </a:rPr>
              <a:t>Munkahely</a:t>
            </a:r>
            <a:endParaRPr sz="2000">
              <a:latin typeface="Pte Sans"/>
              <a:cs typeface="Pte San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0AAE3AF4-8EC9-DF9D-F942-0D9FC31D672A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>
                <a:latin typeface="Pte Sans"/>
                <a:cs typeface="Pte Sans"/>
              </a:rPr>
              <a:t>Dátum</a:t>
            </a:r>
            <a:endParaRPr sz="2000">
              <a:latin typeface="Pte Sans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DD8302-D291-8C69-9825-110CF476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238265" cy="19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07FE83-8B45-09FD-90DF-067122B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600" b="1" dirty="0"/>
              <a:t>Dr. Kovács Balázs: </a:t>
            </a:r>
            <a:r>
              <a:rPr lang="hu-HU" sz="2600" dirty="0" err="1"/>
              <a:t>tutor</a:t>
            </a:r>
            <a:r>
              <a:rPr lang="hu-HU" sz="2600" dirty="0"/>
              <a:t>, szakmai gyakorlattal kapcsolatos információk, tanácsok</a:t>
            </a:r>
          </a:p>
          <a:p>
            <a:endParaRPr lang="hu-HU" sz="2600" b="1" dirty="0"/>
          </a:p>
          <a:p>
            <a:r>
              <a:rPr lang="hu-HU" sz="2600" b="1" dirty="0"/>
              <a:t>Horváth Dániel: </a:t>
            </a:r>
            <a:r>
              <a:rPr lang="hu-HU" sz="2600" dirty="0"/>
              <a:t>kari szervezésű helyek felkutatása, ajánlása</a:t>
            </a:r>
          </a:p>
          <a:p>
            <a:r>
              <a:rPr lang="hu-HU" sz="2600" b="1" dirty="0" err="1">
                <a:cs typeface="Arial"/>
              </a:rPr>
              <a:t>Rádóczy</a:t>
            </a:r>
            <a:r>
              <a:rPr lang="hu-HU" sz="2600" b="1" dirty="0">
                <a:cs typeface="Arial"/>
              </a:rPr>
              <a:t> Klaudia</a:t>
            </a:r>
            <a:r>
              <a:rPr lang="hu-HU" sz="2600" dirty="0">
                <a:cs typeface="Arial"/>
              </a:rPr>
              <a:t>: </a:t>
            </a:r>
            <a:r>
              <a:rPr lang="hu-HU" sz="2600" dirty="0" err="1">
                <a:cs typeface="Arial"/>
              </a:rPr>
              <a:t>Openup</a:t>
            </a:r>
            <a:r>
              <a:rPr lang="hu-HU" sz="2600" dirty="0">
                <a:cs typeface="Arial"/>
              </a:rPr>
              <a:t> felület technikai támogatása</a:t>
            </a:r>
          </a:p>
          <a:p>
            <a:endParaRPr lang="hu-HU" sz="2600" dirty="0"/>
          </a:p>
          <a:p>
            <a:r>
              <a:rPr lang="hu-HU" sz="2600" b="1" dirty="0"/>
              <a:t>Szilágyi Zsuzsanna: </a:t>
            </a:r>
            <a:r>
              <a:rPr lang="hu-HU" sz="2600" u="sng" dirty="0"/>
              <a:t>FOKSZ nappali</a:t>
            </a:r>
            <a:r>
              <a:rPr lang="hu-HU" sz="2600" dirty="0"/>
              <a:t> szakmai gyakorlat operatív intézése, elektronikus rendszerek, stb.</a:t>
            </a:r>
            <a:endParaRPr lang="hu-HU" sz="2600" dirty="0">
              <a:cs typeface="Arial"/>
            </a:endParaRPr>
          </a:p>
          <a:p>
            <a:r>
              <a:rPr lang="hu-HU" sz="2600" b="1" dirty="0" err="1"/>
              <a:t>Schunk</a:t>
            </a:r>
            <a:r>
              <a:rPr lang="hu-HU" sz="2600" b="1" dirty="0"/>
              <a:t> Szilvia</a:t>
            </a:r>
            <a:r>
              <a:rPr lang="hu-HU" sz="2600" dirty="0"/>
              <a:t>: </a:t>
            </a:r>
            <a:r>
              <a:rPr lang="hu-HU" sz="2600" u="sng" dirty="0" err="1"/>
              <a:t>BSc</a:t>
            </a:r>
            <a:r>
              <a:rPr lang="hu-HU" sz="2600" u="sng" dirty="0"/>
              <a:t> nappali</a:t>
            </a:r>
            <a:r>
              <a:rPr lang="hu-HU" sz="2600" dirty="0"/>
              <a:t> szakmai gyakorlat operatív intézése, elektronikus rendszerek, stb.</a:t>
            </a:r>
          </a:p>
          <a:p>
            <a:r>
              <a:rPr lang="hu-HU" sz="2600" b="1" dirty="0">
                <a:cs typeface="Arial" panose="020B0604020202020204"/>
              </a:rPr>
              <a:t>Gáspárné Szomor Anett:</a:t>
            </a:r>
            <a:r>
              <a:rPr lang="hu-HU" sz="2600" dirty="0">
                <a:cs typeface="Arial" panose="020B0604020202020204"/>
              </a:rPr>
              <a:t> </a:t>
            </a:r>
            <a:r>
              <a:rPr lang="hu-HU" sz="2600" u="sng" dirty="0">
                <a:cs typeface="Arial" panose="020B0604020202020204"/>
              </a:rPr>
              <a:t>FOKSZ levelező, </a:t>
            </a:r>
            <a:r>
              <a:rPr lang="hu-HU" sz="2600" u="sng" dirty="0" err="1">
                <a:cs typeface="Arial" panose="020B0604020202020204"/>
              </a:rPr>
              <a:t>BSc</a:t>
            </a:r>
            <a:r>
              <a:rPr lang="hu-HU" sz="2600" u="sng" dirty="0">
                <a:cs typeface="Arial" panose="020B0604020202020204"/>
              </a:rPr>
              <a:t> levelező</a:t>
            </a:r>
            <a:r>
              <a:rPr lang="hu-HU" sz="2600" dirty="0">
                <a:cs typeface="Arial" panose="020B0604020202020204"/>
              </a:rPr>
              <a:t> </a:t>
            </a:r>
            <a:r>
              <a:rPr lang="hu-HU" sz="2600" dirty="0">
                <a:ea typeface="+mn-lt"/>
                <a:cs typeface="+mn-lt"/>
              </a:rPr>
              <a:t>szakmai gyakorlat operatív intézése, elektronikus rendszerek, stb.</a:t>
            </a:r>
            <a:endParaRPr lang="hu-HU" sz="2600" dirty="0">
              <a:cs typeface="Arial" panose="020B0604020202020204"/>
            </a:endParaRP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750F26-48F0-CE17-A201-B6132DE67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223161-6AE3-DCAC-7748-39313EEC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gyakorlat alapvető keretei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9B652C-9A1D-848F-4FE0-34931DE2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3220" indent="-363220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/>
              <a:t>a tanterv kötelező része az </a:t>
            </a:r>
            <a:r>
              <a:rPr lang="hu-HU" sz="2400" b="1" dirty="0"/>
              <a:t>egy félévig (</a:t>
            </a:r>
            <a:r>
              <a:rPr lang="hu-HU" sz="2400" dirty="0"/>
              <a:t>turizmus-vendéglátás szakon alapképzésen 2 félévig</a:t>
            </a:r>
            <a:r>
              <a:rPr lang="hu-HU" sz="2400" b="1" dirty="0"/>
              <a:t>) tartó szakmai gyakorlat</a:t>
            </a:r>
            <a:endParaRPr lang="hu-HU" dirty="0"/>
          </a:p>
          <a:p>
            <a:pPr marL="363220" indent="-363220">
              <a:lnSpc>
                <a:spcPct val="95000"/>
              </a:lnSpc>
            </a:pPr>
            <a:endParaRPr lang="hu-HU" sz="2400" b="1" dirty="0">
              <a:cs typeface="Arial" panose="020B0604020202020204"/>
            </a:endParaRPr>
          </a:p>
          <a:p>
            <a:pPr marL="363220" indent="-363220">
              <a:lnSpc>
                <a:spcPct val="95000"/>
              </a:lnSpc>
            </a:pPr>
            <a:r>
              <a:rPr lang="hu-HU" sz="2400" b="1" dirty="0"/>
              <a:t>155 kredit teljesítése után mehet valaki gyakorlatra</a:t>
            </a:r>
            <a:endParaRPr lang="hu-HU" sz="2400" b="1" dirty="0">
              <a:cs typeface="Arial" panose="020B0604020202020204"/>
            </a:endParaRPr>
          </a:p>
          <a:p>
            <a:pPr marL="363220" indent="-363220">
              <a:lnSpc>
                <a:spcPct val="95000"/>
              </a:lnSpc>
            </a:pPr>
            <a:r>
              <a:rPr lang="hu-HU" sz="2400" b="1" dirty="0"/>
              <a:t>(FOKSZ képzésen 75 kredit)</a:t>
            </a:r>
            <a:endParaRPr lang="hu-HU" sz="2400" b="1" dirty="0">
              <a:cs typeface="Arial" panose="020B0604020202020204"/>
            </a:endParaRPr>
          </a:p>
          <a:p>
            <a:pPr marL="363220" indent="-363220">
              <a:lnSpc>
                <a:spcPct val="95000"/>
              </a:lnSpc>
            </a:pPr>
            <a:endParaRPr lang="hu-HU" sz="2400" b="1" dirty="0">
              <a:cs typeface="Arial" panose="020B0604020202020204"/>
            </a:endParaRPr>
          </a:p>
          <a:p>
            <a:pPr marL="363220" indent="-363220">
              <a:lnSpc>
                <a:spcPct val="95000"/>
              </a:lnSpc>
            </a:pPr>
            <a:r>
              <a:rPr lang="hu-HU" sz="2400" b="1" dirty="0"/>
              <a:t>A 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  <a:endParaRPr lang="hu-HU" sz="2400" b="1" dirty="0">
              <a:cs typeface="Arial" panose="020B0604020202020204"/>
            </a:endParaRPr>
          </a:p>
          <a:p>
            <a:pPr marL="763270" lvl="1" indent="-363220">
              <a:lnSpc>
                <a:spcPct val="95000"/>
              </a:lnSpc>
            </a:pPr>
            <a:r>
              <a:rPr lang="hu-HU" b="1" dirty="0"/>
              <a:t>az ajánlott tanterv szerinti </a:t>
            </a:r>
            <a:endParaRPr lang="hu-HU" b="1" dirty="0">
              <a:cs typeface="Arial" panose="020B0604020202020204"/>
            </a:endParaRPr>
          </a:p>
          <a:p>
            <a:pPr marL="1163320" lvl="2" indent="-363220">
              <a:lnSpc>
                <a:spcPct val="95000"/>
              </a:lnSpc>
            </a:pPr>
            <a:r>
              <a:rPr lang="hu-HU" sz="2400" dirty="0"/>
              <a:t>7. félévben – </a:t>
            </a:r>
            <a:r>
              <a:rPr lang="hu-HU" sz="2400" dirty="0" err="1"/>
              <a:t>BSc</a:t>
            </a:r>
            <a:endParaRPr lang="hu-HU" sz="2400" dirty="0">
              <a:cs typeface="Arial"/>
            </a:endParaRPr>
          </a:p>
          <a:p>
            <a:pPr marL="1163320" lvl="2" indent="-363220">
              <a:lnSpc>
                <a:spcPct val="95000"/>
              </a:lnSpc>
            </a:pPr>
            <a:r>
              <a:rPr lang="hu-HU" sz="2400" dirty="0"/>
              <a:t>4. félévben – FOKSZ</a:t>
            </a:r>
            <a:endParaRPr lang="hu-HU" sz="2400" dirty="0">
              <a:cs typeface="Arial" panose="020B0604020202020204"/>
            </a:endParaRPr>
          </a:p>
          <a:p>
            <a:pPr marL="363220" indent="-363220">
              <a:lnSpc>
                <a:spcPct val="95000"/>
              </a:lnSpc>
            </a:pPr>
            <a:r>
              <a:rPr lang="hu-HU" sz="2400" dirty="0"/>
              <a:t>A záróvizsgára bocsátás feltétele</a:t>
            </a:r>
            <a:r>
              <a:rPr lang="hu-HU" sz="2400" b="1" dirty="0"/>
              <a:t> az előírt szakmai gyakorlat teljesítése is.</a:t>
            </a:r>
            <a:endParaRPr lang="hu-HU" sz="2400" b="1" dirty="0">
              <a:cs typeface="Arial" panose="020B0604020202020204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4C8891-841B-0B02-A7D8-4C5E71294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199ACD-2F05-0F20-810B-F40DBB3C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Szabályzatok, információk, dokumentumok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2D0618-ACA0-6E01-37DD-0CDBAF29E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PTE KTK honlap:</a:t>
            </a:r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4222C39-377A-AE86-E865-D872D57B15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 hivatalos szabályzat és jelen anyag</a:t>
            </a:r>
          </a:p>
          <a:p>
            <a:r>
              <a:rPr lang="hu-HU" b="1" dirty="0">
                <a:ea typeface="+mn-lt"/>
                <a:cs typeface="+mn-lt"/>
                <a:hlinkClick r:id="rId2"/>
              </a:rPr>
              <a:t>Tanulmányok / Alapképzés / Szakmai gyakorlat</a:t>
            </a:r>
            <a:endParaRPr lang="hu-HU" dirty="0"/>
          </a:p>
          <a:p>
            <a:r>
              <a:rPr lang="hu-HU" b="1" dirty="0">
                <a:ea typeface="+mn-lt"/>
                <a:cs typeface="+mn-lt"/>
                <a:hlinkClick r:id="rId3"/>
              </a:rPr>
              <a:t>Tanulmányok / Felsőoktatási szakképzés / Szakmai gyakorlat</a:t>
            </a:r>
            <a:endParaRPr lang="hu-HU" b="1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0533848-3184-17EA-5DD9-60A806E1D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Közvetlen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8326332-B4E6-5AAB-2D70-1483A05323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err="1"/>
              <a:t>Tutorok</a:t>
            </a:r>
            <a:endParaRPr lang="hu-HU" dirty="0"/>
          </a:p>
          <a:p>
            <a:r>
              <a:rPr lang="hu-HU" dirty="0"/>
              <a:t>TO</a:t>
            </a: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1A835AA-3637-6245-092F-C4982AB41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1388FD-09AC-E9B2-2B58-309BE179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gyakorlati félév beosztása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F4253C-8EC2-CE8F-8C86-11BA7F5AB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15000"/>
              </a:spcBef>
            </a:pPr>
            <a:r>
              <a:rPr lang="hu-HU" sz="2200" dirty="0"/>
              <a:t>A szakmai gyakorlati félév is </a:t>
            </a:r>
            <a:r>
              <a:rPr lang="hu-HU" sz="2200" b="1" dirty="0"/>
              <a:t>„szorgalmi-” és vizsga-időszakból</a:t>
            </a:r>
            <a:r>
              <a:rPr lang="hu-HU" sz="2200" dirty="0"/>
              <a:t> áll.</a:t>
            </a:r>
          </a:p>
          <a:p>
            <a:pPr marL="342900" indent="-342900">
              <a:spcBef>
                <a:spcPct val="15000"/>
              </a:spcBef>
            </a:pPr>
            <a:endParaRPr lang="hu-HU" sz="2200" dirty="0"/>
          </a:p>
          <a:p>
            <a:pPr marL="342900" indent="-342900">
              <a:spcBef>
                <a:spcPct val="15000"/>
              </a:spcBef>
            </a:pPr>
            <a:r>
              <a:rPr lang="hu-HU" sz="2200" u="sng" dirty="0" err="1"/>
              <a:t>BSc</a:t>
            </a:r>
            <a:r>
              <a:rPr lang="hu-HU" sz="2200" u="sng" dirty="0"/>
              <a:t> képzésen</a:t>
            </a:r>
            <a:r>
              <a:rPr lang="hu-HU" sz="2200" dirty="0"/>
              <a:t> (nappali/levelező) </a:t>
            </a:r>
            <a:r>
              <a:rPr lang="hu-HU" sz="2200" b="1" dirty="0"/>
              <a:t>12 hét szakmai gyakorlat</a:t>
            </a:r>
            <a:r>
              <a:rPr lang="hu-HU" sz="2200" dirty="0"/>
              <a:t> teljesítendő. </a:t>
            </a:r>
          </a:p>
          <a:p>
            <a:pPr marL="342900" indent="-342900">
              <a:spcBef>
                <a:spcPct val="15000"/>
              </a:spcBef>
            </a:pPr>
            <a:r>
              <a:rPr lang="hu-HU" sz="2200" u="sng" dirty="0" err="1"/>
              <a:t>FOKSz</a:t>
            </a:r>
            <a:r>
              <a:rPr lang="hu-HU" sz="2200" u="sng" dirty="0"/>
              <a:t> nappali</a:t>
            </a:r>
            <a:r>
              <a:rPr lang="hu-HU" sz="2200" dirty="0"/>
              <a:t> képzésen 14 hét szakmai gyakorlat teljesítendő.</a:t>
            </a:r>
            <a:endParaRPr lang="hu-HU" sz="2200" dirty="0">
              <a:cs typeface="Arial"/>
            </a:endParaRPr>
          </a:p>
          <a:p>
            <a:pPr marL="342900" indent="-342900">
              <a:spcBef>
                <a:spcPct val="15000"/>
              </a:spcBef>
            </a:pPr>
            <a:r>
              <a:rPr lang="hu-HU" sz="2200" u="sng" dirty="0" err="1">
                <a:ea typeface="+mn-lt"/>
                <a:cs typeface="+mn-lt"/>
              </a:rPr>
              <a:t>FOKSz</a:t>
            </a:r>
            <a:r>
              <a:rPr lang="hu-HU" sz="2200" u="sng" dirty="0">
                <a:ea typeface="+mn-lt"/>
                <a:cs typeface="+mn-lt"/>
              </a:rPr>
              <a:t> levelező</a:t>
            </a:r>
            <a:r>
              <a:rPr lang="hu-HU" sz="2200" dirty="0">
                <a:ea typeface="+mn-lt"/>
                <a:cs typeface="+mn-lt"/>
              </a:rPr>
              <a:t> képzésen 6 hét szakmai gyakorlat teljesítendő.</a:t>
            </a:r>
            <a:endParaRPr lang="en-US" sz="2200" dirty="0">
              <a:ea typeface="+mn-lt"/>
              <a:cs typeface="+mn-lt"/>
            </a:endParaRPr>
          </a:p>
          <a:p>
            <a:pPr marL="342900" indent="-342900">
              <a:spcBef>
                <a:spcPct val="15000"/>
              </a:spcBef>
            </a:pPr>
            <a:endParaRPr lang="hu-HU" sz="2200" dirty="0"/>
          </a:p>
          <a:p>
            <a:pPr marL="342900" indent="-342900">
              <a:spcBef>
                <a:spcPct val="15000"/>
              </a:spcBef>
            </a:pPr>
            <a:r>
              <a:rPr lang="hu-HU" sz="2200" dirty="0"/>
              <a:t>Legkorábban a májusi vizsgaidőszak után (2026.06.09.)</a:t>
            </a:r>
            <a:r>
              <a:rPr lang="hu-HU" sz="2200" dirty="0">
                <a:ea typeface="+mn-lt"/>
                <a:cs typeface="+mn-lt"/>
              </a:rPr>
              <a:t> lehet elkezdeni; úgy, hogy a megadott határidőre be lehessen fejezni.</a:t>
            </a:r>
            <a:endParaRPr lang="hu-HU" sz="2200" dirty="0">
              <a:cs typeface="Arial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AD1C87-B64C-9432-81AB-64F9575AF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9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8CACCB-D317-7C41-18A1-B787C597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szakmai gyakorlat alatt és után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79E774-C60D-674E-996F-D5DB1512C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457200" indent="-457200"/>
            <a:r>
              <a:rPr lang="hu-HU" sz="5500" b="1" dirty="0"/>
              <a:t>Szakmai tapasztalatszerzés, gyakorlati feladatok megoldása</a:t>
            </a:r>
          </a:p>
          <a:p>
            <a:pPr marL="457200" indent="-457200"/>
            <a:endParaRPr lang="hu-HU" sz="5500" b="1" dirty="0"/>
          </a:p>
          <a:p>
            <a:pPr marL="457200" indent="-457200"/>
            <a:r>
              <a:rPr lang="hu-HU" sz="5500" b="1" dirty="0"/>
              <a:t>A szakdolgozat elkészítése a diplomakonzultáció keretében – tárgyként külön teljesítendő</a:t>
            </a:r>
          </a:p>
          <a:p>
            <a:pPr marL="457200" indent="-457200"/>
            <a:endParaRPr lang="hu-HU" sz="5500" b="1" dirty="0"/>
          </a:p>
          <a:p>
            <a:pPr marL="457200" indent="-457200"/>
            <a:r>
              <a:rPr lang="hu-HU" sz="5500" b="1" dirty="0"/>
              <a:t>Szakmai gyakorlat tárgyat </a:t>
            </a:r>
            <a:r>
              <a:rPr lang="hu-HU" sz="5500" b="1" dirty="0">
                <a:solidFill>
                  <a:srgbClr val="FF0000"/>
                </a:solidFill>
              </a:rPr>
              <a:t>hallgató veszi fel </a:t>
            </a:r>
          </a:p>
          <a:p>
            <a:pPr marL="914400" lvl="1" indent="-457200"/>
            <a:r>
              <a:rPr lang="hu-HU" sz="5500" b="1" dirty="0"/>
              <a:t>a 7. félévben (20 kredit) </a:t>
            </a:r>
            <a:r>
              <a:rPr lang="hu-HU" sz="5500" b="1" dirty="0" err="1"/>
              <a:t>BSc</a:t>
            </a:r>
            <a:endParaRPr lang="hu-HU" sz="5500" b="1" dirty="0"/>
          </a:p>
          <a:p>
            <a:pPr marL="914400" lvl="1" indent="-457200"/>
            <a:r>
              <a:rPr lang="hu-HU" sz="5500" b="1" dirty="0"/>
              <a:t>a 4. félévben (30 kredit) FOKSZ</a:t>
            </a:r>
          </a:p>
          <a:p>
            <a:pPr marL="457200" indent="-457200"/>
            <a:endParaRPr lang="hu-HU" sz="5500" b="1" dirty="0"/>
          </a:p>
          <a:p>
            <a:pPr marL="457200" indent="-457200"/>
            <a:r>
              <a:rPr lang="hu-HU" sz="5500" b="1" dirty="0"/>
              <a:t>A gyakorlat véleményezése:</a:t>
            </a:r>
          </a:p>
          <a:p>
            <a:pPr lvl="1"/>
            <a:r>
              <a:rPr lang="hu-HU" sz="5500" dirty="0"/>
              <a:t>A mentor a hallgatóról – mentori értékelés</a:t>
            </a:r>
          </a:p>
          <a:p>
            <a:pPr marL="457200" indent="-457200"/>
            <a:endParaRPr lang="hu-HU" sz="5500" b="1" dirty="0"/>
          </a:p>
          <a:p>
            <a:pPr marL="457200" indent="-457200"/>
            <a:r>
              <a:rPr lang="hu-HU" sz="5500" b="1" dirty="0"/>
              <a:t>A gyakorlat értékelése (TO) </a:t>
            </a:r>
          </a:p>
          <a:p>
            <a:pPr marL="457200" lvl="1" indent="0">
              <a:buNone/>
            </a:pPr>
            <a:r>
              <a:rPr lang="hu-HU" sz="5500" dirty="0"/>
              <a:t>1 – 2 – 3 – 4 – 5 </a:t>
            </a:r>
          </a:p>
          <a:p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38166D-EA1B-49D8-7F8F-D064F396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FC042B-FB07-7C15-FB8E-6DA6094C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Turizmus-vendéglátás szakos gyakorlat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A72ABA-CA6F-094B-1ECE-62C7B941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u-HU" sz="2200" dirty="0"/>
              <a:t>2 félév gyakorlat!</a:t>
            </a:r>
          </a:p>
          <a:p>
            <a:endParaRPr lang="hu-HU" sz="2200" dirty="0"/>
          </a:p>
          <a:p>
            <a:r>
              <a:rPr lang="hu-HU" sz="2200" dirty="0"/>
              <a:t>Szakmai gyakorlat I. és II. tárgy felvétele a 7. és a 8. félévben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3EFE14-07EA-7391-C6E3-B4C67E1AD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19C836-859A-2D4C-E393-76F6445E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folyamat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D0F4F97-9668-C0CF-814D-85732BF44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9568DB2-0C0C-E393-389C-BA3987040ADA}"/>
              </a:ext>
            </a:extLst>
          </p:cNvPr>
          <p:cNvGrpSpPr/>
          <p:nvPr/>
        </p:nvGrpSpPr>
        <p:grpSpPr>
          <a:xfrm>
            <a:off x="2199355" y="2197766"/>
            <a:ext cx="7793290" cy="3598252"/>
            <a:chOff x="2670224" y="2209340"/>
            <a:chExt cx="6851551" cy="3679275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7E08A8-A96C-0064-8D24-A45CDB860C0F}"/>
                </a:ext>
              </a:extLst>
            </p:cNvPr>
            <p:cNvSpPr/>
            <p:nvPr/>
          </p:nvSpPr>
          <p:spPr>
            <a:xfrm>
              <a:off x="3066770" y="2209340"/>
              <a:ext cx="2010594" cy="497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Saját helyek keresése</a:t>
              </a: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9A147778-8AC1-7CC3-462E-4190C9A7386A}"/>
                </a:ext>
              </a:extLst>
            </p:cNvPr>
            <p:cNvSpPr/>
            <p:nvPr/>
          </p:nvSpPr>
          <p:spPr>
            <a:xfrm>
              <a:off x="5573291" y="2223739"/>
              <a:ext cx="1277953" cy="497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Akkreditáció</a:t>
              </a:r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50927A29-AE10-C03C-3FAF-F68C2FA843E9}"/>
                </a:ext>
              </a:extLst>
            </p:cNvPr>
            <p:cNvSpPr/>
            <p:nvPr/>
          </p:nvSpPr>
          <p:spPr>
            <a:xfrm>
              <a:off x="6965868" y="2223738"/>
              <a:ext cx="2555907" cy="11216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Együttműködési/kiegészítő megállapodás, fogadónyilatkozat, szerződéskötés stb.</a:t>
              </a:r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02E3FCB1-A3E6-FF21-5527-7B33B6A5EC3A}"/>
                </a:ext>
              </a:extLst>
            </p:cNvPr>
            <p:cNvSpPr/>
            <p:nvPr/>
          </p:nvSpPr>
          <p:spPr>
            <a:xfrm>
              <a:off x="2888589" y="3626399"/>
              <a:ext cx="6633186" cy="9117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Szakmai gyakorlat</a:t>
              </a: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1C5C8EFD-3B05-F121-87BC-ADB6C3D6D981}"/>
                </a:ext>
              </a:extLst>
            </p:cNvPr>
            <p:cNvSpPr/>
            <p:nvPr/>
          </p:nvSpPr>
          <p:spPr>
            <a:xfrm>
              <a:off x="2888588" y="4866882"/>
              <a:ext cx="3739952" cy="10217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Mentori értékelés (szakmai gyakorlati igazolás) leadása</a:t>
              </a:r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AC25CE5D-DE6E-D63D-4E23-0641347AE545}"/>
                </a:ext>
              </a:extLst>
            </p:cNvPr>
            <p:cNvSpPr/>
            <p:nvPr/>
          </p:nvSpPr>
          <p:spPr>
            <a:xfrm>
              <a:off x="7087602" y="4866882"/>
              <a:ext cx="2418660" cy="10217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Teljesítés (1-2–3-4-5)</a:t>
              </a:r>
            </a:p>
          </p:txBody>
        </p:sp>
        <p:sp>
          <p:nvSpPr>
            <p:cNvPr id="11" name="Jobbra nyíl 8">
              <a:extLst>
                <a:ext uri="{FF2B5EF4-FFF2-40B4-BE49-F238E27FC236}">
                  <a16:creationId xmlns:a16="http://schemas.microsoft.com/office/drawing/2014/main" id="{6EF844E0-8D5E-40A8-B54B-F9B8529AAB46}"/>
                </a:ext>
              </a:extLst>
            </p:cNvPr>
            <p:cNvSpPr/>
            <p:nvPr/>
          </p:nvSpPr>
          <p:spPr>
            <a:xfrm>
              <a:off x="6705933" y="5262912"/>
              <a:ext cx="304275" cy="22967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Jobbra nyíl 9">
              <a:extLst>
                <a:ext uri="{FF2B5EF4-FFF2-40B4-BE49-F238E27FC236}">
                  <a16:creationId xmlns:a16="http://schemas.microsoft.com/office/drawing/2014/main" id="{16FBFF40-7D03-DDC0-A7F3-D87368591327}"/>
                </a:ext>
              </a:extLst>
            </p:cNvPr>
            <p:cNvSpPr/>
            <p:nvPr/>
          </p:nvSpPr>
          <p:spPr>
            <a:xfrm>
              <a:off x="5180115" y="2340258"/>
              <a:ext cx="304275" cy="22967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Jobbra nyíl 10">
              <a:extLst>
                <a:ext uri="{FF2B5EF4-FFF2-40B4-BE49-F238E27FC236}">
                  <a16:creationId xmlns:a16="http://schemas.microsoft.com/office/drawing/2014/main" id="{C0866D2A-B38D-BFDA-2144-10D2F23B67C9}"/>
                </a:ext>
              </a:extLst>
            </p:cNvPr>
            <p:cNvSpPr/>
            <p:nvPr/>
          </p:nvSpPr>
          <p:spPr>
            <a:xfrm>
              <a:off x="6604282" y="2787337"/>
              <a:ext cx="304275" cy="22967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Jobbra nyíl 11">
              <a:extLst>
                <a:ext uri="{FF2B5EF4-FFF2-40B4-BE49-F238E27FC236}">
                  <a16:creationId xmlns:a16="http://schemas.microsoft.com/office/drawing/2014/main" id="{150B0A80-F6B5-6BC7-3999-B27662C702F4}"/>
                </a:ext>
              </a:extLst>
            </p:cNvPr>
            <p:cNvSpPr/>
            <p:nvPr/>
          </p:nvSpPr>
          <p:spPr>
            <a:xfrm>
              <a:off x="2670224" y="2370606"/>
              <a:ext cx="365130" cy="1993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Lefelé nyíl 12">
              <a:extLst>
                <a:ext uri="{FF2B5EF4-FFF2-40B4-BE49-F238E27FC236}">
                  <a16:creationId xmlns:a16="http://schemas.microsoft.com/office/drawing/2014/main" id="{E44D92E5-649F-0129-6C8B-86346885F075}"/>
                </a:ext>
              </a:extLst>
            </p:cNvPr>
            <p:cNvSpPr/>
            <p:nvPr/>
          </p:nvSpPr>
          <p:spPr>
            <a:xfrm>
              <a:off x="8091684" y="3378704"/>
              <a:ext cx="304275" cy="21440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Lefelé nyíl 13">
              <a:extLst>
                <a:ext uri="{FF2B5EF4-FFF2-40B4-BE49-F238E27FC236}">
                  <a16:creationId xmlns:a16="http://schemas.microsoft.com/office/drawing/2014/main" id="{591A108F-E6F1-41F7-41A7-5A0F131F4055}"/>
                </a:ext>
              </a:extLst>
            </p:cNvPr>
            <p:cNvSpPr/>
            <p:nvPr/>
          </p:nvSpPr>
          <p:spPr>
            <a:xfrm>
              <a:off x="4721322" y="4617779"/>
              <a:ext cx="304275" cy="21440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9877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0835C6-5A1C-E90F-781C-1169A9AB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lehetőség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50875E-D45B-4BCC-BEB4-76C6B208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u-HU" sz="2200" dirty="0"/>
              <a:t>Hozott szakmai gyakorlat: </a:t>
            </a:r>
          </a:p>
          <a:p>
            <a:pPr marL="914400" lvl="1" indent="-457200"/>
            <a:r>
              <a:rPr lang="hu-HU" sz="2200" b="1" dirty="0"/>
              <a:t>a cégakkreditációs lapot kitöltés után és</a:t>
            </a:r>
          </a:p>
          <a:p>
            <a:pPr marL="914400" lvl="1" indent="-457200"/>
            <a:r>
              <a:rPr lang="hu-HU" sz="2200" b="1" dirty="0"/>
              <a:t>a fogadó nyilatkozat eredeti példányát a TO-n kell leadni.</a:t>
            </a:r>
            <a:endParaRPr lang="hu-HU" sz="2200" dirty="0"/>
          </a:p>
          <a:p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CD213E-BD38-F858-F30A-D9F29A880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50c119-6cd4-4d13-994f-364b395a6467" xsi:nil="true"/>
    <lcf76f155ced4ddcb4097134ff3c332f xmlns="4f016c8f-8a9a-4e8a-b42a-3e71bb98f2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A2BCA731BAA334684FFBAFCF7BB933D" ma:contentTypeVersion="17" ma:contentTypeDescription="Új dokumentum létrehozása." ma:contentTypeScope="" ma:versionID="133147f4d93fc6293b1c59859161f735">
  <xsd:schema xmlns:xsd="http://www.w3.org/2001/XMLSchema" xmlns:xs="http://www.w3.org/2001/XMLSchema" xmlns:p="http://schemas.microsoft.com/office/2006/metadata/properties" xmlns:ns2="4f016c8f-8a9a-4e8a-b42a-3e71bb98f22e" xmlns:ns3="9466d491-81e1-44a8-ba7f-6cd9854027d5" xmlns:ns4="c150c119-6cd4-4d13-994f-364b395a6467" targetNamespace="http://schemas.microsoft.com/office/2006/metadata/properties" ma:root="true" ma:fieldsID="401259aeb0666e58b32bc4f3b7dc72e1" ns2:_="" ns3:_="" ns4:_="">
    <xsd:import namespace="4f016c8f-8a9a-4e8a-b42a-3e71bb98f22e"/>
    <xsd:import namespace="9466d491-81e1-44a8-ba7f-6cd9854027d5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c8f-8a9a-4e8a-b42a-3e71bb98f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6d491-81e1-44a8-ba7f-6cd985402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9F2F7-95AC-4169-8EC9-25960C0B428D}">
  <ds:schemaRefs>
    <ds:schemaRef ds:uri="800a08f0-565e-44ee-a132-8635cd3393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150c119-6cd4-4d13-994f-364b395a6467"/>
    <ds:schemaRef ds:uri="4f016c8f-8a9a-4e8a-b42a-3e71bb98f22e"/>
  </ds:schemaRefs>
</ds:datastoreItem>
</file>

<file path=customXml/itemProps2.xml><?xml version="1.0" encoding="utf-8"?>
<ds:datastoreItem xmlns:ds="http://schemas.openxmlformats.org/officeDocument/2006/customXml" ds:itemID="{CCAB6C7C-21D9-4DF0-BDCB-462D12BE4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F4C81-4820-4663-A097-D0B2C2479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c8f-8a9a-4e8a-b42a-3e71bb98f22e"/>
    <ds:schemaRef ds:uri="9466d491-81e1-44a8-ba7f-6cd9854027d5"/>
    <ds:schemaRef ds:uri="c150c119-6cd4-4d13-994f-364b395a6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622</Words>
  <Application>Microsoft Office PowerPoint</Application>
  <PresentationFormat>Szélesvásznú</PresentationFormat>
  <Paragraphs>124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Pte Sans</vt:lpstr>
      <vt:lpstr>Pte Serif</vt:lpstr>
      <vt:lpstr>Times New Roman</vt:lpstr>
      <vt:lpstr>Office-téma</vt:lpstr>
      <vt:lpstr>Egyéni tervezés</vt:lpstr>
      <vt:lpstr>PowerPoint-bemutató</vt:lpstr>
      <vt:lpstr>Bemutatkozás</vt:lpstr>
      <vt:lpstr>A szakmai gyakorlat alapvető keretei</vt:lpstr>
      <vt:lpstr>Szabályzatok, információk, dokumentumok</vt:lpstr>
      <vt:lpstr>A gyakorlati félév beosztása</vt:lpstr>
      <vt:lpstr>A szakmai gyakorlat alatt és után</vt:lpstr>
      <vt:lpstr>Turizmus-vendéglátás szakos gyakorlat</vt:lpstr>
      <vt:lpstr>A folyamat</vt:lpstr>
      <vt:lpstr>Egy lehetőség</vt:lpstr>
      <vt:lpstr>Saját helyek kereséséhez kötődő időpontok</vt:lpstr>
      <vt:lpstr>Szerződéskötés</vt:lpstr>
      <vt:lpstr>Kari szakmai gyakorlati helyek</vt:lpstr>
      <vt:lpstr>Szakmai gyakorlati idő</vt:lpstr>
      <vt:lpstr>Értékelés</vt:lpstr>
      <vt:lpstr>Konzultáció a gyakorlat alatt</vt:lpstr>
      <vt:lpstr>Dokumentumok</vt:lpstr>
      <vt:lpstr>Kérdések?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Albrecht</dc:creator>
  <cp:lastModifiedBy>Pap Balázs</cp:lastModifiedBy>
  <cp:revision>7</cp:revision>
  <dcterms:created xsi:type="dcterms:W3CDTF">2025-08-31T22:18:41Z</dcterms:created>
  <dcterms:modified xsi:type="dcterms:W3CDTF">2026-03-19T09:54:26Z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0x0101009A2BCA731BAA334684FFBAFCF7BB933D</vt:lpwstr>
  </property>
  <property fmtid="{D5CDD505-2E9C-101B-9397-08002B2CF9AE}" pid="3" name="MediaServiceImageTags">
    <vt:lpwstr/>
  </property>
</Properties>
</file>